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notesMasterIdLst>
    <p:notesMasterId r:id="rId19"/>
  </p:notesMasterIdLst>
  <p:sldIdLst>
    <p:sldId id="256" r:id="rId2"/>
    <p:sldId id="257" r:id="rId3"/>
    <p:sldId id="278" r:id="rId4"/>
    <p:sldId id="279" r:id="rId5"/>
    <p:sldId id="258" r:id="rId6"/>
    <p:sldId id="280" r:id="rId7"/>
    <p:sldId id="259" r:id="rId8"/>
    <p:sldId id="281" r:id="rId9"/>
    <p:sldId id="282" r:id="rId10"/>
    <p:sldId id="286" r:id="rId11"/>
    <p:sldId id="289" r:id="rId12"/>
    <p:sldId id="283" r:id="rId13"/>
    <p:sldId id="285" r:id="rId14"/>
    <p:sldId id="284" r:id="rId15"/>
    <p:sldId id="288" r:id="rId16"/>
    <p:sldId id="287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F236D-0FF3-446E-A782-3B1E941A92E2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0E6A6-DD3A-4A3B-BD11-E6B898EAA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15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1613/BM.2010.004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Marius Marusteri</a:t>
            </a:r>
            <a:r>
              <a:rPr lang="en-US" sz="1200" b="1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1*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Vladimir Bacarea</a:t>
            </a:r>
            <a:r>
              <a:rPr lang="en-US" sz="1200" b="1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Comparing groups for statistical differences: how to choose the right statistical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test?Biochemia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2010;20(1):15-32. </a:t>
            </a:r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http://dx.doi.org/10.11613/BM.2010.004</a:t>
            </a:r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0E6A6-DD3A-4A3B-BD11-E6B898EAA89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61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41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62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05469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79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1191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354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12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03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751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990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798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13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37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0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98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406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D27D3-7490-405E-96C1-7096282BCEE6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A76DC0F-FF46-4A61-9BFD-7E918744E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9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7ABYy-ZMS0k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PR6Qkjtpm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3851" y="402958"/>
            <a:ext cx="10140761" cy="1691690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/>
              <a:t>Nature 2018 Summer Camp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Hypothesis and Product </a:t>
            </a:r>
            <a:r>
              <a:rPr lang="en-US" b="1" dirty="0" smtClean="0"/>
              <a:t>Testing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4702" y="3051646"/>
            <a:ext cx="4060556" cy="160748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Application of Statistical </a:t>
            </a:r>
            <a:r>
              <a:rPr lang="en-US" sz="3200" b="1" dirty="0" smtClean="0"/>
              <a:t>Concepts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3744" y="2500045"/>
            <a:ext cx="3310948" cy="41999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010" y="2500045"/>
            <a:ext cx="2787906" cy="419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1" y="376460"/>
            <a:ext cx="9351962" cy="1280890"/>
          </a:xfrm>
        </p:spPr>
        <p:txBody>
          <a:bodyPr/>
          <a:lstStyle/>
          <a:p>
            <a:r>
              <a:rPr lang="en-US" dirty="0" smtClean="0"/>
              <a:t>Type of test and corresponding Null and alternative hypotheses statements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783565"/>
              </p:ext>
            </p:extLst>
          </p:nvPr>
        </p:nvGraphicFramePr>
        <p:xfrm>
          <a:off x="2342753" y="1840796"/>
          <a:ext cx="7790658" cy="3054488"/>
        </p:xfrm>
        <a:graphic>
          <a:graphicData uri="http://schemas.openxmlformats.org/drawingml/2006/table">
            <a:tbl>
              <a:tblPr/>
              <a:tblGrid>
                <a:gridCol w="2596886"/>
                <a:gridCol w="2596886"/>
                <a:gridCol w="2596886"/>
              </a:tblGrid>
              <a:tr h="95955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</a:rPr>
                        <a:t>Type</a:t>
                      </a:r>
                      <a:endParaRPr lang="en-US" sz="28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</a:rPr>
                        <a:t>Null</a:t>
                      </a:r>
                      <a:endParaRPr lang="en-US" sz="280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</a:rPr>
                        <a:t>Alternative</a:t>
                      </a:r>
                      <a:endParaRPr lang="en-US" sz="280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6694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Right-tailed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>
                          <a:effectLst/>
                        </a:rPr>
                        <a:t>H</a:t>
                      </a:r>
                      <a:r>
                        <a:rPr lang="en-US" sz="2800" baseline="-25000" dirty="0">
                          <a:effectLst/>
                        </a:rPr>
                        <a:t>0</a:t>
                      </a:r>
                      <a:r>
                        <a:rPr lang="en-US" sz="2800" dirty="0">
                          <a:effectLst/>
                        </a:rPr>
                        <a:t> : 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0</a:t>
                      </a:r>
                      <a:r>
                        <a:rPr lang="el-GR" sz="2800" dirty="0">
                          <a:effectLst/>
                        </a:rPr>
                        <a:t> = 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1</a:t>
                      </a:r>
                      <a:endParaRPr lang="el-GR" sz="28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>
                          <a:effectLst/>
                        </a:rPr>
                        <a:t>H</a:t>
                      </a:r>
                      <a:r>
                        <a:rPr lang="en-US" sz="2800" baseline="-25000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 : 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0</a:t>
                      </a:r>
                      <a:r>
                        <a:rPr lang="el-GR" sz="2800" dirty="0">
                          <a:effectLst/>
                        </a:rPr>
                        <a:t> &gt; 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1</a:t>
                      </a:r>
                      <a:endParaRPr lang="el-GR" sz="28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0161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effectLst/>
                        </a:rPr>
                        <a:t>Left-tailed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>
                          <a:effectLst/>
                        </a:rPr>
                        <a:t>H</a:t>
                      </a:r>
                      <a:r>
                        <a:rPr lang="en-US" sz="2800" baseline="-25000" dirty="0">
                          <a:effectLst/>
                        </a:rPr>
                        <a:t>0</a:t>
                      </a:r>
                      <a:r>
                        <a:rPr lang="en-US" sz="2800" dirty="0">
                          <a:effectLst/>
                        </a:rPr>
                        <a:t> : 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0</a:t>
                      </a:r>
                      <a:r>
                        <a:rPr lang="el-GR" sz="2800" dirty="0">
                          <a:effectLst/>
                        </a:rPr>
                        <a:t> = 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1</a:t>
                      </a:r>
                      <a:endParaRPr lang="el-GR" sz="28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>
                          <a:effectLst/>
                        </a:rPr>
                        <a:t>H</a:t>
                      </a:r>
                      <a:r>
                        <a:rPr lang="en-US" sz="2800" baseline="-25000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 : 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0</a:t>
                      </a:r>
                      <a:r>
                        <a:rPr lang="el-GR" sz="2800" dirty="0">
                          <a:effectLst/>
                        </a:rPr>
                        <a:t> &lt; 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1</a:t>
                      </a:r>
                      <a:endParaRPr lang="el-GR" sz="28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0161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effectLst/>
                        </a:rPr>
                        <a:t>Two-tailed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>
                          <a:effectLst/>
                        </a:rPr>
                        <a:t>H</a:t>
                      </a:r>
                      <a:r>
                        <a:rPr lang="en-US" sz="2800" baseline="-25000" dirty="0">
                          <a:effectLst/>
                        </a:rPr>
                        <a:t>0</a:t>
                      </a:r>
                      <a:r>
                        <a:rPr lang="en-US" sz="2800" dirty="0">
                          <a:effectLst/>
                        </a:rPr>
                        <a:t> : 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0</a:t>
                      </a:r>
                      <a:r>
                        <a:rPr lang="el-GR" sz="2800" dirty="0">
                          <a:effectLst/>
                        </a:rPr>
                        <a:t> = 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1</a:t>
                      </a:r>
                      <a:endParaRPr lang="el-GR" sz="28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i="1" dirty="0">
                          <a:effectLst/>
                        </a:rPr>
                        <a:t>H</a:t>
                      </a:r>
                      <a:r>
                        <a:rPr lang="en-US" sz="2800" baseline="-25000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 : 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0</a:t>
                      </a:r>
                      <a:r>
                        <a:rPr lang="el-GR" sz="2800" dirty="0">
                          <a:effectLst/>
                        </a:rPr>
                        <a:t> ≠ </a:t>
                      </a:r>
                      <a:r>
                        <a:rPr lang="el-GR" sz="2800" i="1" dirty="0" smtClean="0">
                          <a:effectLst/>
                        </a:rPr>
                        <a:t>μ</a:t>
                      </a:r>
                      <a:r>
                        <a:rPr lang="en-US" sz="2800" i="1" baseline="-25000" dirty="0" smtClean="0">
                          <a:effectLst/>
                        </a:rPr>
                        <a:t>1</a:t>
                      </a:r>
                      <a:endParaRPr lang="el-GR" sz="28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304132" y="5724436"/>
            <a:ext cx="105537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www.youtube.com/watch?v=7ABYy-ZMS0k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04132" y="5139987"/>
            <a:ext cx="3842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More about types of test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9949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8864" y="1193370"/>
            <a:ext cx="7814272" cy="54244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94330" y="501134"/>
            <a:ext cx="8475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242424"/>
                </a:solidFill>
                <a:latin typeface="Arial" panose="020B0604020202020204" pitchFamily="34" charset="0"/>
              </a:rPr>
              <a:t>Critical regions in one-tailed and two-tailed tests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7467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345146"/>
            <a:ext cx="8911687" cy="1280890"/>
          </a:xfrm>
        </p:spPr>
        <p:txBody>
          <a:bodyPr>
            <a:normAutofit/>
          </a:bodyPr>
          <a:lstStyle/>
          <a:p>
            <a:r>
              <a:rPr lang="en-US" dirty="0" smtClean="0"/>
              <a:t>Outcomes of a hypothesis test: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5445" y="2353567"/>
            <a:ext cx="8121110" cy="3039843"/>
          </a:xfrm>
        </p:spPr>
        <p:txBody>
          <a:bodyPr>
            <a:noAutofit/>
          </a:bodyPr>
          <a:lstStyle/>
          <a:p>
            <a:pPr lvl="0"/>
            <a:r>
              <a:rPr lang="en-US" sz="3600" dirty="0" smtClean="0"/>
              <a:t>We always make one of two decisions:</a:t>
            </a:r>
          </a:p>
          <a:p>
            <a:pPr lvl="1"/>
            <a:r>
              <a:rPr lang="en-US" sz="2800" dirty="0" smtClean="0"/>
              <a:t>We either "reject the null hypothesis" or </a:t>
            </a:r>
          </a:p>
          <a:p>
            <a:pPr lvl="1"/>
            <a:r>
              <a:rPr lang="en-US" sz="2800" dirty="0" smtClean="0"/>
              <a:t>We "fail to reject the null hypothesis."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865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66540"/>
          </a:xfrm>
        </p:spPr>
        <p:txBody>
          <a:bodyPr/>
          <a:lstStyle/>
          <a:p>
            <a:r>
              <a:rPr lang="en-US" dirty="0"/>
              <a:t>Making the </a:t>
            </a:r>
            <a:r>
              <a:rPr lang="en-US" dirty="0" smtClean="0"/>
              <a:t>decision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089" y="1860443"/>
            <a:ext cx="10648950" cy="3600450"/>
          </a:xfrm>
        </p:spPr>
        <p:txBody>
          <a:bodyPr>
            <a:noAutofit/>
          </a:bodyPr>
          <a:lstStyle/>
          <a:p>
            <a:r>
              <a:rPr lang="en-US" sz="3200" dirty="0"/>
              <a:t>In statistics, there are two ways to determine whether the evidence is likely or unlikely given the initial assumption:</a:t>
            </a:r>
          </a:p>
          <a:p>
            <a:pPr lvl="1"/>
            <a:r>
              <a:rPr lang="en-US" sz="2800" dirty="0"/>
              <a:t>We could take the "</a:t>
            </a:r>
            <a:r>
              <a:rPr lang="en-US" sz="2800" b="1" dirty="0"/>
              <a:t>critical value approach</a:t>
            </a:r>
            <a:r>
              <a:rPr lang="en-US" sz="2800" dirty="0"/>
              <a:t>" (favored in many of the older textbooks).</a:t>
            </a:r>
          </a:p>
          <a:p>
            <a:pPr lvl="1"/>
            <a:r>
              <a:rPr lang="en-US" sz="2800" dirty="0"/>
              <a:t>Or, we could take the "</a:t>
            </a:r>
            <a:r>
              <a:rPr lang="en-US" sz="2800" b="1" i="1" dirty="0"/>
              <a:t>P</a:t>
            </a:r>
            <a:r>
              <a:rPr lang="en-US" sz="2800" b="1" dirty="0"/>
              <a:t>-value approach</a:t>
            </a:r>
            <a:r>
              <a:rPr lang="en-US" sz="2800" dirty="0"/>
              <a:t>" (what is used most often in research, journal articles, and </a:t>
            </a:r>
            <a:r>
              <a:rPr lang="en-US" sz="2800" dirty="0" smtClean="0"/>
              <a:t>software).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3063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084475" cy="670966"/>
          </a:xfrm>
        </p:spPr>
        <p:txBody>
          <a:bodyPr/>
          <a:lstStyle/>
          <a:p>
            <a:r>
              <a:rPr lang="en-US" dirty="0"/>
              <a:t>Errors in hypothesis </a:t>
            </a:r>
            <a:r>
              <a:rPr lang="en-US" dirty="0" smtClean="0"/>
              <a:t>testing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1264367"/>
              </p:ext>
            </p:extLst>
          </p:nvPr>
        </p:nvGraphicFramePr>
        <p:xfrm>
          <a:off x="1371600" y="1534332"/>
          <a:ext cx="9848850" cy="1255362"/>
        </p:xfrm>
        <a:graphic>
          <a:graphicData uri="http://schemas.openxmlformats.org/drawingml/2006/table">
            <a:tbl>
              <a:tblPr/>
              <a:tblGrid>
                <a:gridCol w="9848850"/>
              </a:tblGrid>
              <a:tr h="1255362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Type I error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: The null hypothesis is rejected when it is true.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Type II error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: The null hypothesis is not rejected when it is false.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1CE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 flipV="1">
            <a:off x="-7210193" y="-1540174"/>
            <a:ext cx="219846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086474"/>
              </p:ext>
            </p:extLst>
          </p:nvPr>
        </p:nvGraphicFramePr>
        <p:xfrm>
          <a:off x="1371600" y="3028950"/>
          <a:ext cx="9848849" cy="3177205"/>
        </p:xfrm>
        <a:graphic>
          <a:graphicData uri="http://schemas.openxmlformats.org/drawingml/2006/table">
            <a:tbl>
              <a:tblPr/>
              <a:tblGrid>
                <a:gridCol w="2786563"/>
                <a:gridCol w="3779336"/>
                <a:gridCol w="3282950"/>
              </a:tblGrid>
              <a:tr h="44476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effectLst/>
                        </a:rPr>
                        <a:t> 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effectLst/>
                        </a:rPr>
                        <a:t>Truth</a:t>
                      </a:r>
                      <a:endParaRPr lang="en-US" sz="240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201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</a:rPr>
                        <a:t>Decision</a:t>
                      </a:r>
                      <a:endParaRPr lang="en-US" sz="24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effectLst/>
                        </a:rPr>
                        <a:t>Null Hypothesis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effectLst/>
                        </a:rPr>
                        <a:t>Alternative Hypothesis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08228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effectLst/>
                        </a:rPr>
                        <a:t>Do not reject null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effectLst/>
                        </a:rPr>
                        <a:t>OK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FF"/>
                          </a:solidFill>
                          <a:effectLst/>
                        </a:rPr>
                        <a:t>Type II ERROR</a:t>
                      </a:r>
                      <a:endParaRPr lang="en-US" sz="2400" dirty="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30677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effectLst/>
                        </a:rPr>
                        <a:t>Reject null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FF0000"/>
                          </a:solidFill>
                          <a:effectLst/>
                        </a:rPr>
                        <a:t>Type I ERROR</a:t>
                      </a:r>
                      <a:endParaRPr lang="en-US" sz="2400">
                        <a:effectLst/>
                      </a:endParaRP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effectLst/>
                        </a:rPr>
                        <a:t>OK</a:t>
                      </a:r>
                    </a:p>
                  </a:txBody>
                  <a:tcPr marL="76200" marR="76200" marT="76200" marB="76200" anchor="ctr">
                    <a:lnL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04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of testing…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524000"/>
            <a:ext cx="10591800" cy="5010150"/>
          </a:xfrm>
        </p:spPr>
        <p:txBody>
          <a:bodyPr>
            <a:noAutofit/>
          </a:bodyPr>
          <a:lstStyle/>
          <a:p>
            <a:r>
              <a:rPr lang="en-US" sz="2800" dirty="0"/>
              <a:t>Material and product testing relies on a set of rules and standards to make sure the best products are provided to the consumer. </a:t>
            </a:r>
            <a:endParaRPr lang="en-US" sz="2800" dirty="0" smtClean="0"/>
          </a:p>
          <a:p>
            <a:r>
              <a:rPr lang="en-US" sz="2800" dirty="0" smtClean="0"/>
              <a:t>There </a:t>
            </a:r>
            <a:r>
              <a:rPr lang="en-US" sz="2800" dirty="0"/>
              <a:t>are generally two forms of testing done on products: </a:t>
            </a:r>
            <a:endParaRPr lang="en-US" sz="2800" dirty="0" smtClean="0"/>
          </a:p>
          <a:p>
            <a:pPr lvl="1"/>
            <a:r>
              <a:rPr lang="en-US" sz="2400" dirty="0" smtClean="0"/>
              <a:t>Manufacturer testing</a:t>
            </a:r>
          </a:p>
          <a:p>
            <a:pPr lvl="1"/>
            <a:r>
              <a:rPr lang="en-US" sz="2400" dirty="0" smtClean="0"/>
              <a:t>Consumer testing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process is validated through statistical tests of significance which are robust.   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goal </a:t>
            </a:r>
            <a:r>
              <a:rPr lang="en-US" sz="2800" dirty="0" smtClean="0"/>
              <a:t>is </a:t>
            </a:r>
            <a:r>
              <a:rPr lang="en-US" sz="2800" dirty="0"/>
              <a:t>to understand the fundamentals of hypothesis testing and </a:t>
            </a:r>
            <a:r>
              <a:rPr lang="en-US" sz="2800" dirty="0" smtClean="0"/>
              <a:t>how </a:t>
            </a:r>
            <a:r>
              <a:rPr lang="en-US" sz="2800" dirty="0"/>
              <a:t>it is applied in product testing. </a:t>
            </a:r>
            <a:endParaRPr lang="en-US" sz="2800" b="1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7722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1" y="624110"/>
            <a:ext cx="8324849" cy="842740"/>
          </a:xfrm>
        </p:spPr>
        <p:txBody>
          <a:bodyPr/>
          <a:lstStyle/>
          <a:p>
            <a:r>
              <a:rPr lang="en-US" b="1" dirty="0" smtClean="0"/>
              <a:t>Lesson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6450" y="1466850"/>
            <a:ext cx="9428162" cy="4444372"/>
          </a:xfrm>
        </p:spPr>
        <p:txBody>
          <a:bodyPr>
            <a:noAutofit/>
          </a:bodyPr>
          <a:lstStyle/>
          <a:p>
            <a:endParaRPr lang="en-US" sz="3200" b="1" dirty="0"/>
          </a:p>
          <a:p>
            <a:r>
              <a:rPr lang="en-US" sz="3200" dirty="0"/>
              <a:t>Students will be able to:</a:t>
            </a:r>
          </a:p>
          <a:p>
            <a:pPr lvl="0"/>
            <a:r>
              <a:rPr lang="en-US" sz="3200" dirty="0"/>
              <a:t>Understand the concept of hypothesis testing as it applies to the process validation, reliability, and repeatability </a:t>
            </a:r>
          </a:p>
          <a:p>
            <a:pPr lvl="0"/>
            <a:r>
              <a:rPr lang="en-US" sz="3200" dirty="0"/>
              <a:t>Explore the process of product testing and how it works with the scientific method.</a:t>
            </a:r>
          </a:p>
          <a:p>
            <a:pPr lvl="0"/>
            <a:r>
              <a:rPr lang="en-US" sz="3200" dirty="0"/>
              <a:t>Demonstrate the process of product testing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8954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 for Today: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720312" y="1504950"/>
            <a:ext cx="9986181" cy="522131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/>
              <a:t>Activity 1: </a:t>
            </a:r>
            <a:r>
              <a:rPr lang="en-US" sz="2400" i="1" dirty="0"/>
              <a:t>Basketball Performance </a:t>
            </a:r>
            <a:r>
              <a:rPr lang="en-US" sz="2400" i="1" dirty="0" smtClean="0"/>
              <a:t>Stats</a:t>
            </a:r>
            <a:endParaRPr lang="en-US" sz="2400" dirty="0" smtClean="0"/>
          </a:p>
          <a:p>
            <a:r>
              <a:rPr lang="en-US" sz="2400" dirty="0" smtClean="0"/>
              <a:t>Activity 2:  </a:t>
            </a:r>
            <a:r>
              <a:rPr lang="en-US" sz="2400" i="1" dirty="0"/>
              <a:t>Fundamentals of Hypothesis testing </a:t>
            </a:r>
            <a:endParaRPr lang="en-US" sz="2400" i="1" dirty="0" smtClean="0"/>
          </a:p>
          <a:p>
            <a:r>
              <a:rPr lang="en-US" sz="2400" dirty="0" smtClean="0"/>
              <a:t>Activity 3A: </a:t>
            </a:r>
            <a:r>
              <a:rPr lang="en-US" sz="2400" i="1" dirty="0"/>
              <a:t>Manufacturer performance Testing and validation: Rubber band </a:t>
            </a:r>
            <a:r>
              <a:rPr lang="en-US" sz="2400" i="1" dirty="0" smtClean="0"/>
              <a:t>stretching</a:t>
            </a:r>
            <a:endParaRPr lang="en-US" sz="2400" dirty="0" smtClean="0"/>
          </a:p>
          <a:p>
            <a:r>
              <a:rPr lang="en-US" sz="2400" dirty="0" smtClean="0"/>
              <a:t>Activity 3B: </a:t>
            </a:r>
            <a:r>
              <a:rPr lang="en-US" sz="2400" i="1" dirty="0"/>
              <a:t>Manufacturer quality Testing and validation: Seedless fruit standards </a:t>
            </a:r>
            <a:endParaRPr lang="en-US" sz="2400" dirty="0"/>
          </a:p>
          <a:p>
            <a:r>
              <a:rPr lang="en-US" sz="2400" dirty="0"/>
              <a:t>Activity </a:t>
            </a:r>
            <a:r>
              <a:rPr lang="en-US" sz="2400" dirty="0" smtClean="0"/>
              <a:t>4A: </a:t>
            </a:r>
            <a:r>
              <a:rPr lang="en-US" sz="2400" dirty="0"/>
              <a:t>Consumer product testing and validation:</a:t>
            </a:r>
            <a:r>
              <a:rPr lang="en-US" sz="2400" i="1" dirty="0"/>
              <a:t> comparative performance testing</a:t>
            </a:r>
            <a:endParaRPr lang="en-US" sz="2400" dirty="0" smtClean="0"/>
          </a:p>
          <a:p>
            <a:r>
              <a:rPr lang="en-US" sz="2400" dirty="0" smtClean="0"/>
              <a:t>Activity 4B: </a:t>
            </a:r>
            <a:r>
              <a:rPr lang="en-US" sz="2400" i="1" dirty="0"/>
              <a:t>Consumer product testing and validation: product claim testing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37402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hypothesis?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3369" y="1312189"/>
            <a:ext cx="10709329" cy="2934346"/>
          </a:xfrm>
        </p:spPr>
        <p:txBody>
          <a:bodyPr>
            <a:normAutofit lnSpcReduction="10000"/>
          </a:bodyPr>
          <a:lstStyle/>
          <a:p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Hypotheses are central in decision making processes. </a:t>
            </a:r>
            <a:endParaRPr lang="en-US" sz="3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It is 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an assumption or concession made for the sake of argument. </a:t>
            </a:r>
            <a:endParaRPr lang="en-US" sz="3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It 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is an assumptive statement made that can be tested through some logical or empirical means. 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187" y="4214901"/>
            <a:ext cx="7386996" cy="252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hypothesis?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3370" y="1312189"/>
            <a:ext cx="10554346" cy="2298916"/>
          </a:xfrm>
        </p:spPr>
        <p:txBody>
          <a:bodyPr>
            <a:normAutofit/>
          </a:bodyPr>
          <a:lstStyle/>
          <a:p>
            <a:pPr marL="744538" indent="-744538">
              <a:lnSpc>
                <a:spcPct val="115000"/>
              </a:lnSpc>
              <a:spcBef>
                <a:spcPts val="0"/>
              </a:spcBef>
            </a:pPr>
            <a:r>
              <a:rPr lang="en-US" sz="32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r>
              <a:rPr lang="en-US" sz="32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 </a:t>
            </a:r>
            <a:r>
              <a:rPr lang="en-US" sz="3200" b="1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educated guess</a:t>
            </a:r>
            <a:r>
              <a:rPr lang="en-US" sz="32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about something in the world around you. </a:t>
            </a:r>
          </a:p>
          <a:p>
            <a:pPr marL="744538" indent="-744538">
              <a:lnSpc>
                <a:spcPct val="115000"/>
              </a:lnSpc>
              <a:spcBef>
                <a:spcPts val="0"/>
              </a:spcBef>
            </a:pPr>
            <a:r>
              <a:rPr lang="en-US" sz="32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32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should be testable, either by experiment or </a:t>
            </a:r>
            <a:r>
              <a:rPr lang="en-US" sz="32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observation</a:t>
            </a:r>
            <a:endParaRPr lang="en-US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372" y="3120828"/>
            <a:ext cx="7279255" cy="373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2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hypothesis?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0383" y="1699645"/>
            <a:ext cx="3301138" cy="4313696"/>
          </a:xfrm>
        </p:spPr>
        <p:txBody>
          <a:bodyPr>
            <a:normAutofit/>
          </a:bodyPr>
          <a:lstStyle/>
          <a:p>
            <a:pPr marL="744538" indent="-744538">
              <a:lnSpc>
                <a:spcPct val="115000"/>
              </a:lnSpc>
              <a:spcBef>
                <a:spcPts val="0"/>
              </a:spcBef>
            </a:pPr>
            <a:r>
              <a:rPr lang="en-US" sz="32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Formulating and testing a </a:t>
            </a:r>
            <a:r>
              <a:rPr lang="en-US" sz="32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2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ypothesis has been central to the process of science</a:t>
            </a:r>
            <a:endParaRPr lang="en-US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288" y="1396542"/>
            <a:ext cx="7511892" cy="519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53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6807" y="546620"/>
            <a:ext cx="10120394" cy="801730"/>
          </a:xfrm>
        </p:spPr>
        <p:txBody>
          <a:bodyPr>
            <a:normAutofit/>
          </a:bodyPr>
          <a:lstStyle/>
          <a:p>
            <a:pPr fontAlgn="base"/>
            <a:r>
              <a:rPr lang="en-US" dirty="0"/>
              <a:t>Examples of testable statements will include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861" y="1517543"/>
            <a:ext cx="10647336" cy="4006222"/>
          </a:xfrm>
        </p:spPr>
        <p:txBody>
          <a:bodyPr>
            <a:noAutofit/>
          </a:bodyPr>
          <a:lstStyle/>
          <a:p>
            <a:pPr marL="465138" indent="-465138" fontAlgn="base">
              <a:lnSpc>
                <a:spcPct val="115000"/>
              </a:lnSpc>
              <a:spcBef>
                <a:spcPts val="0"/>
              </a:spcBef>
            </a:pPr>
            <a:r>
              <a:rPr lang="en-US" sz="2800" b="1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 (decrease the amount of water given to herbs) </a:t>
            </a:r>
            <a:r>
              <a:rPr lang="en-US" sz="2800" b="1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(the herbs will increase in size). </a:t>
            </a:r>
          </a:p>
          <a:p>
            <a:pPr marL="465138" indent="-465138" fontAlgn="base">
              <a:lnSpc>
                <a:spcPct val="115000"/>
              </a:lnSpc>
              <a:spcBef>
                <a:spcPts val="0"/>
              </a:spcBef>
            </a:pPr>
            <a:r>
              <a:rPr lang="en-US" sz="2800" b="1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(give patients counseling in addition to medication) </a:t>
            </a:r>
            <a:r>
              <a:rPr lang="en-US" sz="2800" b="1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(their overall depression scale will decrease</a:t>
            </a: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5138" indent="-465138" fontAlgn="base">
              <a:lnSpc>
                <a:spcPct val="115000"/>
              </a:lnSpc>
              <a:spcBef>
                <a:spcPts val="0"/>
              </a:spcBef>
            </a:pPr>
            <a:r>
              <a:rPr lang="en-US" sz="2800" b="1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(give exams at noon instead of 7) </a:t>
            </a:r>
            <a:r>
              <a:rPr lang="en-US" sz="2800" b="1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(student test scores will improve</a:t>
            </a: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5138" indent="-465138" fontAlgn="base">
              <a:lnSpc>
                <a:spcPct val="115000"/>
              </a:lnSpc>
              <a:spcBef>
                <a:spcPts val="0"/>
              </a:spcBef>
            </a:pPr>
            <a:r>
              <a:rPr lang="en-US" sz="2800" b="1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(look in this certain location) </a:t>
            </a:r>
            <a:r>
              <a:rPr lang="en-US" sz="2800" b="1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(I am more likely to find new species).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8582" y="5508267"/>
            <a:ext cx="8684217" cy="10519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you think of any other observations or occurrences you can put in to a hypothesis statement? </a:t>
            </a:r>
            <a:endParaRPr lang="en-US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59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20309" y="294468"/>
            <a:ext cx="9329979" cy="77147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Testing ensures</a:t>
            </a:r>
            <a:r>
              <a:rPr lang="en-US" sz="32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Reliability, Validity, and Repeatability</a:t>
            </a:r>
            <a:r>
              <a:rPr lang="en-US" sz="32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2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022890" y="1381635"/>
            <a:ext cx="5040526" cy="477119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Hypothesis testing is a way for you to test the results an experiment to see if you have meaningful results. </a:t>
            </a:r>
            <a:endParaRPr lang="en-US" sz="2800" dirty="0" smtClean="0">
              <a:solidFill>
                <a:srgbClr val="777777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improves the validity and reliability of the results and, </a:t>
            </a:r>
            <a:endParaRPr lang="en-US" sz="2800" dirty="0" smtClean="0">
              <a:solidFill>
                <a:srgbClr val="777777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done </a:t>
            </a:r>
            <a:r>
              <a:rPr lang="en-US" sz="2800" dirty="0">
                <a:solidFill>
                  <a:srgbClr val="77777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right, increases the chances that other researchers will accept your work as true or factual because it is repeatable. </a:t>
            </a:r>
            <a:endParaRPr lang="en-US" sz="2800" dirty="0" smtClean="0">
              <a:solidFill>
                <a:srgbClr val="777777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12" y="1546385"/>
            <a:ext cx="5918250" cy="476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4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983" y="422631"/>
            <a:ext cx="8911687" cy="755239"/>
          </a:xfrm>
        </p:spPr>
        <p:txBody>
          <a:bodyPr/>
          <a:lstStyle/>
          <a:p>
            <a:r>
              <a:rPr lang="en-US" dirty="0"/>
              <a:t>A good hypothesis statement should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5614" y="1503334"/>
            <a:ext cx="10399363" cy="3657600"/>
          </a:xfrm>
          <a:solidFill>
            <a:schemeClr val="bg1"/>
          </a:solidFill>
        </p:spPr>
        <p:txBody>
          <a:bodyPr>
            <a:noAutofit/>
          </a:bodyPr>
          <a:lstStyle/>
          <a:p>
            <a:pPr lvl="0" fontAlgn="base"/>
            <a:r>
              <a:rPr lang="en-US" sz="2400" dirty="0" smtClean="0"/>
              <a:t>Include </a:t>
            </a:r>
            <a:r>
              <a:rPr lang="en-US" sz="2400" dirty="0"/>
              <a:t>an “if” and “then” statement </a:t>
            </a:r>
          </a:p>
          <a:p>
            <a:pPr lvl="0" fontAlgn="base"/>
            <a:r>
              <a:rPr lang="en-US" sz="2400" dirty="0"/>
              <a:t>Include both the independent and dependent variables.</a:t>
            </a:r>
          </a:p>
          <a:p>
            <a:pPr lvl="0" fontAlgn="base"/>
            <a:r>
              <a:rPr lang="en-US" sz="2400" dirty="0"/>
              <a:t>Be testable by experiment, survey or other scientifically sound technique.</a:t>
            </a:r>
          </a:p>
          <a:p>
            <a:pPr lvl="0" fontAlgn="base"/>
            <a:r>
              <a:rPr lang="en-US" sz="2400" dirty="0"/>
              <a:t>Be based on information in prior research (either yours or someone else’s).</a:t>
            </a:r>
          </a:p>
          <a:p>
            <a:pPr lvl="0" fontAlgn="base"/>
            <a:r>
              <a:rPr lang="en-US" sz="2400" dirty="0"/>
              <a:t>Have design criteria (for engineering or programming projects</a:t>
            </a:r>
            <a:r>
              <a:rPr lang="en-US" sz="2400" dirty="0" smtClean="0"/>
              <a:t>).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585614" y="6082494"/>
            <a:ext cx="10100108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www.youtube.com/watch?v=VPR6Qkjtpmg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85614" y="5390881"/>
            <a:ext cx="7928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Watch the </a:t>
            </a:r>
            <a:r>
              <a:rPr lang="en-US" sz="2400" dirty="0" smtClean="0"/>
              <a:t>video on how to write a good hypothesis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189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 testing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314" y="1379349"/>
            <a:ext cx="9815297" cy="5005953"/>
          </a:xfrm>
        </p:spPr>
        <p:txBody>
          <a:bodyPr>
            <a:noAutofit/>
          </a:bodyPr>
          <a:lstStyle/>
          <a:p>
            <a:pPr fontAlgn="base"/>
            <a:r>
              <a:rPr lang="en-US" sz="2800" dirty="0"/>
              <a:t>Hypothesis testing has easy steps that apply no matter how complex the test appears to be. </a:t>
            </a:r>
          </a:p>
          <a:p>
            <a:pPr marL="914400" lvl="1" indent="-457200" fontAlgn="base">
              <a:buFont typeface="+mj-lt"/>
              <a:buAutoNum type="arabicPeriod"/>
            </a:pPr>
            <a:r>
              <a:rPr lang="en-US" sz="2400" dirty="0"/>
              <a:t>Figure out your null hypothesis; this is always the accepted fact or the status quo. </a:t>
            </a:r>
          </a:p>
          <a:p>
            <a:pPr marL="914400" lvl="1" indent="-457200" fontAlgn="base">
              <a:buFont typeface="+mj-lt"/>
              <a:buAutoNum type="arabicPeriod"/>
            </a:pPr>
            <a:r>
              <a:rPr lang="en-US" sz="2400" dirty="0"/>
              <a:t>State your null hypothesis, It is written in mathematical terms</a:t>
            </a:r>
          </a:p>
          <a:p>
            <a:pPr marL="914400" lvl="1" indent="-457200" fontAlgn="base">
              <a:buFont typeface="+mj-lt"/>
              <a:buAutoNum type="arabicPeriod"/>
            </a:pPr>
            <a:r>
              <a:rPr lang="en-US" sz="2400" dirty="0"/>
              <a:t>State your alternate hypothesis; this is derived from your experiment or observation</a:t>
            </a:r>
          </a:p>
          <a:p>
            <a:pPr marL="914400" lvl="1" indent="-457200" fontAlgn="base">
              <a:buFont typeface="+mj-lt"/>
              <a:buAutoNum type="arabicPeriod"/>
            </a:pPr>
            <a:r>
              <a:rPr lang="en-US" sz="2400" dirty="0"/>
              <a:t>Choose what kind of test you need to perform,</a:t>
            </a:r>
          </a:p>
          <a:p>
            <a:pPr marL="914400" lvl="1" indent="-457200" fontAlgn="base">
              <a:buFont typeface="+mj-lt"/>
              <a:buAutoNum type="arabicPeriod"/>
            </a:pPr>
            <a:r>
              <a:rPr lang="en-US" sz="2400" dirty="0"/>
              <a:t>Either support or reject the null hypothesis.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183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345146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dirty="0"/>
              <a:t>Other aspects important to the test process include: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9365" y="1653150"/>
            <a:ext cx="8304835" cy="4964628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/>
              <a:t>The </a:t>
            </a:r>
            <a:r>
              <a:rPr lang="en-US" sz="2800" dirty="0"/>
              <a:t>Z-test (one sample) or the T-test (2 sample, unbalanced data, unknown variance) are </a:t>
            </a:r>
            <a:r>
              <a:rPr lang="en-US" sz="2800" dirty="0" smtClean="0"/>
              <a:t>used </a:t>
            </a:r>
            <a:r>
              <a:rPr lang="en-US" sz="2800" dirty="0"/>
              <a:t>to determine significance. </a:t>
            </a:r>
          </a:p>
          <a:p>
            <a:pPr lvl="0"/>
            <a:r>
              <a:rPr lang="en-US" sz="2800" dirty="0"/>
              <a:t>The test can be a one-tailed or </a:t>
            </a:r>
            <a:r>
              <a:rPr lang="en-US" sz="2800" dirty="0" smtClean="0"/>
              <a:t>two-tailed. </a:t>
            </a:r>
            <a:endParaRPr lang="en-US" sz="2800" dirty="0"/>
          </a:p>
          <a:p>
            <a:pPr lvl="0"/>
            <a:r>
              <a:rPr lang="en-US" sz="2800" dirty="0"/>
              <a:t>The degree or level of significance is often measured against an alpha level. If you are not given an alpha level, use 5% (0.05). </a:t>
            </a:r>
          </a:p>
          <a:p>
            <a:pPr lvl="0"/>
            <a:r>
              <a:rPr lang="en-US" sz="2800" dirty="0"/>
              <a:t>Test results can be affected by TYPE I or TYPE II errors</a:t>
            </a:r>
            <a:r>
              <a:rPr lang="en-US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060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3064</TotalTime>
  <Words>776</Words>
  <Application>Microsoft Office PowerPoint</Application>
  <PresentationFormat>Widescreen</PresentationFormat>
  <Paragraphs>103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Century Gothic</vt:lpstr>
      <vt:lpstr>Times New Roman</vt:lpstr>
      <vt:lpstr>Wingdings</vt:lpstr>
      <vt:lpstr>Wingdings 3</vt:lpstr>
      <vt:lpstr>Wisp</vt:lpstr>
      <vt:lpstr>Nature 2018 Summer Camp Hypothesis and Product Testing</vt:lpstr>
      <vt:lpstr>What is a hypothesis?</vt:lpstr>
      <vt:lpstr>What is a hypothesis?</vt:lpstr>
      <vt:lpstr>What is a hypothesis?</vt:lpstr>
      <vt:lpstr>Examples of testable statements will include:</vt:lpstr>
      <vt:lpstr>Testing ensures: Reliability, Validity, and Repeatability!</vt:lpstr>
      <vt:lpstr>A good hypothesis statement should:</vt:lpstr>
      <vt:lpstr>Hypothesis testing steps</vt:lpstr>
      <vt:lpstr>Other aspects important to the test process include: </vt:lpstr>
      <vt:lpstr>Type of test and corresponding Null and alternative hypotheses statements</vt:lpstr>
      <vt:lpstr>PowerPoint Presentation</vt:lpstr>
      <vt:lpstr>Outcomes of a hypothesis test: </vt:lpstr>
      <vt:lpstr>Making the decision</vt:lpstr>
      <vt:lpstr>Errors in hypothesis testing</vt:lpstr>
      <vt:lpstr>Application of testing…</vt:lpstr>
      <vt:lpstr>Lesson Objectives</vt:lpstr>
      <vt:lpstr>Activities for Today:</vt:lpstr>
    </vt:vector>
  </TitlesOfParts>
  <Company>North Dakota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Age Materials</dc:title>
  <dc:creator>Gina Holman</dc:creator>
  <cp:lastModifiedBy>Mafany Mongoh</cp:lastModifiedBy>
  <cp:revision>65</cp:revision>
  <dcterms:created xsi:type="dcterms:W3CDTF">2016-06-10T00:04:26Z</dcterms:created>
  <dcterms:modified xsi:type="dcterms:W3CDTF">2018-07-26T06:33:13Z</dcterms:modified>
</cp:coreProperties>
</file>