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9" r:id="rId19"/>
    <p:sldId id="280" r:id="rId20"/>
    <p:sldId id="281" r:id="rId21"/>
    <p:sldId id="285" r:id="rId22"/>
    <p:sldId id="286" r:id="rId23"/>
    <p:sldId id="284" r:id="rId24"/>
    <p:sldId id="288" r:id="rId25"/>
    <p:sldId id="289" r:id="rId26"/>
    <p:sldId id="27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book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circle"/>
            <c:size val="11"/>
            <c:spPr>
              <a:solidFill>
                <a:schemeClr val="tx1"/>
              </a:solidFill>
            </c:spPr>
          </c:marker>
          <c:xVal>
            <c:numRef>
              <c:f>[Workbook1]Sheet1!$C$9:$C$21</c:f>
              <c:numCache>
                <c:formatCode>General</c:formatCode>
                <c:ptCount val="13"/>
                <c:pt idx="0">
                  <c:v>2.5</c:v>
                </c:pt>
                <c:pt idx="1">
                  <c:v>4.5999999999999996</c:v>
                </c:pt>
                <c:pt idx="2">
                  <c:v>6.7</c:v>
                </c:pt>
                <c:pt idx="3">
                  <c:v>9.1</c:v>
                </c:pt>
                <c:pt idx="4">
                  <c:v>11.2</c:v>
                </c:pt>
                <c:pt idx="5">
                  <c:v>12</c:v>
                </c:pt>
                <c:pt idx="6">
                  <c:v>15.6</c:v>
                </c:pt>
                <c:pt idx="7">
                  <c:v>20.8</c:v>
                </c:pt>
                <c:pt idx="8">
                  <c:v>30.8</c:v>
                </c:pt>
                <c:pt idx="9">
                  <c:v>41.5</c:v>
                </c:pt>
                <c:pt idx="10">
                  <c:v>60.5</c:v>
                </c:pt>
                <c:pt idx="11">
                  <c:v>70.7</c:v>
                </c:pt>
                <c:pt idx="12">
                  <c:v>80</c:v>
                </c:pt>
              </c:numCache>
            </c:numRef>
          </c:xVal>
          <c:yVal>
            <c:numRef>
              <c:f>[Workbook1]Sheet1!$D$9:$D$21</c:f>
              <c:numCache>
                <c:formatCode>General</c:formatCode>
                <c:ptCount val="13"/>
                <c:pt idx="0">
                  <c:v>16</c:v>
                </c:pt>
                <c:pt idx="1">
                  <c:v>15</c:v>
                </c:pt>
                <c:pt idx="2">
                  <c:v>13.8</c:v>
                </c:pt>
                <c:pt idx="3">
                  <c:v>11.6</c:v>
                </c:pt>
                <c:pt idx="4">
                  <c:v>9.8000000000000007</c:v>
                </c:pt>
                <c:pt idx="5">
                  <c:v>7.6</c:v>
                </c:pt>
                <c:pt idx="6">
                  <c:v>5</c:v>
                </c:pt>
                <c:pt idx="7">
                  <c:v>3.1</c:v>
                </c:pt>
                <c:pt idx="8">
                  <c:v>2.9</c:v>
                </c:pt>
                <c:pt idx="9">
                  <c:v>2.6</c:v>
                </c:pt>
                <c:pt idx="10">
                  <c:v>2.6</c:v>
                </c:pt>
                <c:pt idx="11">
                  <c:v>3.1</c:v>
                </c:pt>
                <c:pt idx="12">
                  <c:v>3.3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202-4A68-8045-78291C6F9B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386416"/>
        <c:axId val="226387536"/>
      </c:scatterChart>
      <c:valAx>
        <c:axId val="226386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>
                    <a:latin typeface="Arial"/>
                    <a:cs typeface="Arial"/>
                  </a:defRPr>
                </a:pPr>
                <a:r>
                  <a:rPr lang="en-US" sz="1800">
                    <a:latin typeface="Arial"/>
                    <a:cs typeface="Arial"/>
                  </a:rPr>
                  <a:t>Coagulant</a:t>
                </a:r>
                <a:r>
                  <a:rPr lang="en-US" sz="1800" baseline="0">
                    <a:latin typeface="Arial"/>
                    <a:cs typeface="Arial"/>
                  </a:rPr>
                  <a:t> Dosage (mg/L)</a:t>
                </a:r>
                <a:endParaRPr lang="en-US" sz="1800">
                  <a:latin typeface="Arial"/>
                  <a:cs typeface="Arial"/>
                </a:endParaRPr>
              </a:p>
            </c:rich>
          </c:tx>
          <c:layout>
            <c:manualLayout>
              <c:xMode val="edge"/>
              <c:yMode val="edge"/>
              <c:x val="0.33181999125109402"/>
              <c:y val="0.8342596237970250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Arial"/>
                <a:cs typeface="Arial"/>
              </a:defRPr>
            </a:pPr>
            <a:endParaRPr lang="en-US"/>
          </a:p>
        </c:txPr>
        <c:crossAx val="226387536"/>
        <c:crosses val="autoZero"/>
        <c:crossBetween val="midCat"/>
      </c:valAx>
      <c:valAx>
        <c:axId val="2263875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800">
                    <a:latin typeface="Arial"/>
                    <a:cs typeface="Arial"/>
                  </a:defRPr>
                </a:pPr>
                <a:r>
                  <a:rPr lang="en-US" sz="1800">
                    <a:latin typeface="Arial"/>
                    <a:cs typeface="Arial"/>
                  </a:rPr>
                  <a:t>Residual Turbidity</a:t>
                </a:r>
                <a:r>
                  <a:rPr lang="en-US" sz="1800" baseline="0">
                    <a:latin typeface="Arial"/>
                    <a:cs typeface="Arial"/>
                  </a:rPr>
                  <a:t> (NTU)</a:t>
                </a:r>
                <a:endParaRPr lang="en-US" sz="1800">
                  <a:latin typeface="Arial"/>
                  <a:cs typeface="Arial"/>
                </a:endParaRPr>
              </a:p>
            </c:rich>
          </c:tx>
          <c:layout>
            <c:manualLayout>
              <c:xMode val="edge"/>
              <c:yMode val="edge"/>
              <c:x val="1.1111111111111099E-2"/>
              <c:y val="6.6666302128900498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Arial"/>
                <a:cs typeface="Arial"/>
              </a:defRPr>
            </a:pPr>
            <a:endParaRPr lang="en-US"/>
          </a:p>
        </c:txPr>
        <c:crossAx val="226386416"/>
        <c:crosses val="autoZero"/>
        <c:crossBetween val="midCat"/>
        <c:majorUnit val="3"/>
      </c:valAx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D9203-46AB-4D69-AAD8-B8260F880507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72634-B934-4B20-B5DB-5540A6209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07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Nephelometric (</a:t>
            </a:r>
            <a:r>
              <a:rPr lang="en-US" altLang="en-US" b="1" smtClean="0"/>
              <a:t>[,nefilə'metrik]</a:t>
            </a:r>
            <a:r>
              <a:rPr lang="en-US" altLang="en-US" smtClean="0"/>
              <a:t>) Turbidity Unit 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F10BA3C-2A91-49ED-A673-378015E85D86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3571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1169968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1704378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168568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168568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168568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3181474-EF7F-48D3-B89A-47F60C5E69E5}" type="slidenum">
              <a:rPr lang="en-US" altLang="en-US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19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398005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Goal </a:t>
            </a:r>
          </a:p>
        </p:txBody>
      </p:sp>
    </p:spTree>
    <p:extLst>
      <p:ext uri="{BB962C8B-B14F-4D97-AF65-F5344CB8AC3E}">
        <p14:creationId xmlns:p14="http://schemas.microsoft.com/office/powerpoint/2010/main" val="2107123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73966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is-IS" altLang="en-US" b="1" smtClean="0"/>
              <a:t>['frædʒəl] Operation details of coagulation</a:t>
            </a:r>
          </a:p>
          <a:p>
            <a:r>
              <a:rPr lang="en-US" altLang="en-US" smtClean="0"/>
              <a:t>, gentelly </a:t>
            </a:r>
          </a:p>
        </p:txBody>
      </p:sp>
    </p:spTree>
    <p:extLst>
      <p:ext uri="{BB962C8B-B14F-4D97-AF65-F5344CB8AC3E}">
        <p14:creationId xmlns:p14="http://schemas.microsoft.com/office/powerpoint/2010/main" val="2272394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C60C27D-F743-46E4-B1D0-47E56AEB9272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67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90B234D-0C55-4935-B4A9-969C216DEF19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91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In summary,</a:t>
            </a:r>
          </a:p>
        </p:txBody>
      </p:sp>
    </p:spTree>
    <p:extLst>
      <p:ext uri="{BB962C8B-B14F-4D97-AF65-F5344CB8AC3E}">
        <p14:creationId xmlns:p14="http://schemas.microsoft.com/office/powerpoint/2010/main" val="744873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Disinfection, talk it in next class. </a:t>
            </a:r>
          </a:p>
        </p:txBody>
      </p:sp>
    </p:spTree>
    <p:extLst>
      <p:ext uri="{BB962C8B-B14F-4D97-AF65-F5344CB8AC3E}">
        <p14:creationId xmlns:p14="http://schemas.microsoft.com/office/powerpoint/2010/main" val="1274896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4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81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62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50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39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01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72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1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16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0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51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6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C5F3-4652-4EB4-899F-6C4FC114E6D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932EA-2BC3-4FC8-B798-A698DD552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657" y="679677"/>
            <a:ext cx="8614228" cy="2387600"/>
          </a:xfrm>
        </p:spPr>
        <p:txBody>
          <a:bodyPr/>
          <a:lstStyle/>
          <a:p>
            <a:r>
              <a:rPr lang="en-US" b="1" dirty="0" smtClean="0"/>
              <a:t>Drinking-water Treatment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102781"/>
            <a:ext cx="6858000" cy="1655762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Feng “Frank” Xiao,</a:t>
            </a:r>
          </a:p>
          <a:p>
            <a:r>
              <a:rPr lang="en-US" sz="2800" b="1" dirty="0" smtClean="0"/>
              <a:t>Department of Civil Engineering, </a:t>
            </a:r>
          </a:p>
          <a:p>
            <a:r>
              <a:rPr lang="en-US" sz="2800" b="1" dirty="0" smtClean="0"/>
              <a:t>University of North Dakota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1257" y="226291"/>
            <a:ext cx="457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NATURE Sunday Academy Workshop (July 24)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6843713" y="2916238"/>
          <a:ext cx="1538287" cy="181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Clip" r:id="rId4" imgW="5400768" imgH="6048443" progId="MS_ClipArt_Gallery.2">
                  <p:embed/>
                </p:oleObj>
              </mc:Choice>
              <mc:Fallback>
                <p:oleObj name="Clip" r:id="rId4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713" y="2916238"/>
                        <a:ext cx="1538287" cy="181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>
          <a:xfrm>
            <a:off x="476282" y="-358775"/>
            <a:ext cx="8206702" cy="1724025"/>
          </a:xfrm>
          <a:effectLst>
            <a:outerShdw dist="107763" dir="2700000" algn="ctr" rotWithShape="0">
              <a:srgbClr val="0066FF"/>
            </a:outerShdw>
          </a:effectLst>
          <a:extLst>
            <a:ext uri="{91240B29-F687-4f45-9708-019B960494DF}">
              <a14:hiddenLine xmlns:a14="http://schemas.microsoft.com/office/drawing/2010/main" xmlns="" w="76200" cap="flat" cmpd="tri">
                <a:solidFill>
                  <a:srgbClr val="FC0128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altLang="en-US" sz="6000" b="1" u="sng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 Process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27000" y="1695450"/>
            <a:ext cx="6194425" cy="3876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488" tIns="44450" rIns="90488" bIns="44450">
            <a:spAutoFit/>
          </a:bodyPr>
          <a:lstStyle>
            <a:lvl1pPr marL="742950" indent="-7429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Tx/>
              <a:buAutoNum type="arabicPeriod"/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Rapid Mixing</a:t>
            </a:r>
            <a:r>
              <a:rPr lang="en-US" alt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mtClean="0">
                <a:solidFill>
                  <a:srgbClr val="FC0128"/>
                </a:solidFill>
              </a:rPr>
              <a:t>(</a:t>
            </a:r>
            <a:r>
              <a:rPr lang="en-US" altLang="en-US" i="1" smtClean="0">
                <a:solidFill>
                  <a:srgbClr val="FC0128"/>
                </a:solidFill>
              </a:rPr>
              <a:t>adequate contact</a:t>
            </a:r>
            <a:r>
              <a:rPr lang="en-US" altLang="en-US" smtClean="0">
                <a:solidFill>
                  <a:srgbClr val="FC0128"/>
                </a:solidFill>
              </a:rPr>
              <a:t>)</a:t>
            </a:r>
            <a:r>
              <a:rPr lang="en-US" altLang="en-US" sz="3600" smtClean="0">
                <a:solidFill>
                  <a:srgbClr val="FC0128"/>
                </a:solidFill>
              </a:rPr>
              <a:t> </a:t>
            </a:r>
          </a:p>
          <a:p>
            <a:pPr algn="ctr">
              <a:spcAft>
                <a:spcPts val="1200"/>
              </a:spcAft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(~1 min)</a:t>
            </a:r>
          </a:p>
          <a:p>
            <a:pPr algn="ctr">
              <a:spcAft>
                <a:spcPts val="600"/>
              </a:spcAft>
              <a:buFontTx/>
              <a:buAutoNum type="arabicPeriod" startAt="2"/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Slow Mixing </a:t>
            </a:r>
            <a:r>
              <a:rPr lang="en-US" altLang="en-US" smtClean="0">
                <a:solidFill>
                  <a:srgbClr val="FC0128"/>
                </a:solidFill>
              </a:rPr>
              <a:t>(</a:t>
            </a:r>
            <a:r>
              <a:rPr lang="en-US" altLang="en-US" b="0" i="1" smtClean="0">
                <a:solidFill>
                  <a:srgbClr val="FC0128"/>
                </a:solidFill>
              </a:rPr>
              <a:t>floc formation</a:t>
            </a:r>
            <a:r>
              <a:rPr lang="en-US" altLang="en-US" smtClean="0">
                <a:solidFill>
                  <a:srgbClr val="FC0128"/>
                </a:solidFill>
              </a:rPr>
              <a:t>) </a:t>
            </a:r>
          </a:p>
          <a:p>
            <a:pPr algn="ctr">
              <a:spcAft>
                <a:spcPts val="600"/>
              </a:spcAft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(Flocculation) </a:t>
            </a:r>
          </a:p>
          <a:p>
            <a:pPr algn="ctr">
              <a:spcAft>
                <a:spcPts val="1200"/>
              </a:spcAft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(~20 min)</a:t>
            </a:r>
          </a:p>
          <a:p>
            <a:pPr algn="ctr">
              <a:defRPr/>
            </a:pPr>
            <a:r>
              <a:rPr lang="en-US" altLang="en-US" sz="3600" smtClean="0">
                <a:solidFill>
                  <a:srgbClr val="FC01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 Settling (~30 min)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358063" y="2751138"/>
            <a:ext cx="609600" cy="1509712"/>
            <a:chOff x="6341533" y="1284110"/>
            <a:chExt cx="609600" cy="1509890"/>
          </a:xfrm>
        </p:grpSpPr>
        <p:cxnSp>
          <p:nvCxnSpPr>
            <p:cNvPr id="8" name="Straight Connector 7"/>
            <p:cNvCxnSpPr/>
            <p:nvPr/>
          </p:nvCxnSpPr>
          <p:spPr bwMode="auto">
            <a:xfrm>
              <a:off x="6632223" y="1284110"/>
              <a:ext cx="14110" cy="1433690"/>
            </a:xfrm>
            <a:prstGeom prst="line">
              <a:avLst/>
            </a:prstGeom>
            <a:solidFill>
              <a:schemeClr val="accent1"/>
            </a:solidFill>
            <a:ln w="50800" cap="flat" cmpd="sng" algn="ctr">
              <a:gradFill flip="none" rotWithShape="1">
                <a:gsLst>
                  <a:gs pos="0">
                    <a:schemeClr val="tx1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</p:cxnSp>
        <p:sp>
          <p:nvSpPr>
            <p:cNvPr id="17433" name="Oval 8"/>
            <p:cNvSpPr>
              <a:spLocks noChangeArrowheads="1"/>
            </p:cNvSpPr>
            <p:nvPr/>
          </p:nvSpPr>
          <p:spPr bwMode="auto">
            <a:xfrm>
              <a:off x="6646333" y="2641600"/>
              <a:ext cx="304800" cy="152400"/>
            </a:xfrm>
            <a:prstGeom prst="ellipse">
              <a:avLst/>
            </a:prstGeom>
            <a:noFill/>
            <a:ln w="635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en-US" altLang="en-US" sz="1800" b="0">
                <a:latin typeface="Arial" panose="020B0604020202020204" pitchFamily="34" charset="0"/>
              </a:endParaRPr>
            </a:p>
          </p:txBody>
        </p:sp>
        <p:sp>
          <p:nvSpPr>
            <p:cNvPr id="17434" name="Oval 9"/>
            <p:cNvSpPr>
              <a:spLocks noChangeArrowheads="1"/>
            </p:cNvSpPr>
            <p:nvPr/>
          </p:nvSpPr>
          <p:spPr bwMode="auto">
            <a:xfrm>
              <a:off x="6341533" y="2641600"/>
              <a:ext cx="304800" cy="152400"/>
            </a:xfrm>
            <a:prstGeom prst="ellipse">
              <a:avLst/>
            </a:prstGeom>
            <a:noFill/>
            <a:ln w="635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en-US" altLang="en-US" sz="1800" b="0">
                <a:latin typeface="Arial" panose="020B0604020202020204" pitchFamily="34" charset="0"/>
              </a:endParaRPr>
            </a:p>
          </p:txBody>
        </p:sp>
      </p:grpSp>
      <p:sp>
        <p:nvSpPr>
          <p:cNvPr id="18" name="Down Arrow 17"/>
          <p:cNvSpPr/>
          <p:nvPr/>
        </p:nvSpPr>
        <p:spPr bwMode="auto">
          <a:xfrm flipH="1">
            <a:off x="7181850" y="2667000"/>
            <a:ext cx="169863" cy="52228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2225" y="1931988"/>
            <a:ext cx="18129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Coagulants (Al</a:t>
            </a:r>
            <a:r>
              <a:rPr lang="en-US" baseline="30000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3+</a:t>
            </a:r>
            <a:r>
              <a:rPr lang="en-US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; Fe</a:t>
            </a:r>
            <a:r>
              <a:rPr lang="en-US" baseline="30000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3+</a:t>
            </a:r>
            <a:r>
              <a:rPr lang="en-US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)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7154863" y="4035425"/>
            <a:ext cx="84137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180263" y="4235450"/>
            <a:ext cx="85725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7392988" y="4416425"/>
            <a:ext cx="85725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7219950" y="4400550"/>
            <a:ext cx="84138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7629525" y="4370388"/>
            <a:ext cx="85725" cy="55562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8088313" y="4038600"/>
            <a:ext cx="84137" cy="55563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8096250" y="4195763"/>
            <a:ext cx="84138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7945438" y="4291013"/>
            <a:ext cx="84137" cy="55562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905750" y="4424363"/>
            <a:ext cx="85725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605713" y="4487863"/>
            <a:ext cx="85725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804150" y="4156075"/>
            <a:ext cx="84138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7496175" y="4314825"/>
            <a:ext cx="84138" cy="55563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8080375" y="4408488"/>
            <a:ext cx="84138" cy="57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340475" y="3622675"/>
            <a:ext cx="7842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flocs</a:t>
            </a:r>
          </a:p>
        </p:txBody>
      </p: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>
            <a:off x="7061200" y="3971925"/>
            <a:ext cx="120650" cy="2936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31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868B7D4F-84F1-4953-8786-CE5948F4F05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459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3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63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1 0.00348 L 0.01754 0.06415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03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3 -0.02501 L 0.01129 0.03914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319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207E-6 1.34321E-6 L -0.00869 0.05141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257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507E-6 -1.34785E-6 L -0.00086 0.02849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41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3 0.00232 L -0.0198 -0.0088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556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7461E-6 3.70079E-6 L -0.00173 0.00278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39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1968 L -0.00243 0.0423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135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9562E-7 1.45901E-6 L 0.00851 0.02177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08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569E-6 2.86244E-6 L 0.00434 0.01945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73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6958E-6 -2.20472E-6 L 0.02084 0.05049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2524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0.01088 L 0.01736 0.03474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1181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712E-6 -5.88235E-7 L -0.00868 0.00857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41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0044 L 0.0033 0.0176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0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3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152400"/>
            <a:ext cx="7670800" cy="1085850"/>
          </a:xfrm>
          <a:ln w="76200" cap="flat">
            <a:solidFill>
              <a:srgbClr val="00279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5400" b="1">
                <a:solidFill>
                  <a:srgbClr val="00279F"/>
                </a:solidFill>
                <a:ea typeface="ＭＳ Ｐゴシック" charset="0"/>
                <a:cs typeface="+mj-cs"/>
              </a:rPr>
              <a:t>PROCESS CONTROL</a:t>
            </a: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762000" y="1600200"/>
            <a:ext cx="8531225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1.  Provide complete rapid mixing.</a:t>
            </a:r>
          </a:p>
          <a:p>
            <a:pPr algn="l"/>
            <a:endParaRPr lang="en-US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2.  Control slow mixing for floc.</a:t>
            </a:r>
          </a:p>
          <a:p>
            <a:pPr algn="l"/>
            <a:endParaRPr lang="en-US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endParaRPr lang="en-US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6589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71600" y="5086350"/>
          <a:ext cx="6589713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Clip" r:id="rId3" imgW="4953000" imgH="2651125" progId="MS_ClipArt_Gallery.2">
                  <p:embed/>
                </p:oleObj>
              </mc:Choice>
              <mc:Fallback>
                <p:oleObj name="Clip" r:id="rId3" imgW="4953000" imgH="2651125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086350"/>
                        <a:ext cx="6589713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02EB772B-EEF8-474C-B845-B225DB4CAE4B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 noChangeAspect="1"/>
          </p:cNvGraphicFramePr>
          <p:nvPr/>
        </p:nvGraphicFramePr>
        <p:xfrm>
          <a:off x="1036638" y="4251325"/>
          <a:ext cx="1922462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5" imgW="635000" imgH="457200" progId="Equation.3">
                  <p:embed/>
                </p:oleObj>
              </mc:Choice>
              <mc:Fallback>
                <p:oleObj name="Equation" r:id="rId5" imgW="635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4251325"/>
                        <a:ext cx="1922462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90875" y="3967163"/>
            <a:ext cx="574833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SzTx/>
              <a:buFontTx/>
              <a:buNone/>
            </a:pPr>
            <a:r>
              <a:rPr lang="en-US" altLang="en-US" sz="2800" i="1">
                <a:solidFill>
                  <a:srgbClr val="0000FF"/>
                </a:solidFill>
                <a:latin typeface="Arial" panose="020B0604020202020204" pitchFamily="34" charset="0"/>
              </a:rPr>
              <a:t>G</a:t>
            </a:r>
            <a:r>
              <a:rPr lang="en-US" altLang="en-US" sz="2800">
                <a:solidFill>
                  <a:srgbClr val="0000FF"/>
                </a:solidFill>
                <a:latin typeface="Arial" panose="020B0604020202020204" pitchFamily="34" charset="0"/>
              </a:rPr>
              <a:t> is the velocity gradient (sec</a:t>
            </a:r>
            <a:r>
              <a:rPr lang="en-US" altLang="en-US" sz="2800" baseline="30000">
                <a:solidFill>
                  <a:srgbClr val="0000FF"/>
                </a:solidFill>
                <a:latin typeface="Arial" panose="020B0604020202020204" pitchFamily="34" charset="0"/>
              </a:rPr>
              <a:t>–1</a:t>
            </a:r>
            <a:r>
              <a:rPr lang="en-US" altLang="en-US" sz="280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en-US" altLang="en-US" sz="2800" i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SzTx/>
              <a:buFontTx/>
              <a:buNone/>
            </a:pPr>
            <a:r>
              <a:rPr lang="en-US" altLang="en-US" sz="2400" b="0" i="1">
                <a:latin typeface="Arial" panose="020B0604020202020204" pitchFamily="34" charset="0"/>
              </a:rPr>
              <a:t>P</a:t>
            </a:r>
            <a:r>
              <a:rPr lang="en-US" altLang="en-US" sz="2400" b="0">
                <a:latin typeface="Arial" panose="020B0604020202020204" pitchFamily="34" charset="0"/>
              </a:rPr>
              <a:t> is the power input (kW)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SzTx/>
              <a:buFontTx/>
              <a:buNone/>
            </a:pPr>
            <a:r>
              <a:rPr lang="en-US" altLang="en-US" sz="2400" b="0" i="1">
                <a:latin typeface="Arial" panose="020B0604020202020204" pitchFamily="34" charset="0"/>
              </a:rPr>
              <a:t>μ</a:t>
            </a:r>
            <a:r>
              <a:rPr lang="en-US" altLang="en-US" sz="2400" b="0">
                <a:latin typeface="Arial" panose="020B0604020202020204" pitchFamily="34" charset="0"/>
              </a:rPr>
              <a:t> is the viscosity of the water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SzTx/>
              <a:buFontTx/>
              <a:buNone/>
            </a:pPr>
            <a:r>
              <a:rPr lang="en-US" altLang="en-US" sz="2400" b="0">
                <a:latin typeface="Arial" panose="020B0604020202020204" pitchFamily="34" charset="0"/>
              </a:rPr>
              <a:t>and </a:t>
            </a:r>
            <a:r>
              <a:rPr lang="en-US" altLang="en-US" sz="2400" b="0" i="1">
                <a:latin typeface="Arial" panose="020B0604020202020204" pitchFamily="34" charset="0"/>
              </a:rPr>
              <a:t>V</a:t>
            </a:r>
            <a:r>
              <a:rPr lang="en-US" altLang="en-US" sz="2400" b="0">
                <a:latin typeface="Arial" panose="020B0604020202020204" pitchFamily="34" charset="0"/>
              </a:rPr>
              <a:t> is the volume of the system (tank)</a:t>
            </a:r>
          </a:p>
        </p:txBody>
      </p:sp>
    </p:spTree>
    <p:extLst>
      <p:ext uri="{BB962C8B-B14F-4D97-AF65-F5344CB8AC3E}">
        <p14:creationId xmlns:p14="http://schemas.microsoft.com/office/powerpoint/2010/main" val="809687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 autoUpdateAnimBg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152400"/>
            <a:ext cx="7670800" cy="1085850"/>
          </a:xfrm>
          <a:ln w="76200" cap="flat">
            <a:solidFill>
              <a:srgbClr val="00279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5400" b="1">
                <a:solidFill>
                  <a:srgbClr val="00279F"/>
                </a:solidFill>
                <a:ea typeface="ＭＳ Ｐゴシック" charset="0"/>
                <a:cs typeface="+mj-cs"/>
              </a:rPr>
              <a:t>PROCESS CONTROL</a:t>
            </a: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762000" y="1600200"/>
            <a:ext cx="8531225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en-US" altLang="en-US" sz="4000">
                <a:solidFill>
                  <a:schemeClr val="accent1"/>
                </a:solidFill>
                <a:latin typeface="Times New Roman" panose="02020603050405020304" pitchFamily="18" charset="0"/>
              </a:rPr>
              <a:t>1.  Provide complete rapid mixing.</a:t>
            </a:r>
          </a:p>
          <a:p>
            <a:pPr algn="l"/>
            <a:endParaRPr lang="en-US" altLang="en-US" sz="400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en-US" sz="4000">
                <a:solidFill>
                  <a:schemeClr val="accent1"/>
                </a:solidFill>
                <a:latin typeface="Times New Roman" panose="02020603050405020304" pitchFamily="18" charset="0"/>
              </a:rPr>
              <a:t>2.  Control slow mixing for floc.</a:t>
            </a:r>
          </a:p>
          <a:p>
            <a:pPr algn="l"/>
            <a:endParaRPr lang="en-US" altLang="en-US" sz="4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en-US" sz="4000">
                <a:solidFill>
                  <a:srgbClr val="FF0000"/>
                </a:solidFill>
                <a:latin typeface="Times New Roman" panose="02020603050405020304" pitchFamily="18" charset="0"/>
              </a:rPr>
              <a:t>3.  Control coagulant dose.</a:t>
            </a:r>
          </a:p>
        </p:txBody>
      </p:sp>
      <p:graphicFrame>
        <p:nvGraphicFramePr>
          <p:cNvPr id="24580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71600" y="5086350"/>
          <a:ext cx="6589713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Clip" r:id="rId3" imgW="4953000" imgH="2651125" progId="MS_ClipArt_Gallery.2">
                  <p:embed/>
                </p:oleObj>
              </mc:Choice>
              <mc:Fallback>
                <p:oleObj name="Clip" r:id="rId3" imgW="4953000" imgH="2651125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086350"/>
                        <a:ext cx="6589713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C3A2270D-7AE8-42D0-B903-1C366A3FA496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708775" y="4275138"/>
            <a:ext cx="1135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(jar test)</a:t>
            </a: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90517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 autoUpdateAnimBg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76275" y="434975"/>
            <a:ext cx="2178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en-US" sz="3600">
                <a:solidFill>
                  <a:schemeClr val="tx2"/>
                </a:solidFill>
                <a:latin typeface="Arial" panose="020B0604020202020204" pitchFamily="34" charset="0"/>
                <a:ea typeface="Gungsuh" panose="02030600000101010101" pitchFamily="18" charset="-127"/>
              </a:rPr>
              <a:t>Jar Tests</a:t>
            </a:r>
          </a:p>
        </p:txBody>
      </p:sp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152400" y="1171575"/>
            <a:ext cx="86931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 </a:t>
            </a: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procedure to determine the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optimum</a:t>
            </a: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 coagulant dose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Simulates</a:t>
            </a: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 the coagulation process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JarMachineShowingTurbid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225" y="3213100"/>
            <a:ext cx="5603875" cy="351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949575" y="6208713"/>
            <a:ext cx="3071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Jar test set-up</a:t>
            </a:r>
          </a:p>
        </p:txBody>
      </p:sp>
      <p:sp>
        <p:nvSpPr>
          <p:cNvPr id="2560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5230A186-1C35-438A-86DE-AD506A731422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96950" y="4500563"/>
            <a:ext cx="519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jar</a:t>
            </a:r>
          </a:p>
        </p:txBody>
      </p: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1579563" y="4710113"/>
            <a:ext cx="795337" cy="50482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1701800" y="4160838"/>
            <a:ext cx="796925" cy="50323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176338" y="3951288"/>
            <a:ext cx="584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stir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81875" y="4264025"/>
            <a:ext cx="784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flocs</a:t>
            </a:r>
          </a:p>
        </p:txBody>
      </p: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 flipH="1">
            <a:off x="6634163" y="4616450"/>
            <a:ext cx="1060450" cy="1046163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71975" y="2817813"/>
            <a:ext cx="2806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Adjusting mixing rate</a:t>
            </a:r>
          </a:p>
        </p:txBody>
      </p: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4395788" y="3136900"/>
            <a:ext cx="849312" cy="93027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5259388"/>
            <a:ext cx="1598613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76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4"/>
          <p:cNvSpPr>
            <a:spLocks noChangeArrowheads="1"/>
          </p:cNvSpPr>
          <p:nvPr/>
        </p:nvSpPr>
        <p:spPr bwMode="auto">
          <a:xfrm>
            <a:off x="-209550" y="384175"/>
            <a:ext cx="9144000" cy="38179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 algn="ctr">
              <a:spcAft>
                <a:spcPts val="1200"/>
              </a:spcAft>
              <a:buFont typeface="Wingdings" charset="0"/>
              <a:buNone/>
              <a:defRPr/>
            </a:pPr>
            <a:r>
              <a:rPr lang="en-US" sz="2800" b="0" dirty="0">
                <a:solidFill>
                  <a:schemeClr val="tx2"/>
                </a:solidFill>
                <a:latin typeface="Arial" charset="0"/>
                <a:ea typeface="ＭＳ Ｐゴシック" charset="0"/>
                <a:cs typeface="Arial" charset="0"/>
              </a:rPr>
              <a:t>After jar test (coagulation),</a:t>
            </a: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Turn off the mixers and allow </a:t>
            </a:r>
          </a:p>
          <a:p>
            <a:pPr algn="ctr">
              <a:buFont typeface="Wingdings" charset="0"/>
              <a:buNone/>
              <a:defRPr/>
            </a:pP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     </a:t>
            </a:r>
            <a:r>
              <a:rPr lang="en-US" sz="2800" b="0" dirty="0" err="1">
                <a:latin typeface="Arial" charset="0"/>
                <a:ea typeface="ＭＳ Ｐゴシック" charset="0"/>
                <a:cs typeface="Arial" charset="0"/>
              </a:rPr>
              <a:t>flocs</a:t>
            </a: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 to settle for 30 min</a:t>
            </a:r>
          </a:p>
          <a:p>
            <a:pPr algn="ctr">
              <a:buFont typeface="Wingdings" charset="0"/>
              <a:buChar char="q"/>
              <a:defRPr/>
            </a:pPr>
            <a:endParaRPr lang="en-US" sz="1800" b="0" dirty="0">
              <a:latin typeface="Arial" charset="0"/>
              <a:ea typeface="ＭＳ Ｐゴシック" charset="0"/>
              <a:cs typeface="Arial" charset="0"/>
            </a:endParaRP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Measure the final residual </a:t>
            </a:r>
          </a:p>
          <a:p>
            <a:pPr algn="ctr">
              <a:buFont typeface="Wingdings" charset="0"/>
              <a:buNone/>
              <a:defRPr/>
            </a:pP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     turbidity in each jar</a:t>
            </a:r>
          </a:p>
          <a:p>
            <a:pPr algn="ctr">
              <a:buFont typeface="Wingdings" charset="0"/>
              <a:buNone/>
              <a:defRPr/>
            </a:pPr>
            <a:endParaRPr lang="en-US" sz="1800" b="0" dirty="0">
              <a:latin typeface="Arial" charset="0"/>
              <a:ea typeface="ＭＳ Ｐゴシック" charset="0"/>
              <a:cs typeface="Arial" charset="0"/>
            </a:endParaRP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2800" b="0" dirty="0">
                <a:latin typeface="Arial" charset="0"/>
                <a:ea typeface="ＭＳ Ｐゴシック" charset="0"/>
                <a:cs typeface="Arial" charset="0"/>
              </a:rPr>
              <a:t>Plot residual turbidity against coagulant dosage</a:t>
            </a:r>
            <a:endParaRPr lang="en-US" sz="2800" b="0" dirty="0">
              <a:latin typeface="Arial" charset="0"/>
              <a:ea typeface="ＭＳ Ｐゴシック" charset="0"/>
            </a:endParaRPr>
          </a:p>
          <a:p>
            <a:pPr algn="ctr">
              <a:buFont typeface="Wingdings" charset="0"/>
              <a:buNone/>
              <a:defRPr/>
            </a:pPr>
            <a:endParaRPr lang="en-US" sz="2800" b="0" dirty="0">
              <a:latin typeface="Arial" charset="0"/>
              <a:ea typeface="ＭＳ Ｐゴシック" charset="0"/>
            </a:endParaRPr>
          </a:p>
        </p:txBody>
      </p:sp>
      <p:sp>
        <p:nvSpPr>
          <p:cNvPr id="27651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ED48EE5E-B02F-47D6-828E-416EC101CEB0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/>
        </p:nvGraphicFramePr>
        <p:xfrm>
          <a:off x="2032000" y="3839882"/>
          <a:ext cx="5378824" cy="3018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Straight Arrow Connector 2"/>
          <p:cNvCxnSpPr>
            <a:cxnSpLocks noChangeShapeType="1"/>
          </p:cNvCxnSpPr>
          <p:nvPr/>
        </p:nvCxnSpPr>
        <p:spPr bwMode="auto">
          <a:xfrm flipH="1">
            <a:off x="4198938" y="4975225"/>
            <a:ext cx="312737" cy="568325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10000" y="4586288"/>
            <a:ext cx="3562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FF0000"/>
                </a:solidFill>
                <a:latin typeface="Arial" panose="020B0604020202020204" pitchFamily="34" charset="0"/>
              </a:rPr>
              <a:t>Optimum coagulant dosage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0" y="1622425"/>
            <a:ext cx="24638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61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</a:pPr>
            <a:r>
              <a:rPr lang="en-US" altLang="en-US" sz="5400">
                <a:solidFill>
                  <a:srgbClr val="FF0000"/>
                </a:solidFill>
                <a:latin typeface="Arial" panose="020B0604020202020204" pitchFamily="34" charset="0"/>
              </a:rPr>
              <a:t>Induce Particle Aggregation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</a:t>
            </a:r>
          </a:p>
        </p:txBody>
      </p:sp>
      <p:sp>
        <p:nvSpPr>
          <p:cNvPr id="29700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BE33C63-D997-4088-91FB-AB0E13D0B17C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81275" y="1535113"/>
            <a:ext cx="386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Arial" panose="020B0604020202020204" pitchFamily="34" charset="0"/>
              </a:rPr>
              <a:t>Goal: Reducing turbidity</a:t>
            </a:r>
          </a:p>
        </p:txBody>
      </p:sp>
      <p:graphicFrame>
        <p:nvGraphicFramePr>
          <p:cNvPr id="41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017713" y="4443413"/>
          <a:ext cx="1727200" cy="206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Clip" r:id="rId4" imgW="5400768" imgH="6048443" progId="MS_ClipArt_Gallery.2">
                  <p:embed/>
                </p:oleObj>
              </mc:Choice>
              <mc:Fallback>
                <p:oleObj name="Clip" r:id="rId4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3" y="4443413"/>
                        <a:ext cx="1727200" cy="206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49575" y="5848350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5" name="Oval 54"/>
          <p:cNvSpPr>
            <a:spLocks noChangeArrowheads="1"/>
          </p:cNvSpPr>
          <p:nvPr/>
        </p:nvSpPr>
        <p:spPr bwMode="auto">
          <a:xfrm>
            <a:off x="3162300" y="588327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2879725" y="610711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7" name="Oval 56"/>
          <p:cNvSpPr>
            <a:spLocks noChangeArrowheads="1"/>
          </p:cNvSpPr>
          <p:nvPr/>
        </p:nvSpPr>
        <p:spPr bwMode="auto">
          <a:xfrm>
            <a:off x="3079750" y="60721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2690813" y="5942013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3044825" y="56721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114675" y="62245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rrowheads="1"/>
          </p:cNvSpPr>
          <p:nvPr/>
        </p:nvSpPr>
        <p:spPr bwMode="auto">
          <a:xfrm>
            <a:off x="2519363" y="5754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2655888" y="618966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rrowheads="1"/>
          </p:cNvSpPr>
          <p:nvPr/>
        </p:nvSpPr>
        <p:spPr bwMode="auto">
          <a:xfrm>
            <a:off x="3255963" y="56959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3255963" y="61309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2844800" y="633095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2784475" y="5800725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rrowheads="1"/>
          </p:cNvSpPr>
          <p:nvPr/>
        </p:nvSpPr>
        <p:spPr bwMode="auto">
          <a:xfrm>
            <a:off x="3452813" y="59658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2408238" y="603250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9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76863" y="4479925"/>
          <a:ext cx="1728787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Clip" r:id="rId6" imgW="5400768" imgH="6048443" progId="MS_ClipArt_Gallery.2">
                  <p:embed/>
                </p:oleObj>
              </mc:Choice>
              <mc:Fallback>
                <p:oleObj name="Clip" r:id="rId6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3" y="4479925"/>
                        <a:ext cx="1728787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Oval 69"/>
          <p:cNvSpPr>
            <a:spLocks noChangeArrowheads="1"/>
          </p:cNvSpPr>
          <p:nvPr/>
        </p:nvSpPr>
        <p:spPr bwMode="auto">
          <a:xfrm>
            <a:off x="6588125" y="59277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6521450" y="591978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/>
          <p:cNvSpPr>
            <a:spLocks noChangeArrowheads="1"/>
          </p:cNvSpPr>
          <p:nvPr/>
        </p:nvSpPr>
        <p:spPr bwMode="auto">
          <a:xfrm>
            <a:off x="6261100" y="62944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3" name="Oval 72"/>
          <p:cNvSpPr>
            <a:spLocks noChangeArrowheads="1"/>
          </p:cNvSpPr>
          <p:nvPr/>
        </p:nvSpPr>
        <p:spPr bwMode="auto">
          <a:xfrm>
            <a:off x="6438900" y="624363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4" name="Oval 73"/>
          <p:cNvSpPr>
            <a:spLocks noChangeArrowheads="1"/>
          </p:cNvSpPr>
          <p:nvPr/>
        </p:nvSpPr>
        <p:spPr bwMode="auto">
          <a:xfrm>
            <a:off x="5851525" y="60642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5" name="Oval 74"/>
          <p:cNvSpPr>
            <a:spLocks noChangeArrowheads="1"/>
          </p:cNvSpPr>
          <p:nvPr/>
        </p:nvSpPr>
        <p:spPr bwMode="auto">
          <a:xfrm>
            <a:off x="5940425" y="57372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6" name="Oval 75"/>
          <p:cNvSpPr>
            <a:spLocks noChangeArrowheads="1"/>
          </p:cNvSpPr>
          <p:nvPr/>
        </p:nvSpPr>
        <p:spPr bwMode="auto">
          <a:xfrm>
            <a:off x="6316663" y="6389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7" name="Oval 76"/>
          <p:cNvSpPr>
            <a:spLocks noChangeArrowheads="1"/>
          </p:cNvSpPr>
          <p:nvPr/>
        </p:nvSpPr>
        <p:spPr bwMode="auto">
          <a:xfrm>
            <a:off x="5880100" y="579120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5830888" y="61404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/>
        </p:nvSpPr>
        <p:spPr bwMode="auto">
          <a:xfrm>
            <a:off x="6594475" y="585311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6365875" y="631666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6203950" y="636746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/>
        </p:nvSpPr>
        <p:spPr bwMode="auto">
          <a:xfrm>
            <a:off x="6173788" y="5922963"/>
            <a:ext cx="93662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/>
        </p:nvSpPr>
        <p:spPr bwMode="auto">
          <a:xfrm>
            <a:off x="6477000" y="59880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/>
        </p:nvSpPr>
        <p:spPr bwMode="auto">
          <a:xfrm>
            <a:off x="5767388" y="606901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" name="Right Arrow 7"/>
          <p:cNvSpPr>
            <a:spLocks noChangeArrowheads="1"/>
          </p:cNvSpPr>
          <p:nvPr/>
        </p:nvSpPr>
        <p:spPr bwMode="auto">
          <a:xfrm>
            <a:off x="3870325" y="5588000"/>
            <a:ext cx="1239838" cy="134938"/>
          </a:xfrm>
          <a:prstGeom prst="rightArrow">
            <a:avLst>
              <a:gd name="adj1" fmla="val 50000"/>
              <a:gd name="adj2" fmla="val 49812"/>
            </a:avLst>
          </a:prstGeom>
          <a:noFill/>
          <a:ln w="28575">
            <a:solidFill>
              <a:srgbClr val="0000FF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651250" y="5065713"/>
            <a:ext cx="166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FF"/>
                </a:solidFill>
                <a:latin typeface="Arial" panose="020B0604020202020204" pitchFamily="34" charset="0"/>
              </a:rPr>
              <a:t>Coagulation</a:t>
            </a: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7004050" y="4997450"/>
            <a:ext cx="1595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Aggregates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(flocs)</a:t>
            </a:r>
          </a:p>
        </p:txBody>
      </p:sp>
      <p:cxnSp>
        <p:nvCxnSpPr>
          <p:cNvPr id="104" name="Straight Arrow Connector 103"/>
          <p:cNvCxnSpPr>
            <a:cxnSpLocks noChangeShapeType="1"/>
          </p:cNvCxnSpPr>
          <p:nvPr/>
        </p:nvCxnSpPr>
        <p:spPr bwMode="auto">
          <a:xfrm flipH="1">
            <a:off x="6753225" y="5549900"/>
            <a:ext cx="430213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992188" y="5075238"/>
            <a:ext cx="125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Particles</a:t>
            </a:r>
          </a:p>
        </p:txBody>
      </p:sp>
      <p:cxnSp>
        <p:nvCxnSpPr>
          <p:cNvPr id="109" name="Straight Arrow Connector 108"/>
          <p:cNvCxnSpPr>
            <a:cxnSpLocks noChangeShapeType="1"/>
            <a:endCxn id="61" idx="1"/>
          </p:cNvCxnSpPr>
          <p:nvPr/>
        </p:nvCxnSpPr>
        <p:spPr bwMode="auto">
          <a:xfrm>
            <a:off x="2032000" y="5422900"/>
            <a:ext cx="501650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/>
          <p:cNvSpPr txBox="1"/>
          <p:nvPr/>
        </p:nvSpPr>
        <p:spPr>
          <a:xfrm>
            <a:off x="1046163" y="4029075"/>
            <a:ext cx="2713037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/>
            <a:r>
              <a:rPr lang="en-US" altLang="en-US" sz="1800">
                <a:solidFill>
                  <a:srgbClr val="009D00"/>
                </a:solidFill>
              </a:rPr>
              <a:t>Al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; Fe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 (coagulants)</a:t>
            </a:r>
          </a:p>
        </p:txBody>
      </p:sp>
      <p:sp>
        <p:nvSpPr>
          <p:cNvPr id="46" name="Down Arrow 45"/>
          <p:cNvSpPr/>
          <p:nvPr/>
        </p:nvSpPr>
        <p:spPr bwMode="auto">
          <a:xfrm>
            <a:off x="2349500" y="4451350"/>
            <a:ext cx="120650" cy="28098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452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7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" grpId="0" animBg="1"/>
      <p:bldP spid="40" grpId="0"/>
      <p:bldP spid="103" grpId="0"/>
      <p:bldP spid="108" grpId="0"/>
      <p:bldP spid="45" grpId="0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7388" y="-168275"/>
            <a:ext cx="9144000" cy="1143000"/>
          </a:xfrm>
          <a:extLst/>
        </p:spPr>
        <p:txBody>
          <a:bodyPr/>
          <a:lstStyle/>
          <a:p>
            <a:pPr>
              <a:defRPr/>
            </a:pPr>
            <a:r>
              <a:rPr lang="en-US" b="1" i="1" u="sng" dirty="0">
                <a:solidFill>
                  <a:srgbClr val="FC0128"/>
                </a:solidFill>
                <a:ea typeface="ＭＳ Ｐゴシック" charset="0"/>
                <a:cs typeface="+mj-cs"/>
              </a:rPr>
              <a:t>Treatment Process</a:t>
            </a: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990600" y="838200"/>
            <a:ext cx="7350125" cy="0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 rot="16200000" flipH="1">
            <a:off x="4851400" y="1506538"/>
            <a:ext cx="733425" cy="2016125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 rot="16200000" flipH="1">
            <a:off x="4927600" y="3259138"/>
            <a:ext cx="733425" cy="2016125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00279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52450" y="1204913"/>
            <a:ext cx="9144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4800">
                <a:solidFill>
                  <a:srgbClr val="00FF00"/>
                </a:solidFill>
                <a:latin typeface="Arial Rounded MT Bold" panose="020F0704030504030204" pitchFamily="34" charset="0"/>
              </a:rPr>
              <a:t>Rapid Mixing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552450" y="297180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4800">
                <a:solidFill>
                  <a:srgbClr val="00279F"/>
                </a:solidFill>
                <a:latin typeface="Arial Rounded MT Bold" panose="020F0704030504030204" pitchFamily="34" charset="0"/>
              </a:rPr>
              <a:t>Slow Mixing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552450" y="480060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4800">
                <a:solidFill>
                  <a:srgbClr val="996633"/>
                </a:solidFill>
                <a:latin typeface="Arial Rounded MT Bold" panose="020F0704030504030204" pitchFamily="34" charset="0"/>
              </a:rPr>
              <a:t>Settling</a:t>
            </a:r>
          </a:p>
        </p:txBody>
      </p:sp>
      <p:sp>
        <p:nvSpPr>
          <p:cNvPr id="2" name="Right Bracket 1"/>
          <p:cNvSpPr>
            <a:spLocks/>
          </p:cNvSpPr>
          <p:nvPr/>
        </p:nvSpPr>
        <p:spPr bwMode="auto">
          <a:xfrm>
            <a:off x="7112000" y="1719263"/>
            <a:ext cx="223838" cy="1911350"/>
          </a:xfrm>
          <a:prstGeom prst="rightBracket">
            <a:avLst>
              <a:gd name="adj" fmla="val 8341"/>
            </a:avLst>
          </a:prstGeom>
          <a:noFill/>
          <a:ln w="38100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567854" y="2390775"/>
            <a:ext cx="2576146" cy="58477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  <a:extLst/>
        </p:spPr>
        <p:txBody>
          <a:bodyPr wrap="none"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3200" dirty="0" smtClean="0">
                <a:solidFill>
                  <a:srgbClr val="00279F"/>
                </a:solidFill>
                <a:latin typeface="Arial Rounded MT Bold" charset="0"/>
              </a:rPr>
              <a:t>Coagulation</a:t>
            </a:r>
          </a:p>
        </p:txBody>
      </p:sp>
      <p:pic>
        <p:nvPicPr>
          <p:cNvPr id="11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0" t="27657" r="1704"/>
          <a:stretch>
            <a:fillRect/>
          </a:stretch>
        </p:blipFill>
        <p:spPr bwMode="auto">
          <a:xfrm>
            <a:off x="1809750" y="5006975"/>
            <a:ext cx="11985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7" t="27657" r="37683"/>
          <a:stretch>
            <a:fillRect/>
          </a:stretch>
        </p:blipFill>
        <p:spPr bwMode="auto">
          <a:xfrm>
            <a:off x="1489075" y="3330575"/>
            <a:ext cx="1139825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27657" r="73897"/>
          <a:stretch>
            <a:fillRect/>
          </a:stretch>
        </p:blipFill>
        <p:spPr bwMode="auto">
          <a:xfrm>
            <a:off x="1273175" y="1779588"/>
            <a:ext cx="112871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62100" y="3463925"/>
            <a:ext cx="554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1400" b="0">
                <a:latin typeface="Arial" panose="020B0604020202020204" pitchFamily="34" charset="0"/>
              </a:rPr>
              <a:t>flocs</a:t>
            </a:r>
          </a:p>
        </p:txBody>
      </p: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2027238" y="3717925"/>
            <a:ext cx="120650" cy="2936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Down Arrow 15"/>
          <p:cNvSpPr/>
          <p:nvPr/>
        </p:nvSpPr>
        <p:spPr bwMode="auto">
          <a:xfrm>
            <a:off x="1962150" y="1684338"/>
            <a:ext cx="120650" cy="280987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4025" y="1363663"/>
            <a:ext cx="2713038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/>
            <a:r>
              <a:rPr lang="en-US" altLang="en-US" sz="1800">
                <a:solidFill>
                  <a:srgbClr val="009D00"/>
                </a:solidFill>
              </a:rPr>
              <a:t>Al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; Fe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 (coagulants)</a:t>
            </a:r>
          </a:p>
        </p:txBody>
      </p:sp>
      <p:sp>
        <p:nvSpPr>
          <p:cNvPr id="31762" name="Slide Number Placeholder 3"/>
          <p:cNvSpPr txBox="1">
            <a:spLocks/>
          </p:cNvSpPr>
          <p:nvPr/>
        </p:nvSpPr>
        <p:spPr bwMode="auto">
          <a:xfrm>
            <a:off x="8610600" y="6508750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F2E19CE-9B3C-4B9C-8C7C-C3C3C35ED0FB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307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3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6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9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animBg="1"/>
      <p:bldP spid="45060" grpId="0" animBg="1"/>
      <p:bldP spid="45061" grpId="0" animBg="1"/>
      <p:bldP spid="45062" grpId="0" autoUpdateAnimBg="0"/>
      <p:bldP spid="45063" grpId="0" autoUpdateAnimBg="0"/>
      <p:bldP spid="45064" grpId="0" autoUpdateAnimBg="0"/>
      <p:bldP spid="2" grpId="0" animBg="1"/>
      <p:bldP spid="14" grpId="0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996950" y="2320925"/>
            <a:ext cx="6958013" cy="36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4400">
                <a:solidFill>
                  <a:srgbClr val="FF0000"/>
                </a:solidFill>
                <a:latin typeface="Arial" panose="020B0604020202020204" pitchFamily="34" charset="0"/>
              </a:rPr>
              <a:t>Less Solids and Natural Organic Matter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SzTx/>
            </a:pPr>
            <a:endParaRPr lang="en-US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4400">
                <a:solidFill>
                  <a:srgbClr val="FF0000"/>
                </a:solidFill>
                <a:latin typeface="Arial" panose="020B0604020202020204" pitchFamily="34" charset="0"/>
              </a:rPr>
              <a:t>Less Disinfection Byproducts</a:t>
            </a: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</a:t>
            </a: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3568700" y="1708150"/>
            <a:ext cx="1739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latin typeface="Arial" panose="020B0604020202020204" pitchFamily="34" charset="0"/>
              </a:rPr>
              <a:t>Outcome</a:t>
            </a:r>
          </a:p>
        </p:txBody>
      </p:sp>
      <p:sp>
        <p:nvSpPr>
          <p:cNvPr id="32773" name="Slide Number Placeholder 3"/>
          <p:cNvSpPr txBox="1">
            <a:spLocks/>
          </p:cNvSpPr>
          <p:nvPr/>
        </p:nvSpPr>
        <p:spPr bwMode="auto">
          <a:xfrm>
            <a:off x="8610600" y="6508750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6FC7949F-A794-45DB-B1ED-1F91B8CF9B6C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0"/>
          <a:stretch>
            <a:fillRect/>
          </a:stretch>
        </p:blipFill>
        <p:spPr bwMode="auto">
          <a:xfrm>
            <a:off x="146050" y="3965575"/>
            <a:ext cx="880427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231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en-US" altLang="en-US" sz="5400" dirty="0" err="1" smtClean="0">
                <a:latin typeface="Arial" panose="020B0604020202020204" pitchFamily="34" charset="0"/>
              </a:rPr>
              <a:t>i</a:t>
            </a:r>
            <a:r>
              <a:rPr lang="en-US" altLang="en-US" sz="5400" dirty="0" smtClean="0">
                <a:latin typeface="Arial" panose="020B0604020202020204" pitchFamily="34" charset="0"/>
              </a:rPr>
              <a:t>) Understand the fundamentals of coagulation/flocculation</a:t>
            </a:r>
            <a:endParaRPr lang="en-US" altLang="en-US" sz="5400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Lesson Objectives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8582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en-US" alt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ii) 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develop analytical skills by participating in a bench-scale water treatment experiment</a:t>
            </a:r>
            <a:endParaRPr lang="en-US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Lesson Objectives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19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268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16700" y="3122613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800">
                <a:solidFill>
                  <a:srgbClr val="000000"/>
                </a:solidFill>
                <a:latin typeface="Arial" panose="020B0604020202020204" pitchFamily="34" charset="0"/>
              </a:rPr>
              <a:t>=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49700" y="3170238"/>
            <a:ext cx="2636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Treatment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14438" y="2879725"/>
            <a:ext cx="19224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Source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Water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863" y="5334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06763" y="3138488"/>
            <a:ext cx="5445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80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40100" y="4178300"/>
            <a:ext cx="3101975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0000FF"/>
                </a:solidFill>
                <a:latin typeface="Arial" panose="020B0604020202020204" pitchFamily="34" charset="0"/>
              </a:rPr>
              <a:t>Contaminants: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CC3300"/>
                </a:solidFill>
                <a:latin typeface="Arial" panose="020B0604020202020204" pitchFamily="34" charset="0"/>
              </a:rPr>
              <a:t>Particles </a:t>
            </a:r>
            <a:r>
              <a:rPr lang="en-US" altLang="en-US" sz="2100" b="0">
                <a:solidFill>
                  <a:srgbClr val="CC3300"/>
                </a:solidFill>
                <a:latin typeface="Arial" panose="020B0604020202020204" pitchFamily="34" charset="0"/>
              </a:rPr>
              <a:t>(clay, silt)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CC3300"/>
                </a:solidFill>
                <a:latin typeface="Arial" panose="020B0604020202020204" pitchFamily="34" charset="0"/>
              </a:rPr>
              <a:t>Natural organic matter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CC3300"/>
                </a:solidFill>
                <a:latin typeface="Arial" panose="020B0604020202020204" pitchFamily="34" charset="0"/>
              </a:rPr>
              <a:t>Microcontaminants 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 b="0">
                <a:solidFill>
                  <a:srgbClr val="CC3300"/>
                </a:solidFill>
                <a:latin typeface="Arial" panose="020B0604020202020204" pitchFamily="34" charset="0"/>
              </a:rPr>
              <a:t>(e.g., pharmaceuticals)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CC3300"/>
                </a:solidFill>
                <a:latin typeface="Arial" panose="020B0604020202020204" pitchFamily="34" charset="0"/>
              </a:rPr>
              <a:t>Bacteria 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100">
                <a:solidFill>
                  <a:srgbClr val="CC3300"/>
                </a:solidFill>
                <a:latin typeface="Arial" panose="020B0604020202020204" pitchFamily="34" charset="0"/>
              </a:rPr>
              <a:t>Virus</a:t>
            </a:r>
          </a:p>
        </p:txBody>
      </p:sp>
      <p:sp>
        <p:nvSpPr>
          <p:cNvPr id="15" name="Right Arrow 14"/>
          <p:cNvSpPr>
            <a:spLocks noChangeArrowheads="1"/>
          </p:cNvSpPr>
          <p:nvPr/>
        </p:nvSpPr>
        <p:spPr bwMode="auto">
          <a:xfrm>
            <a:off x="6664325" y="4811713"/>
            <a:ext cx="312738" cy="387350"/>
          </a:xfrm>
          <a:prstGeom prst="rightArrow">
            <a:avLst>
              <a:gd name="adj1" fmla="val 50000"/>
              <a:gd name="adj2" fmla="val 49995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10249" name="TextBox 17"/>
          <p:cNvSpPr txBox="1">
            <a:spLocks noChangeArrowheads="1"/>
          </p:cNvSpPr>
          <p:nvPr/>
        </p:nvSpPr>
        <p:spPr bwMode="auto">
          <a:xfrm>
            <a:off x="7143750" y="4733925"/>
            <a:ext cx="1881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latin typeface="Arial" panose="020B0604020202020204" pitchFamily="34" charset="0"/>
              </a:rPr>
              <a:t>Tap Water</a:t>
            </a:r>
          </a:p>
        </p:txBody>
      </p:sp>
      <p:sp>
        <p:nvSpPr>
          <p:cNvPr id="6155" name="TextBox 1"/>
          <p:cNvSpPr txBox="1">
            <a:spLocks noChangeArrowheads="1"/>
          </p:cNvSpPr>
          <p:nvPr/>
        </p:nvSpPr>
        <p:spPr bwMode="auto">
          <a:xfrm>
            <a:off x="974725" y="1524000"/>
            <a:ext cx="2441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Surface water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or groundwater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9"/>
          <a:stretch>
            <a:fillRect/>
          </a:stretch>
        </p:blipFill>
        <p:spPr bwMode="auto">
          <a:xfrm>
            <a:off x="842963" y="4406900"/>
            <a:ext cx="245745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8"/>
          <a:stretch>
            <a:fillRect/>
          </a:stretch>
        </p:blipFill>
        <p:spPr bwMode="auto">
          <a:xfrm>
            <a:off x="7131050" y="1689100"/>
            <a:ext cx="19081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D8ED3525-855D-4BB4-9265-24FE8024307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28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3" grpId="0"/>
      <p:bldP spid="14" grpId="0"/>
      <p:bldP spid="15" grpId="0" animBg="1"/>
      <p:bldP spid="10249" grpId="0"/>
      <p:bldP spid="61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en-US" alt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iii) 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identify safe operational procedures, sampling, and laboratory testing techniques</a:t>
            </a:r>
            <a:endParaRPr lang="en-US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Lesson Objectives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20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0169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284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lvl="0" algn="ctr">
              <a:buNone/>
            </a:pPr>
            <a:r>
              <a:rPr lang="en-US" sz="4000" b="1" dirty="0" smtClean="0"/>
              <a:t>Overall Goal: </a:t>
            </a:r>
          </a:p>
          <a:p>
            <a:pPr lvl="0" algn="ctr">
              <a:buNone/>
            </a:pPr>
            <a:r>
              <a:rPr lang="en-US" sz="4000" dirty="0" smtClean="0"/>
              <a:t>To </a:t>
            </a:r>
            <a:r>
              <a:rPr lang="en-US" sz="4000" dirty="0"/>
              <a:t>illustrate some basic principles of water treatment that involves the removal of particulate matter.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75432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54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Activity: </a:t>
            </a:r>
          </a:p>
          <a:p>
            <a:pPr algn="ctr">
              <a:defRPr/>
            </a:pPr>
            <a:r>
              <a:rPr lang="en-US" altLang="en-US" sz="54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 Jar Tests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21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646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571500" indent="-571500" algn="ctr"/>
            <a:r>
              <a:rPr lang="en-US" sz="4000" b="1" dirty="0" smtClean="0"/>
              <a:t>Turbidity: </a:t>
            </a:r>
            <a:r>
              <a:rPr lang="en-US" sz="4000" dirty="0"/>
              <a:t>The cloudiness of water, caused by suspended particles scattering light, is called </a:t>
            </a:r>
            <a:r>
              <a:rPr lang="en-US" sz="4000" i="1" dirty="0"/>
              <a:t>turbidity</a:t>
            </a:r>
            <a:r>
              <a:rPr lang="en-US" sz="4000" dirty="0"/>
              <a:t>. </a:t>
            </a:r>
            <a:endParaRPr lang="en-US" sz="4000" b="1" dirty="0" smtClean="0"/>
          </a:p>
          <a:p>
            <a:pPr marL="571500" indent="-571500" algn="ctr"/>
            <a:r>
              <a:rPr lang="en-US" sz="4000" b="1" dirty="0" smtClean="0"/>
              <a:t>pH: </a:t>
            </a:r>
            <a:r>
              <a:rPr lang="en-US" sz="4000" dirty="0"/>
              <a:t>pH is a term used to express the concentration of the acid or alkaline condition of a solution. </a:t>
            </a:r>
            <a:endParaRPr lang="en-US" alt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75432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54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Activity: </a:t>
            </a:r>
          </a:p>
          <a:p>
            <a:pPr algn="ctr">
              <a:defRPr/>
            </a:pPr>
            <a:r>
              <a:rPr lang="en-US" altLang="en-US" sz="5400" u="sng" dirty="0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 Jar Tests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22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4224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46430" y="1140420"/>
            <a:ext cx="8568205" cy="5486400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Measure the turbidity and pH of suspension. Number and fill six jars with the prepared suspension.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Place the 6 jars under the mechanical stirrer and turn on the motor. Immediately adjust the speed to 140 rpm (before coagulant is added).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Using pipettes, add alum stock solution to the six jars at the following dosages (see Table 1).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Maintain the mechanical stirrer at 140 rpm for 1 minute, then reduce to 30 rpm. Stir at this rate for 15 more minutes. </a:t>
            </a:r>
            <a:r>
              <a:rPr lang="en-US" u="sng" dirty="0"/>
              <a:t>Observe the jars carefully and record the time at which the floc appears in each jar</a:t>
            </a:r>
            <a:r>
              <a:rPr lang="en-US" dirty="0"/>
              <a:t>. Floc may be very small, but will appear as discretely visible particles.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At the end of the slow stirring period, stop the stirrer.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184642" y="208536"/>
            <a:ext cx="2431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Activity #1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7634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693" y="1140420"/>
            <a:ext cx="8871506" cy="54864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 smtClean="0"/>
              <a:t>5. After </a:t>
            </a:r>
            <a:r>
              <a:rPr lang="en-US" dirty="0"/>
              <a:t>settling, during which time the </a:t>
            </a:r>
            <a:r>
              <a:rPr lang="en-US" dirty="0" smtClean="0"/>
              <a:t>jars should </a:t>
            </a:r>
            <a:r>
              <a:rPr lang="en-US" dirty="0"/>
              <a:t>not be disturbed, pipette out sufficient supernatant and test it for pH and </a:t>
            </a:r>
            <a:r>
              <a:rPr lang="en-US" dirty="0" smtClean="0"/>
              <a:t>turbidity.</a:t>
            </a:r>
          </a:p>
          <a:p>
            <a:pPr marL="0" lvl="0" indent="0">
              <a:buNone/>
            </a:pPr>
            <a:r>
              <a:rPr lang="en-US" dirty="0" smtClean="0"/>
              <a:t>6. Report </a:t>
            </a:r>
            <a:r>
              <a:rPr lang="en-US" dirty="0"/>
              <a:t>the data collected (Table 2). </a:t>
            </a:r>
          </a:p>
          <a:p>
            <a:pPr marL="0" lvl="0" indent="0">
              <a:buNone/>
            </a:pPr>
            <a:r>
              <a:rPr lang="en-US" dirty="0" smtClean="0"/>
              <a:t>7. Construct </a:t>
            </a:r>
            <a:r>
              <a:rPr lang="en-US" dirty="0"/>
              <a:t>one graph (#1) by plotting the turbidity data (NTU) versus alum dosage (mg/L); including the raw water point (0 mg/L alum dosage) into this graph. </a:t>
            </a: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8. Find </a:t>
            </a:r>
            <a:r>
              <a:rPr lang="en-US" dirty="0"/>
              <a:t>the optimum alum dosage. </a:t>
            </a:r>
          </a:p>
          <a:p>
            <a:pPr marL="0" lvl="0" indent="0">
              <a:buNone/>
            </a:pPr>
            <a:r>
              <a:rPr lang="en-US" dirty="0" smtClean="0"/>
              <a:t>9. Construct </a:t>
            </a:r>
            <a:r>
              <a:rPr lang="en-US" dirty="0"/>
              <a:t>another graph (#2) by plotting the water pH as a function of alum dosage (mg/L</a:t>
            </a:r>
            <a:r>
              <a:rPr lang="en-US" dirty="0" smtClean="0"/>
              <a:t>).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10. Construct </a:t>
            </a:r>
            <a:r>
              <a:rPr lang="en-US" dirty="0"/>
              <a:t>the third graph (#3) by plotting the time of floc formation (min) as a function alum dosage. Are there any similarities between Graphs #1 and #3?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184642" y="208536"/>
            <a:ext cx="2431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Activity #2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3518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en-US" dirty="0" smtClean="0"/>
              <a:t>Appendix </a:t>
            </a:r>
          </a:p>
          <a:p>
            <a:endParaRPr lang="en-US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932850"/>
              </p:ext>
            </p:extLst>
          </p:nvPr>
        </p:nvGraphicFramePr>
        <p:xfrm>
          <a:off x="2978150" y="1397000"/>
          <a:ext cx="3187700" cy="406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Document" r:id="rId3" imgW="5943600" imgH="7579800" progId="Word.Document.12">
                  <p:embed/>
                </p:oleObj>
              </mc:Choice>
              <mc:Fallback>
                <p:oleObj name="Document" r:id="rId3" imgW="5943600" imgH="7579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8150" y="1397000"/>
                        <a:ext cx="3187700" cy="406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59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02463" y="6381750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C26FB9E0-54AE-4FC0-B491-B60999DEFEA2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26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pic>
        <p:nvPicPr>
          <p:cNvPr id="34819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775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Box 7"/>
          <p:cNvSpPr txBox="1">
            <a:spLocks noChangeArrowheads="1"/>
          </p:cNvSpPr>
          <p:nvPr/>
        </p:nvSpPr>
        <p:spPr bwMode="auto">
          <a:xfrm>
            <a:off x="1069975" y="2114550"/>
            <a:ext cx="4191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5400" i="1">
                <a:solidFill>
                  <a:srgbClr val="FFFF00"/>
                </a:solidFill>
                <a:latin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42705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44FA08C9-F15A-46AD-B2F6-8E5AF2343CC5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pic>
        <p:nvPicPr>
          <p:cNvPr id="6147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" t="3148" r="65866" b="63283"/>
          <a:stretch>
            <a:fillRect/>
          </a:stretch>
        </p:blipFill>
        <p:spPr bwMode="auto">
          <a:xfrm>
            <a:off x="762000" y="228600"/>
            <a:ext cx="2871788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315200" y="4559300"/>
            <a:ext cx="1828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Distribution system</a:t>
            </a:r>
          </a:p>
        </p:txBody>
      </p:sp>
      <p:sp>
        <p:nvSpPr>
          <p:cNvPr id="6149" name="TextBox 28"/>
          <p:cNvSpPr txBox="1">
            <a:spLocks noChangeArrowheads="1"/>
          </p:cNvSpPr>
          <p:nvPr/>
        </p:nvSpPr>
        <p:spPr bwMode="auto">
          <a:xfrm>
            <a:off x="3048000" y="152400"/>
            <a:ext cx="5676900" cy="584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Drinking-water</a:t>
            </a:r>
            <a:r>
              <a:rPr lang="en-US" altLang="en-US" sz="28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Treatment</a:t>
            </a:r>
            <a:endParaRPr lang="en-US" altLang="en-US" sz="2800">
              <a:latin typeface="Arial" panose="020B0604020202020204" pitchFamily="34" charset="0"/>
            </a:endParaRPr>
          </a:p>
        </p:txBody>
      </p:sp>
      <p:sp>
        <p:nvSpPr>
          <p:cNvPr id="6150" name="Rounded Rectangle 6"/>
          <p:cNvSpPr>
            <a:spLocks noChangeArrowheads="1"/>
          </p:cNvSpPr>
          <p:nvPr/>
        </p:nvSpPr>
        <p:spPr bwMode="auto">
          <a:xfrm>
            <a:off x="3048000" y="1219200"/>
            <a:ext cx="1524000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127000">
            <a:solidFill>
              <a:srgbClr val="33CC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12" name="Trapezoid 11"/>
          <p:cNvSpPr/>
          <p:nvPr/>
        </p:nvSpPr>
        <p:spPr bwMode="auto">
          <a:xfrm>
            <a:off x="5405438" y="2982913"/>
            <a:ext cx="3124200" cy="457200"/>
          </a:xfrm>
          <a:prstGeom prst="trapezoid">
            <a:avLst/>
          </a:prstGeom>
          <a:gradFill flip="none"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 scaled="0"/>
            <a:tileRect/>
          </a:gradFill>
          <a:ln w="127000" cap="flat" cmpd="sng" algn="ctr">
            <a:solidFill>
              <a:srgbClr val="33CC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1800" b="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405438" y="3516313"/>
            <a:ext cx="3124200" cy="762000"/>
          </a:xfrm>
          <a:prstGeom prst="rect">
            <a:avLst/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127000">
            <a:solidFill>
              <a:srgbClr val="33CC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21" name="Snip Same Side Corner Rectangle 20"/>
          <p:cNvSpPr/>
          <p:nvPr/>
        </p:nvSpPr>
        <p:spPr bwMode="auto">
          <a:xfrm>
            <a:off x="5424488" y="4659313"/>
            <a:ext cx="1828800" cy="1524000"/>
          </a:xfrm>
          <a:prstGeom prst="snip2SameRect">
            <a:avLst/>
          </a:prstGeom>
          <a:gradFill flip="none"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 scaled="0"/>
            <a:tileRect/>
          </a:gradFill>
          <a:ln w="127000" cap="flat" cmpd="sng" algn="ctr">
            <a:solidFill>
              <a:srgbClr val="33CC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1800" b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154" name="TextBox 36"/>
          <p:cNvSpPr txBox="1">
            <a:spLocks noChangeArrowheads="1"/>
          </p:cNvSpPr>
          <p:nvPr/>
        </p:nvSpPr>
        <p:spPr bwMode="auto">
          <a:xfrm>
            <a:off x="3200400" y="16764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Intake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710238" y="3668713"/>
            <a:ext cx="2590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Sedimentation</a:t>
            </a:r>
          </a:p>
        </p:txBody>
      </p:sp>
      <p:sp>
        <p:nvSpPr>
          <p:cNvPr id="6156" name="Rounded Rectangle 42"/>
          <p:cNvSpPr>
            <a:spLocks noChangeArrowheads="1"/>
          </p:cNvSpPr>
          <p:nvPr/>
        </p:nvSpPr>
        <p:spPr bwMode="auto">
          <a:xfrm>
            <a:off x="5638800" y="1371600"/>
            <a:ext cx="26670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127000">
            <a:solidFill>
              <a:srgbClr val="33CC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832475" y="1573213"/>
            <a:ext cx="2305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rgbClr val="800000"/>
                </a:solidFill>
                <a:latin typeface="Arial" panose="020B0604020202020204" pitchFamily="34" charset="0"/>
              </a:rPr>
              <a:t>Coagulation</a:t>
            </a:r>
          </a:p>
        </p:txBody>
      </p:sp>
      <p:sp>
        <p:nvSpPr>
          <p:cNvPr id="6158" name="Right Arrow 70"/>
          <p:cNvSpPr>
            <a:spLocks noChangeArrowheads="1"/>
          </p:cNvSpPr>
          <p:nvPr/>
        </p:nvSpPr>
        <p:spPr bwMode="auto">
          <a:xfrm>
            <a:off x="4800600" y="1676400"/>
            <a:ext cx="609600" cy="38100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73" name="Down Arrow 72"/>
          <p:cNvSpPr>
            <a:spLocks noChangeArrowheads="1"/>
          </p:cNvSpPr>
          <p:nvPr/>
        </p:nvSpPr>
        <p:spPr bwMode="auto">
          <a:xfrm>
            <a:off x="6781800" y="2514600"/>
            <a:ext cx="457200" cy="3048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74" name="Left Arrow 73"/>
          <p:cNvSpPr>
            <a:spLocks noChangeArrowheads="1"/>
          </p:cNvSpPr>
          <p:nvPr/>
        </p:nvSpPr>
        <p:spPr bwMode="auto">
          <a:xfrm>
            <a:off x="4567238" y="3440113"/>
            <a:ext cx="609600" cy="381000"/>
          </a:xfrm>
          <a:prstGeom prst="lef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5348288" y="5345113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Storage</a:t>
            </a:r>
          </a:p>
        </p:txBody>
      </p:sp>
      <p:sp>
        <p:nvSpPr>
          <p:cNvPr id="78" name="Trapezoid 77"/>
          <p:cNvSpPr/>
          <p:nvPr/>
        </p:nvSpPr>
        <p:spPr bwMode="auto">
          <a:xfrm>
            <a:off x="1671638" y="2906713"/>
            <a:ext cx="2667000" cy="457200"/>
          </a:xfrm>
          <a:prstGeom prst="trapezoid">
            <a:avLst/>
          </a:prstGeom>
          <a:gradFill flip="none"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 scaled="0"/>
            <a:tileRect/>
          </a:gradFill>
          <a:ln w="127000" cap="flat" cmpd="sng" algn="ctr">
            <a:solidFill>
              <a:srgbClr val="33CC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1800" b="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79" name="Rectangle 78"/>
          <p:cNvSpPr>
            <a:spLocks noChangeArrowheads="1"/>
          </p:cNvSpPr>
          <p:nvPr/>
        </p:nvSpPr>
        <p:spPr bwMode="auto">
          <a:xfrm>
            <a:off x="1671638" y="3440113"/>
            <a:ext cx="2667000" cy="762000"/>
          </a:xfrm>
          <a:prstGeom prst="rect">
            <a:avLst/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127000">
            <a:solidFill>
              <a:srgbClr val="33CC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1671638" y="3592513"/>
            <a:ext cx="2590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Filtration</a:t>
            </a:r>
          </a:p>
        </p:txBody>
      </p:sp>
      <p:sp>
        <p:nvSpPr>
          <p:cNvPr id="81" name="Rounded Rectangle 80"/>
          <p:cNvSpPr>
            <a:spLocks noChangeArrowheads="1"/>
          </p:cNvSpPr>
          <p:nvPr/>
        </p:nvSpPr>
        <p:spPr bwMode="auto">
          <a:xfrm>
            <a:off x="1747838" y="4964113"/>
            <a:ext cx="25908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127000">
            <a:solidFill>
              <a:srgbClr val="33CC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846263" y="5233988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Disinfection</a:t>
            </a:r>
          </a:p>
        </p:txBody>
      </p:sp>
      <p:sp>
        <p:nvSpPr>
          <p:cNvPr id="83" name="Down Arrow 82"/>
          <p:cNvSpPr>
            <a:spLocks noChangeArrowheads="1"/>
          </p:cNvSpPr>
          <p:nvPr/>
        </p:nvSpPr>
        <p:spPr bwMode="auto">
          <a:xfrm>
            <a:off x="2738438" y="4430713"/>
            <a:ext cx="457200" cy="3048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cxnSp>
        <p:nvCxnSpPr>
          <p:cNvPr id="85" name="Straight Connector 84"/>
          <p:cNvCxnSpPr>
            <a:stCxn id="21" idx="0"/>
          </p:cNvCxnSpPr>
          <p:nvPr/>
        </p:nvCxnSpPr>
        <p:spPr bwMode="auto">
          <a:xfrm>
            <a:off x="7252925" y="5206206"/>
            <a:ext cx="2514600" cy="0"/>
          </a:xfrm>
          <a:prstGeom prst="line">
            <a:avLst/>
          </a:prstGeom>
          <a:solidFill>
            <a:schemeClr val="accent1"/>
          </a:solidFill>
          <a:ln w="63500" cap="flat" cmpd="sng" algn="ctr">
            <a:gradFill flip="none" rotWithShape="1">
              <a:gsLst>
                <a:gs pos="0">
                  <a:srgbClr val="66FF99"/>
                </a:gs>
                <a:gs pos="100000">
                  <a:schemeClr val="accent6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/>
        </p:spPr>
      </p:cxnSp>
      <p:cxnSp>
        <p:nvCxnSpPr>
          <p:cNvPr id="86" name="Straight Connector 85"/>
          <p:cNvCxnSpPr/>
          <p:nvPr/>
        </p:nvCxnSpPr>
        <p:spPr bwMode="auto">
          <a:xfrm>
            <a:off x="7252925" y="5584031"/>
            <a:ext cx="2514600" cy="0"/>
          </a:xfrm>
          <a:prstGeom prst="line">
            <a:avLst/>
          </a:prstGeom>
          <a:solidFill>
            <a:schemeClr val="accent1"/>
          </a:solidFill>
          <a:ln w="63500" cap="flat" cmpd="sng" algn="ctr">
            <a:gradFill flip="none" rotWithShape="1">
              <a:gsLst>
                <a:gs pos="0">
                  <a:srgbClr val="66FF99"/>
                </a:gs>
                <a:gs pos="100000">
                  <a:schemeClr val="accent6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/>
        </p:spPr>
      </p:cxnSp>
      <p:sp>
        <p:nvSpPr>
          <p:cNvPr id="87" name="Right Arrow 86"/>
          <p:cNvSpPr>
            <a:spLocks noChangeArrowheads="1"/>
          </p:cNvSpPr>
          <p:nvPr/>
        </p:nvSpPr>
        <p:spPr bwMode="auto">
          <a:xfrm>
            <a:off x="7924800" y="53340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381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92" name="Right Arrow 91"/>
          <p:cNvSpPr>
            <a:spLocks noChangeArrowheads="1"/>
          </p:cNvSpPr>
          <p:nvPr/>
        </p:nvSpPr>
        <p:spPr bwMode="auto">
          <a:xfrm>
            <a:off x="4643438" y="5268913"/>
            <a:ext cx="609600" cy="38100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66FFCC"/>
              </a:gs>
              <a:gs pos="100000">
                <a:srgbClr val="FFFFFF"/>
              </a:gs>
            </a:gsLst>
            <a:lin ang="18900000"/>
          </a:gradFill>
          <a:ln w="7620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1800" b="0">
              <a:latin typeface="Arial" panose="020B0604020202020204" pitchFamily="34" charset="0"/>
            </a:endParaRPr>
          </a:p>
        </p:txBody>
      </p:sp>
      <p:sp>
        <p:nvSpPr>
          <p:cNvPr id="6172" name="TextBox 1"/>
          <p:cNvSpPr txBox="1">
            <a:spLocks noChangeArrowheads="1"/>
          </p:cNvSpPr>
          <p:nvPr/>
        </p:nvSpPr>
        <p:spPr bwMode="auto">
          <a:xfrm>
            <a:off x="452438" y="1839913"/>
            <a:ext cx="1874837" cy="7080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Source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Water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95675" y="2652713"/>
            <a:ext cx="2995613" cy="16303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Particles (clay, silt)</a:t>
            </a:r>
          </a:p>
          <a:p>
            <a:pPr algn="ctr">
              <a:defRPr/>
            </a:pPr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Natural organic matter</a:t>
            </a:r>
          </a:p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Arial" charset="0"/>
                <a:ea typeface="ＭＳ Ｐゴシック" charset="0"/>
              </a:rPr>
              <a:t>Microcontaminants</a:t>
            </a:r>
            <a:endParaRPr lang="en-US" dirty="0">
              <a:solidFill>
                <a:srgbClr val="FF0000"/>
              </a:solidFill>
              <a:latin typeface="Arial" charset="0"/>
              <a:ea typeface="ＭＳ Ｐゴシック" charset="0"/>
            </a:endParaRPr>
          </a:p>
          <a:p>
            <a:pPr algn="ctr">
              <a:defRPr/>
            </a:pPr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Bacteria </a:t>
            </a:r>
          </a:p>
          <a:p>
            <a:pPr algn="ctr">
              <a:defRPr/>
            </a:pPr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Virus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0"/>
          <a:stretch>
            <a:fillRect/>
          </a:stretch>
        </p:blipFill>
        <p:spPr bwMode="auto">
          <a:xfrm>
            <a:off x="339725" y="3606800"/>
            <a:ext cx="880427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2913" y="3817938"/>
            <a:ext cx="1493837" cy="33813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</a:rPr>
              <a:t>Low turbidity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585075" y="3844925"/>
            <a:ext cx="1530350" cy="338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</a:rPr>
              <a:t>High turbidity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69963" y="4616450"/>
            <a:ext cx="7118350" cy="7080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mtClean="0"/>
              <a:t>Drinking water standard:</a:t>
            </a:r>
          </a:p>
          <a:p>
            <a:pPr algn="ctr">
              <a:defRPr/>
            </a:pPr>
            <a:r>
              <a:rPr lang="en-US" altLang="en-US" smtClean="0"/>
              <a:t>Turbidity ≤ </a:t>
            </a:r>
            <a:r>
              <a:rPr lang="en-US" altLang="en-US" smtClean="0">
                <a:solidFill>
                  <a:srgbClr val="FF0000"/>
                </a:solidFill>
              </a:rPr>
              <a:t>0.3 NTU </a:t>
            </a:r>
            <a:r>
              <a:rPr lang="en-US" altLang="en-US" smtClean="0"/>
              <a:t>at least 95% of samples in any month</a:t>
            </a:r>
          </a:p>
        </p:txBody>
      </p:sp>
      <p:sp>
        <p:nvSpPr>
          <p:cNvPr id="23" name="Left Arrow 22"/>
          <p:cNvSpPr/>
          <p:nvPr/>
        </p:nvSpPr>
        <p:spPr bwMode="auto">
          <a:xfrm>
            <a:off x="1317625" y="6091238"/>
            <a:ext cx="7196138" cy="266700"/>
          </a:xfrm>
          <a:prstGeom prst="lef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96633"/>
              </a:gs>
              <a:gs pos="50000">
                <a:srgbClr val="EFF5FF"/>
              </a:gs>
            </a:gsLst>
            <a:lin ang="0" scaled="1"/>
            <a:tileRect/>
          </a:gra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779588" y="6276975"/>
            <a:ext cx="596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Arial" panose="020B0604020202020204" pitchFamily="34" charset="0"/>
              </a:rPr>
              <a:t>Goal of coagulation: Reducing turbidity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527425" y="2681288"/>
            <a:ext cx="2947988" cy="1217612"/>
          </a:xfrm>
          <a:prstGeom prst="rect">
            <a:avLst/>
          </a:prstGeom>
          <a:noFill/>
          <a:ln w="28575">
            <a:solidFill>
              <a:srgbClr val="0000FF"/>
            </a:solidFill>
            <a:prstDash val="lg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 flipV="1">
            <a:off x="5800725" y="2398713"/>
            <a:ext cx="266700" cy="266700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 flipH="1">
            <a:off x="3271838" y="3332163"/>
            <a:ext cx="269875" cy="254000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527425" y="3606800"/>
            <a:ext cx="2932113" cy="673100"/>
          </a:xfrm>
          <a:prstGeom prst="rect">
            <a:avLst/>
          </a:prstGeom>
          <a:noFill/>
          <a:ln w="28575">
            <a:solidFill>
              <a:srgbClr val="800000"/>
            </a:solidFill>
            <a:prstDash val="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cxnSp>
        <p:nvCxnSpPr>
          <p:cNvPr id="33" name="Straight Arrow Connector 32"/>
          <p:cNvCxnSpPr>
            <a:cxnSpLocks noChangeShapeType="1"/>
          </p:cNvCxnSpPr>
          <p:nvPr/>
        </p:nvCxnSpPr>
        <p:spPr bwMode="auto">
          <a:xfrm flipH="1">
            <a:off x="3730625" y="4279900"/>
            <a:ext cx="565150" cy="549275"/>
          </a:xfrm>
          <a:prstGeom prst="straightConnector1">
            <a:avLst/>
          </a:prstGeom>
          <a:noFill/>
          <a:ln w="38100">
            <a:solidFill>
              <a:srgbClr val="8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193206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 animBg="1"/>
      <p:bldP spid="39" grpId="0"/>
      <p:bldP spid="47" grpId="0"/>
      <p:bldP spid="73" grpId="0" animBg="1"/>
      <p:bldP spid="74" grpId="0" animBg="1"/>
      <p:bldP spid="77" grpId="0"/>
      <p:bldP spid="79" grpId="0" animBg="1"/>
      <p:bldP spid="80" grpId="0"/>
      <p:bldP spid="81" grpId="0" animBg="1"/>
      <p:bldP spid="82" grpId="0"/>
      <p:bldP spid="83" grpId="0" animBg="1"/>
      <p:bldP spid="87" grpId="0" animBg="1"/>
      <p:bldP spid="92" grpId="0" animBg="1"/>
      <p:bldP spid="48" grpId="0" animBg="1"/>
      <p:bldP spid="10" grpId="0" animBg="1"/>
      <p:bldP spid="50" grpId="0" animBg="1"/>
      <p:bldP spid="16" grpId="0" animBg="1"/>
      <p:bldP spid="23" grpId="0" animBg="1"/>
      <p:bldP spid="24" grpId="0"/>
      <p:bldP spid="25" grpId="0" animBg="1"/>
      <p:bldP spid="25" grpId="1" animBg="1"/>
      <p:bldP spid="60" grpId="0" animBg="1"/>
      <p:bldP spid="6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</a:pPr>
            <a:r>
              <a:rPr lang="en-US" altLang="en-US" sz="5400" dirty="0">
                <a:solidFill>
                  <a:srgbClr val="FF0000"/>
                </a:solidFill>
                <a:latin typeface="Arial" panose="020B0604020202020204" pitchFamily="34" charset="0"/>
              </a:rPr>
              <a:t>Induce Particle Aggregation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</a:t>
            </a:r>
          </a:p>
        </p:txBody>
      </p:sp>
      <p:sp>
        <p:nvSpPr>
          <p:cNvPr id="8196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B4B6E0AB-E863-402B-B7F2-FFE68FB9EAA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81275" y="1535113"/>
            <a:ext cx="386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Arial" panose="020B0604020202020204" pitchFamily="34" charset="0"/>
              </a:rPr>
              <a:t>Goal: Reducing turbidity</a:t>
            </a:r>
          </a:p>
        </p:txBody>
      </p:sp>
      <p:graphicFrame>
        <p:nvGraphicFramePr>
          <p:cNvPr id="41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017713" y="4443413"/>
          <a:ext cx="1727200" cy="206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Clip" r:id="rId4" imgW="5400768" imgH="6048443" progId="MS_ClipArt_Gallery.2">
                  <p:embed/>
                </p:oleObj>
              </mc:Choice>
              <mc:Fallback>
                <p:oleObj name="Clip" r:id="rId4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3" y="4443413"/>
                        <a:ext cx="1727200" cy="206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49575" y="5848350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5" name="Oval 54"/>
          <p:cNvSpPr>
            <a:spLocks noChangeArrowheads="1"/>
          </p:cNvSpPr>
          <p:nvPr/>
        </p:nvSpPr>
        <p:spPr bwMode="auto">
          <a:xfrm>
            <a:off x="3162300" y="588327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2879725" y="610711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7" name="Oval 56"/>
          <p:cNvSpPr>
            <a:spLocks noChangeArrowheads="1"/>
          </p:cNvSpPr>
          <p:nvPr/>
        </p:nvSpPr>
        <p:spPr bwMode="auto">
          <a:xfrm>
            <a:off x="3079750" y="60721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2690813" y="5942013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3044825" y="56721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114675" y="62245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rrowheads="1"/>
          </p:cNvSpPr>
          <p:nvPr/>
        </p:nvSpPr>
        <p:spPr bwMode="auto">
          <a:xfrm>
            <a:off x="2519363" y="5754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2655888" y="618966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rrowheads="1"/>
          </p:cNvSpPr>
          <p:nvPr/>
        </p:nvSpPr>
        <p:spPr bwMode="auto">
          <a:xfrm>
            <a:off x="3255963" y="56959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3255963" y="61309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2844800" y="633095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2784475" y="5800725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rrowheads="1"/>
          </p:cNvSpPr>
          <p:nvPr/>
        </p:nvSpPr>
        <p:spPr bwMode="auto">
          <a:xfrm>
            <a:off x="3452813" y="59658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2408238" y="603250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9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76863" y="4479925"/>
          <a:ext cx="1728787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Clip" r:id="rId6" imgW="5400768" imgH="6048443" progId="MS_ClipArt_Gallery.2">
                  <p:embed/>
                </p:oleObj>
              </mc:Choice>
              <mc:Fallback>
                <p:oleObj name="Clip" r:id="rId6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3" y="4479925"/>
                        <a:ext cx="1728787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Oval 69"/>
          <p:cNvSpPr>
            <a:spLocks noChangeArrowheads="1"/>
          </p:cNvSpPr>
          <p:nvPr/>
        </p:nvSpPr>
        <p:spPr bwMode="auto">
          <a:xfrm>
            <a:off x="6588125" y="59277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6521450" y="591978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/>
          <p:cNvSpPr>
            <a:spLocks noChangeArrowheads="1"/>
          </p:cNvSpPr>
          <p:nvPr/>
        </p:nvSpPr>
        <p:spPr bwMode="auto">
          <a:xfrm>
            <a:off x="6261100" y="62944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3" name="Oval 72"/>
          <p:cNvSpPr>
            <a:spLocks noChangeArrowheads="1"/>
          </p:cNvSpPr>
          <p:nvPr/>
        </p:nvSpPr>
        <p:spPr bwMode="auto">
          <a:xfrm>
            <a:off x="6438900" y="624363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4" name="Oval 73"/>
          <p:cNvSpPr>
            <a:spLocks noChangeArrowheads="1"/>
          </p:cNvSpPr>
          <p:nvPr/>
        </p:nvSpPr>
        <p:spPr bwMode="auto">
          <a:xfrm>
            <a:off x="5851525" y="60642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5" name="Oval 74"/>
          <p:cNvSpPr>
            <a:spLocks noChangeArrowheads="1"/>
          </p:cNvSpPr>
          <p:nvPr/>
        </p:nvSpPr>
        <p:spPr bwMode="auto">
          <a:xfrm>
            <a:off x="5940425" y="57372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6" name="Oval 75"/>
          <p:cNvSpPr>
            <a:spLocks noChangeArrowheads="1"/>
          </p:cNvSpPr>
          <p:nvPr/>
        </p:nvSpPr>
        <p:spPr bwMode="auto">
          <a:xfrm>
            <a:off x="6316663" y="6389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7" name="Oval 76"/>
          <p:cNvSpPr>
            <a:spLocks noChangeArrowheads="1"/>
          </p:cNvSpPr>
          <p:nvPr/>
        </p:nvSpPr>
        <p:spPr bwMode="auto">
          <a:xfrm>
            <a:off x="5880100" y="579120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5830888" y="61404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/>
        </p:nvSpPr>
        <p:spPr bwMode="auto">
          <a:xfrm>
            <a:off x="6594475" y="585311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6365875" y="631666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6203950" y="636746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/>
        </p:nvSpPr>
        <p:spPr bwMode="auto">
          <a:xfrm>
            <a:off x="6173788" y="5922963"/>
            <a:ext cx="93662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/>
        </p:nvSpPr>
        <p:spPr bwMode="auto">
          <a:xfrm>
            <a:off x="6477000" y="59880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/>
        </p:nvSpPr>
        <p:spPr bwMode="auto">
          <a:xfrm>
            <a:off x="5767388" y="606901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8" name="Right Arrow 7"/>
          <p:cNvSpPr>
            <a:spLocks noChangeArrowheads="1"/>
          </p:cNvSpPr>
          <p:nvPr/>
        </p:nvSpPr>
        <p:spPr bwMode="auto">
          <a:xfrm>
            <a:off x="3870325" y="5588000"/>
            <a:ext cx="1239838" cy="134938"/>
          </a:xfrm>
          <a:prstGeom prst="rightArrow">
            <a:avLst>
              <a:gd name="adj1" fmla="val 50000"/>
              <a:gd name="adj2" fmla="val 49812"/>
            </a:avLst>
          </a:prstGeom>
          <a:noFill/>
          <a:ln w="28575">
            <a:solidFill>
              <a:srgbClr val="0000FF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651250" y="5065713"/>
            <a:ext cx="166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FF"/>
                </a:solidFill>
                <a:latin typeface="Arial" panose="020B0604020202020204" pitchFamily="34" charset="0"/>
              </a:rPr>
              <a:t>Coagulation</a:t>
            </a: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7004050" y="4997450"/>
            <a:ext cx="1595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Aggregates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(flocs)</a:t>
            </a:r>
          </a:p>
        </p:txBody>
      </p:sp>
      <p:cxnSp>
        <p:nvCxnSpPr>
          <p:cNvPr id="104" name="Straight Arrow Connector 103"/>
          <p:cNvCxnSpPr>
            <a:cxnSpLocks noChangeShapeType="1"/>
          </p:cNvCxnSpPr>
          <p:nvPr/>
        </p:nvCxnSpPr>
        <p:spPr bwMode="auto">
          <a:xfrm flipH="1">
            <a:off x="6753225" y="5549900"/>
            <a:ext cx="430213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992188" y="5075238"/>
            <a:ext cx="125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Particles</a:t>
            </a:r>
          </a:p>
        </p:txBody>
      </p:sp>
      <p:cxnSp>
        <p:nvCxnSpPr>
          <p:cNvPr id="109" name="Straight Arrow Connector 108"/>
          <p:cNvCxnSpPr>
            <a:cxnSpLocks noChangeShapeType="1"/>
            <a:endCxn id="61" idx="1"/>
          </p:cNvCxnSpPr>
          <p:nvPr/>
        </p:nvCxnSpPr>
        <p:spPr bwMode="auto">
          <a:xfrm>
            <a:off x="2032000" y="5422900"/>
            <a:ext cx="501650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7007412" y="3060794"/>
            <a:ext cx="2017058" cy="8239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20700000"/>
            </a:camera>
            <a:lightRig rig="threePt" dir="t"/>
          </a:scene3d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279F"/>
                </a:solidFill>
                <a:latin typeface="Arial Rounded MT Bold" charset="0"/>
                <a:ea typeface="ＭＳ Ｐゴシック" charset="0"/>
              </a:rPr>
              <a:t>Why?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627438" y="5726113"/>
            <a:ext cx="1601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 b="0" i="1">
                <a:solidFill>
                  <a:srgbClr val="0000FF"/>
                </a:solidFill>
                <a:latin typeface="Arial" panose="020B0604020202020204" pitchFamily="34" charset="0"/>
              </a:rPr>
              <a:t>Induced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 b="0" i="1">
                <a:solidFill>
                  <a:srgbClr val="0000FF"/>
                </a:solidFill>
                <a:latin typeface="Arial" panose="020B0604020202020204" pitchFamily="34" charset="0"/>
              </a:rPr>
              <a:t>aggregation</a:t>
            </a:r>
          </a:p>
        </p:txBody>
      </p:sp>
    </p:spTree>
    <p:extLst>
      <p:ext uri="{BB962C8B-B14F-4D97-AF65-F5344CB8AC3E}">
        <p14:creationId xmlns:p14="http://schemas.microsoft.com/office/powerpoint/2010/main" val="11092721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7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" grpId="0" animBg="1"/>
      <p:bldP spid="40" grpId="0"/>
      <p:bldP spid="103" grpId="0"/>
      <p:bldP spid="108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1981200" y="457200"/>
            <a:ext cx="25749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3600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Stokes’ Law</a:t>
            </a:r>
          </a:p>
        </p:txBody>
      </p:sp>
      <p:pic>
        <p:nvPicPr>
          <p:cNvPr id="10243" name="Picture 9" descr="George Gabriel Stok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533400"/>
            <a:ext cx="244633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6499225" y="2794000"/>
            <a:ext cx="24653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200">
                <a:solidFill>
                  <a:srgbClr val="FFFFFF"/>
                </a:solidFill>
                <a:latin typeface="Arial" panose="020B0604020202020204" pitchFamily="34" charset="0"/>
              </a:rPr>
              <a:t>George Stokes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FFFFFF"/>
                </a:solidFill>
                <a:latin typeface="Arial" panose="020B0604020202020204" pitchFamily="34" charset="0"/>
              </a:rPr>
              <a:t>1819–1903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976313" y="1528763"/>
          <a:ext cx="4424362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4" imgW="1663700" imgH="469900" progId="Equation.3">
                  <p:embed/>
                </p:oleObj>
              </mc:Choice>
              <mc:Fallback>
                <p:oleObj name="Equation" r:id="rId4" imgW="16637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1528763"/>
                        <a:ext cx="4424362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69950" y="2868613"/>
            <a:ext cx="5556250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800" i="1">
                <a:solidFill>
                  <a:srgbClr val="0000FF"/>
                </a:solidFill>
                <a:latin typeface="Arial" panose="020B0604020202020204" pitchFamily="34" charset="0"/>
              </a:rPr>
              <a:t>R</a:t>
            </a:r>
            <a:r>
              <a:rPr lang="en-US" altLang="en-US" sz="2800">
                <a:solidFill>
                  <a:srgbClr val="0000FF"/>
                </a:solidFill>
                <a:latin typeface="Arial" panose="020B0604020202020204" pitchFamily="34" charset="0"/>
              </a:rPr>
              <a:t>: radius of the particles (in m)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particle’s </a:t>
            </a:r>
            <a:r>
              <a:rPr lang="en-US" altLang="en-US" sz="2400" b="0">
                <a:solidFill>
                  <a:srgbClr val="FF0000"/>
                </a:solidFill>
                <a:latin typeface="Arial" panose="020B0604020202020204" pitchFamily="34" charset="0"/>
              </a:rPr>
              <a:t>settling velocity 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(m/s)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400" b="0" i="1">
                <a:solidFill>
                  <a:srgbClr val="000000"/>
                </a:solidFill>
                <a:latin typeface="Arial" panose="020B0604020202020204" pitchFamily="34" charset="0"/>
              </a:rPr>
              <a:t>g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:  gravitational acceleration (m/s</a:t>
            </a:r>
            <a:r>
              <a:rPr lang="en-US" altLang="en-US" sz="2400" b="0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: mass density of particles (kg/m</a:t>
            </a:r>
            <a:r>
              <a:rPr lang="en-US" altLang="en-US" sz="2400" b="0" baseline="300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: mass density of water (kg/m</a:t>
            </a:r>
            <a:r>
              <a:rPr lang="en-US" altLang="en-US" sz="2400" b="0" baseline="300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: dynamic viscosity of water (kg/m/s)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8" y="3586163"/>
            <a:ext cx="4222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38" y="4813300"/>
            <a:ext cx="3714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5245100"/>
            <a:ext cx="43021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5954713"/>
            <a:ext cx="3587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Up Arrow 13"/>
          <p:cNvSpPr>
            <a:spLocks noChangeArrowheads="1"/>
          </p:cNvSpPr>
          <p:nvPr/>
        </p:nvSpPr>
        <p:spPr bwMode="auto">
          <a:xfrm>
            <a:off x="5380038" y="1793875"/>
            <a:ext cx="268287" cy="717550"/>
          </a:xfrm>
          <a:prstGeom prst="upArrow">
            <a:avLst>
              <a:gd name="adj1" fmla="val 50000"/>
              <a:gd name="adj2" fmla="val 50148"/>
            </a:avLst>
          </a:prstGeom>
          <a:noFill/>
          <a:ln w="28575">
            <a:solidFill>
              <a:srgbClr val="0000FF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" name="Up Arrow 23"/>
          <p:cNvSpPr>
            <a:spLocks noChangeArrowheads="1"/>
          </p:cNvSpPr>
          <p:nvPr/>
        </p:nvSpPr>
        <p:spPr bwMode="auto">
          <a:xfrm>
            <a:off x="720725" y="1916113"/>
            <a:ext cx="268288" cy="715962"/>
          </a:xfrm>
          <a:prstGeom prst="upArrow">
            <a:avLst>
              <a:gd name="adj1" fmla="val 50000"/>
              <a:gd name="adj2" fmla="val 50037"/>
            </a:avLst>
          </a:prstGeom>
          <a:noFill/>
          <a:ln w="28575">
            <a:solidFill>
              <a:srgbClr val="0000FF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1267D3FC-FBFC-40FD-8DEC-0FB50F05F96D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34776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4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143000" y="381000"/>
            <a:ext cx="6686550" cy="608013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en-US" altLang="en-US" sz="3200"/>
              <a:t>Particle Size versus Settling Time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19200" y="1371600"/>
            <a:ext cx="2008188" cy="850900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400"/>
              <a:t>Particle Size</a:t>
            </a:r>
          </a:p>
          <a:p>
            <a:r>
              <a:rPr lang="en-US" altLang="en-US" sz="2400"/>
              <a:t>mm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505200" y="1571625"/>
            <a:ext cx="2108200" cy="485775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en-US" altLang="en-US" sz="2400"/>
              <a:t>Order of Size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853113" y="1377950"/>
            <a:ext cx="2197100" cy="830263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en-US" altLang="en-US" sz="2400"/>
              <a:t>Time to Settle</a:t>
            </a:r>
          </a:p>
          <a:p>
            <a:pPr algn="l"/>
            <a:r>
              <a:rPr lang="en-US" altLang="en-US" sz="2400"/>
              <a:t>      for 1 m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260725" y="2503488"/>
            <a:ext cx="184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endParaRPr lang="en-US" altLang="en-US" sz="2800">
              <a:solidFill>
                <a:schemeClr val="tx1"/>
              </a:solidFill>
            </a:endParaRPr>
          </a:p>
        </p:txBody>
      </p:sp>
      <p:graphicFrame>
        <p:nvGraphicFramePr>
          <p:cNvPr id="148487" name="Group 7"/>
          <p:cNvGraphicFramePr>
            <a:graphicFrameLocks noGrp="1"/>
          </p:cNvGraphicFramePr>
          <p:nvPr/>
        </p:nvGraphicFramePr>
        <p:xfrm>
          <a:off x="990600" y="2286000"/>
          <a:ext cx="7162800" cy="4087813"/>
        </p:xfrm>
        <a:graphic>
          <a:graphicData uri="http://schemas.openxmlformats.org/drawingml/2006/table">
            <a:tbl>
              <a:tblPr/>
              <a:tblGrid>
                <a:gridCol w="238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796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0.00001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Colloidal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3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&gt;50 Years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38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0.0001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Colloidal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3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 year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96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0.001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Bacteria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3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32 days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96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3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Silt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 hours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38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3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Fine Sand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min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14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1.0</a:t>
                      </a:r>
                      <a:r>
                        <a:rPr kumimoji="0" lang="en-US" altLang="en-US" sz="3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Coarse Sand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10000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SzPct val="10000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SzPct val="10000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 Seconds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01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D5A814F4-C5F8-4B3D-A66C-7A81EAFC3AE7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6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2990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23863" y="2292350"/>
            <a:ext cx="83058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</a:pPr>
            <a:r>
              <a:rPr lang="en-US" altLang="en-US" sz="5400" dirty="0">
                <a:solidFill>
                  <a:srgbClr val="FF0000"/>
                </a:solidFill>
                <a:latin typeface="Arial" panose="020B0604020202020204" pitchFamily="34" charset="0"/>
              </a:rPr>
              <a:t>Induce Particle Aggregation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108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FFFF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6600" u="sng" smtClean="0">
                <a:solidFill>
                  <a:srgbClr val="4F4F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Coagulation</a:t>
            </a:r>
          </a:p>
        </p:txBody>
      </p:sp>
      <p:sp>
        <p:nvSpPr>
          <p:cNvPr id="12292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81023284-C606-4E3C-9E64-F7A82E87423B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2581275" y="1535113"/>
            <a:ext cx="386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Arial" panose="020B0604020202020204" pitchFamily="34" charset="0"/>
              </a:rPr>
              <a:t>Goal: Reducing turbidity</a:t>
            </a:r>
          </a:p>
        </p:txBody>
      </p:sp>
      <p:graphicFrame>
        <p:nvGraphicFramePr>
          <p:cNvPr id="12294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017713" y="4443413"/>
          <a:ext cx="1727200" cy="206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Clip" r:id="rId4" imgW="5400768" imgH="6048443" progId="MS_ClipArt_Gallery.2">
                  <p:embed/>
                </p:oleObj>
              </mc:Choice>
              <mc:Fallback>
                <p:oleObj name="Clip" r:id="rId4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3" y="4443413"/>
                        <a:ext cx="1727200" cy="206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Oval 53"/>
          <p:cNvSpPr>
            <a:spLocks noChangeArrowheads="1"/>
          </p:cNvSpPr>
          <p:nvPr/>
        </p:nvSpPr>
        <p:spPr bwMode="auto">
          <a:xfrm>
            <a:off x="2949575" y="5848350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Oval 54"/>
          <p:cNvSpPr>
            <a:spLocks noChangeArrowheads="1"/>
          </p:cNvSpPr>
          <p:nvPr/>
        </p:nvSpPr>
        <p:spPr bwMode="auto">
          <a:xfrm>
            <a:off x="3162300" y="588327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7" name="Oval 55"/>
          <p:cNvSpPr>
            <a:spLocks noChangeArrowheads="1"/>
          </p:cNvSpPr>
          <p:nvPr/>
        </p:nvSpPr>
        <p:spPr bwMode="auto">
          <a:xfrm>
            <a:off x="2879725" y="610711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Oval 56"/>
          <p:cNvSpPr>
            <a:spLocks noChangeArrowheads="1"/>
          </p:cNvSpPr>
          <p:nvPr/>
        </p:nvSpPr>
        <p:spPr bwMode="auto">
          <a:xfrm>
            <a:off x="3079750" y="60721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9" name="Oval 57"/>
          <p:cNvSpPr>
            <a:spLocks noChangeArrowheads="1"/>
          </p:cNvSpPr>
          <p:nvPr/>
        </p:nvSpPr>
        <p:spPr bwMode="auto">
          <a:xfrm>
            <a:off x="2690813" y="5942013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0" name="Oval 58"/>
          <p:cNvSpPr>
            <a:spLocks noChangeArrowheads="1"/>
          </p:cNvSpPr>
          <p:nvPr/>
        </p:nvSpPr>
        <p:spPr bwMode="auto">
          <a:xfrm>
            <a:off x="3044825" y="56721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1" name="Oval 59"/>
          <p:cNvSpPr>
            <a:spLocks noChangeArrowheads="1"/>
          </p:cNvSpPr>
          <p:nvPr/>
        </p:nvSpPr>
        <p:spPr bwMode="auto">
          <a:xfrm>
            <a:off x="3114675" y="622458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2" name="Oval 60"/>
          <p:cNvSpPr>
            <a:spLocks noChangeArrowheads="1"/>
          </p:cNvSpPr>
          <p:nvPr/>
        </p:nvSpPr>
        <p:spPr bwMode="auto">
          <a:xfrm>
            <a:off x="2519363" y="5754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3" name="Oval 61"/>
          <p:cNvSpPr>
            <a:spLocks noChangeArrowheads="1"/>
          </p:cNvSpPr>
          <p:nvPr/>
        </p:nvSpPr>
        <p:spPr bwMode="auto">
          <a:xfrm>
            <a:off x="2655888" y="618966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4" name="Oval 62"/>
          <p:cNvSpPr>
            <a:spLocks noChangeArrowheads="1"/>
          </p:cNvSpPr>
          <p:nvPr/>
        </p:nvSpPr>
        <p:spPr bwMode="auto">
          <a:xfrm>
            <a:off x="3255963" y="56959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5" name="Oval 63"/>
          <p:cNvSpPr>
            <a:spLocks noChangeArrowheads="1"/>
          </p:cNvSpPr>
          <p:nvPr/>
        </p:nvSpPr>
        <p:spPr bwMode="auto">
          <a:xfrm>
            <a:off x="3255963" y="61309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6" name="Oval 64"/>
          <p:cNvSpPr>
            <a:spLocks noChangeArrowheads="1"/>
          </p:cNvSpPr>
          <p:nvPr/>
        </p:nvSpPr>
        <p:spPr bwMode="auto">
          <a:xfrm>
            <a:off x="2844800" y="633095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7" name="Oval 65"/>
          <p:cNvSpPr>
            <a:spLocks noChangeArrowheads="1"/>
          </p:cNvSpPr>
          <p:nvPr/>
        </p:nvSpPr>
        <p:spPr bwMode="auto">
          <a:xfrm>
            <a:off x="2784475" y="5800725"/>
            <a:ext cx="95250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8" name="Oval 66"/>
          <p:cNvSpPr>
            <a:spLocks noChangeArrowheads="1"/>
          </p:cNvSpPr>
          <p:nvPr/>
        </p:nvSpPr>
        <p:spPr bwMode="auto">
          <a:xfrm>
            <a:off x="3452813" y="5965825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09" name="Oval 67"/>
          <p:cNvSpPr>
            <a:spLocks noChangeArrowheads="1"/>
          </p:cNvSpPr>
          <p:nvPr/>
        </p:nvSpPr>
        <p:spPr bwMode="auto">
          <a:xfrm>
            <a:off x="2408238" y="603250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231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76863" y="4479925"/>
          <a:ext cx="1728787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Clip" r:id="rId6" imgW="5400768" imgH="6048443" progId="MS_ClipArt_Gallery.2">
                  <p:embed/>
                </p:oleObj>
              </mc:Choice>
              <mc:Fallback>
                <p:oleObj name="Clip" r:id="rId6" imgW="5400768" imgH="604844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3" y="4479925"/>
                        <a:ext cx="1728787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1" name="Oval 69"/>
          <p:cNvSpPr>
            <a:spLocks noChangeArrowheads="1"/>
          </p:cNvSpPr>
          <p:nvPr/>
        </p:nvSpPr>
        <p:spPr bwMode="auto">
          <a:xfrm>
            <a:off x="6588125" y="59277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2" name="Oval 70"/>
          <p:cNvSpPr>
            <a:spLocks noChangeArrowheads="1"/>
          </p:cNvSpPr>
          <p:nvPr/>
        </p:nvSpPr>
        <p:spPr bwMode="auto">
          <a:xfrm>
            <a:off x="6521450" y="591978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3" name="Oval 71"/>
          <p:cNvSpPr>
            <a:spLocks noChangeArrowheads="1"/>
          </p:cNvSpPr>
          <p:nvPr/>
        </p:nvSpPr>
        <p:spPr bwMode="auto">
          <a:xfrm>
            <a:off x="6261100" y="6294438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Oval 72"/>
          <p:cNvSpPr>
            <a:spLocks noChangeArrowheads="1"/>
          </p:cNvSpPr>
          <p:nvPr/>
        </p:nvSpPr>
        <p:spPr bwMode="auto">
          <a:xfrm>
            <a:off x="6438900" y="6243638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5" name="Oval 73"/>
          <p:cNvSpPr>
            <a:spLocks noChangeArrowheads="1"/>
          </p:cNvSpPr>
          <p:nvPr/>
        </p:nvSpPr>
        <p:spPr bwMode="auto">
          <a:xfrm>
            <a:off x="5851525" y="60642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6" name="Oval 74"/>
          <p:cNvSpPr>
            <a:spLocks noChangeArrowheads="1"/>
          </p:cNvSpPr>
          <p:nvPr/>
        </p:nvSpPr>
        <p:spPr bwMode="auto">
          <a:xfrm>
            <a:off x="5940425" y="5737225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7" name="Oval 75"/>
          <p:cNvSpPr>
            <a:spLocks noChangeArrowheads="1"/>
          </p:cNvSpPr>
          <p:nvPr/>
        </p:nvSpPr>
        <p:spPr bwMode="auto">
          <a:xfrm>
            <a:off x="6316663" y="6389688"/>
            <a:ext cx="95250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8" name="Oval 76"/>
          <p:cNvSpPr>
            <a:spLocks noChangeArrowheads="1"/>
          </p:cNvSpPr>
          <p:nvPr/>
        </p:nvSpPr>
        <p:spPr bwMode="auto">
          <a:xfrm>
            <a:off x="5880100" y="5791200"/>
            <a:ext cx="93663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19" name="Oval 77"/>
          <p:cNvSpPr>
            <a:spLocks noChangeArrowheads="1"/>
          </p:cNvSpPr>
          <p:nvPr/>
        </p:nvSpPr>
        <p:spPr bwMode="auto">
          <a:xfrm>
            <a:off x="5830888" y="6140450"/>
            <a:ext cx="93662" cy="936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0" name="Oval 78"/>
          <p:cNvSpPr>
            <a:spLocks noChangeArrowheads="1"/>
          </p:cNvSpPr>
          <p:nvPr/>
        </p:nvSpPr>
        <p:spPr bwMode="auto">
          <a:xfrm>
            <a:off x="6594475" y="585311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1" name="Oval 79"/>
          <p:cNvSpPr>
            <a:spLocks noChangeArrowheads="1"/>
          </p:cNvSpPr>
          <p:nvPr/>
        </p:nvSpPr>
        <p:spPr bwMode="auto">
          <a:xfrm>
            <a:off x="6365875" y="6316663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2" name="Oval 80"/>
          <p:cNvSpPr>
            <a:spLocks noChangeArrowheads="1"/>
          </p:cNvSpPr>
          <p:nvPr/>
        </p:nvSpPr>
        <p:spPr bwMode="auto">
          <a:xfrm>
            <a:off x="6203950" y="6367463"/>
            <a:ext cx="93663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3" name="Oval 81"/>
          <p:cNvSpPr>
            <a:spLocks noChangeArrowheads="1"/>
          </p:cNvSpPr>
          <p:nvPr/>
        </p:nvSpPr>
        <p:spPr bwMode="auto">
          <a:xfrm>
            <a:off x="6173788" y="5922963"/>
            <a:ext cx="93662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4" name="Oval 82"/>
          <p:cNvSpPr>
            <a:spLocks noChangeArrowheads="1"/>
          </p:cNvSpPr>
          <p:nvPr/>
        </p:nvSpPr>
        <p:spPr bwMode="auto">
          <a:xfrm>
            <a:off x="6477000" y="5988050"/>
            <a:ext cx="93663" cy="952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5" name="Oval 83"/>
          <p:cNvSpPr>
            <a:spLocks noChangeArrowheads="1"/>
          </p:cNvSpPr>
          <p:nvPr/>
        </p:nvSpPr>
        <p:spPr bwMode="auto">
          <a:xfrm>
            <a:off x="5767388" y="6069013"/>
            <a:ext cx="93662" cy="9366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rect">
              <a:fillToRect l="100000" t="100000"/>
            </a:path>
          </a:gradFill>
          <a:ln w="28575">
            <a:solidFill>
              <a:schemeClr val="bg2"/>
            </a:solidFill>
            <a:round/>
            <a:headEnd/>
            <a:tailEnd type="arrow" w="lg" len="lg"/>
          </a:ln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6" name="Right Arrow 7"/>
          <p:cNvSpPr>
            <a:spLocks noChangeArrowheads="1"/>
          </p:cNvSpPr>
          <p:nvPr/>
        </p:nvSpPr>
        <p:spPr bwMode="auto">
          <a:xfrm>
            <a:off x="3870325" y="5588000"/>
            <a:ext cx="1239838" cy="134938"/>
          </a:xfrm>
          <a:prstGeom prst="rightArrow">
            <a:avLst>
              <a:gd name="adj1" fmla="val 50000"/>
              <a:gd name="adj2" fmla="val 49812"/>
            </a:avLst>
          </a:prstGeom>
          <a:noFill/>
          <a:ln w="28575">
            <a:solidFill>
              <a:srgbClr val="0000FF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327" name="TextBox 39"/>
          <p:cNvSpPr txBox="1">
            <a:spLocks noChangeArrowheads="1"/>
          </p:cNvSpPr>
          <p:nvPr/>
        </p:nvSpPr>
        <p:spPr bwMode="auto">
          <a:xfrm>
            <a:off x="3651250" y="5065713"/>
            <a:ext cx="166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solidFill>
                  <a:srgbClr val="0000FF"/>
                </a:solidFill>
                <a:latin typeface="Arial" panose="020B0604020202020204" pitchFamily="34" charset="0"/>
              </a:rPr>
              <a:t>Coagulation</a:t>
            </a:r>
          </a:p>
        </p:txBody>
      </p:sp>
      <p:sp>
        <p:nvSpPr>
          <p:cNvPr id="12328" name="TextBox 102"/>
          <p:cNvSpPr txBox="1">
            <a:spLocks noChangeArrowheads="1"/>
          </p:cNvSpPr>
          <p:nvPr/>
        </p:nvSpPr>
        <p:spPr bwMode="auto">
          <a:xfrm>
            <a:off x="7004050" y="4997450"/>
            <a:ext cx="1595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Aggregates 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(flocs)</a:t>
            </a:r>
          </a:p>
        </p:txBody>
      </p:sp>
      <p:cxnSp>
        <p:nvCxnSpPr>
          <p:cNvPr id="12329" name="Straight Arrow Connector 103"/>
          <p:cNvCxnSpPr>
            <a:cxnSpLocks noChangeShapeType="1"/>
          </p:cNvCxnSpPr>
          <p:nvPr/>
        </p:nvCxnSpPr>
        <p:spPr bwMode="auto">
          <a:xfrm flipH="1">
            <a:off x="6753225" y="5549900"/>
            <a:ext cx="430213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330" name="TextBox 107"/>
          <p:cNvSpPr txBox="1">
            <a:spLocks noChangeArrowheads="1"/>
          </p:cNvSpPr>
          <p:nvPr/>
        </p:nvSpPr>
        <p:spPr bwMode="auto">
          <a:xfrm>
            <a:off x="992188" y="5075238"/>
            <a:ext cx="1254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Particles</a:t>
            </a:r>
          </a:p>
        </p:txBody>
      </p:sp>
      <p:cxnSp>
        <p:nvCxnSpPr>
          <p:cNvPr id="12331" name="Straight Arrow Connector 108"/>
          <p:cNvCxnSpPr>
            <a:cxnSpLocks noChangeShapeType="1"/>
            <a:endCxn id="12302" idx="1"/>
          </p:cNvCxnSpPr>
          <p:nvPr/>
        </p:nvCxnSpPr>
        <p:spPr bwMode="auto">
          <a:xfrm>
            <a:off x="2032000" y="5422900"/>
            <a:ext cx="501650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7007412" y="3060794"/>
            <a:ext cx="2017058" cy="8239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20700000"/>
            </a:camera>
            <a:lightRig rig="threePt" dir="t"/>
          </a:scene3d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279F"/>
                </a:solidFill>
                <a:latin typeface="Arial Rounded MT Bold" charset="0"/>
                <a:ea typeface="ＭＳ Ｐゴシック" charset="0"/>
              </a:rPr>
              <a:t>How?</a:t>
            </a:r>
          </a:p>
        </p:txBody>
      </p:sp>
    </p:spTree>
    <p:extLst>
      <p:ext uri="{BB962C8B-B14F-4D97-AF65-F5344CB8AC3E}">
        <p14:creationId xmlns:p14="http://schemas.microsoft.com/office/powerpoint/2010/main" val="384458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039813" y="122238"/>
            <a:ext cx="708818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rgbClr val="0235AD"/>
                </a:solidFill>
                <a:latin typeface="Arial" panose="020B0604020202020204" pitchFamily="34" charset="0"/>
              </a:rPr>
              <a:t>* </a:t>
            </a:r>
            <a:r>
              <a:rPr lang="en-US" altLang="en-US">
                <a:solidFill>
                  <a:srgbClr val="0235AD"/>
                </a:solidFill>
                <a:latin typeface="Arial" panose="020B0604020202020204" pitchFamily="34" charset="0"/>
              </a:rPr>
              <a:t>Fine Suspended Particles Have an Electrostatic </a:t>
            </a:r>
            <a:r>
              <a:rPr lang="en-US" altLang="en-US" sz="3600">
                <a:solidFill>
                  <a:srgbClr val="0235AD"/>
                </a:solidFill>
                <a:latin typeface="Arial" panose="020B0604020202020204" pitchFamily="34" charset="0"/>
              </a:rPr>
              <a:t>Charge </a:t>
            </a:r>
            <a:r>
              <a:rPr lang="en-US" altLang="en-US" sz="2400">
                <a:solidFill>
                  <a:srgbClr val="0235AD"/>
                </a:solidFill>
                <a:latin typeface="Arial" panose="020B0604020202020204" pitchFamily="34" charset="0"/>
              </a:rPr>
              <a:t>(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Usually –</a:t>
            </a:r>
            <a:r>
              <a:rPr lang="en-US" altLang="en-US" sz="2400">
                <a:solidFill>
                  <a:srgbClr val="0235AD"/>
                </a:solidFill>
                <a:latin typeface="Arial" panose="020B0604020202020204" pitchFamily="34" charset="0"/>
              </a:rPr>
              <a:t>)</a:t>
            </a:r>
            <a:endParaRPr lang="en-US" altLang="en-US" sz="3600">
              <a:solidFill>
                <a:srgbClr val="0235AD"/>
              </a:solidFill>
              <a:latin typeface="Arial" panose="020B0604020202020204" pitchFamily="34" charset="0"/>
            </a:endParaRPr>
          </a:p>
        </p:txBody>
      </p:sp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1839913" y="4987925"/>
            <a:ext cx="5478462" cy="1524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457200" indent="-457200">
              <a:spcAft>
                <a:spcPts val="300"/>
              </a:spcAft>
              <a:buFontTx/>
              <a:buChar char="•"/>
              <a:defRPr/>
            </a:pPr>
            <a:r>
              <a:rPr lang="en-US" dirty="0" smtClean="0">
                <a:solidFill>
                  <a:srgbClr val="FF3300"/>
                </a:solidFill>
                <a:latin typeface="Arial" charset="0"/>
              </a:rPr>
              <a:t>Charge Neutralization</a:t>
            </a:r>
          </a:p>
          <a:p>
            <a:pPr algn="ctr">
              <a:spcAft>
                <a:spcPts val="300"/>
              </a:spcAft>
              <a:defRPr/>
            </a:pPr>
            <a:r>
              <a:rPr lang="en-US" sz="2400" b="0" i="1" dirty="0" smtClean="0">
                <a:solidFill>
                  <a:srgbClr val="FF3300"/>
                </a:solidFill>
                <a:latin typeface="Arial" charset="0"/>
              </a:rPr>
              <a:t>  (encourage contact and aggregation)</a:t>
            </a:r>
          </a:p>
          <a:p>
            <a:pPr>
              <a:spcAft>
                <a:spcPts val="300"/>
              </a:spcAft>
              <a:defRPr/>
            </a:pPr>
            <a:r>
              <a:rPr lang="en-US" dirty="0" smtClean="0">
                <a:solidFill>
                  <a:srgbClr val="FF3300"/>
                </a:solidFill>
                <a:latin typeface="Arial" charset="0"/>
              </a:rPr>
              <a:t>    * Floc Enmeshment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51038" y="2284413"/>
            <a:ext cx="4056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Electrostatic repulsion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keeps particles apart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81213" y="1616075"/>
            <a:ext cx="3789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Like charges repel</a:t>
            </a:r>
            <a:endParaRPr lang="en-US" altLang="en-US" sz="44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81263" y="3900488"/>
            <a:ext cx="31591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>
                <a:solidFill>
                  <a:srgbClr val="3333CC"/>
                </a:solidFill>
                <a:latin typeface="Arial" panose="020B0604020202020204" pitchFamily="34" charset="0"/>
              </a:rPr>
              <a:t>Mechanisms of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>
                <a:solidFill>
                  <a:srgbClr val="3333CC"/>
                </a:solidFill>
                <a:latin typeface="Arial" panose="020B0604020202020204" pitchFamily="34" charset="0"/>
              </a:rPr>
              <a:t> Coagulation </a:t>
            </a:r>
          </a:p>
        </p:txBody>
      </p:sp>
      <p:pic>
        <p:nvPicPr>
          <p:cNvPr id="10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0" t="27657" r="1704"/>
          <a:stretch>
            <a:fillRect/>
          </a:stretch>
        </p:blipFill>
        <p:spPr bwMode="auto">
          <a:xfrm>
            <a:off x="7158038" y="5349875"/>
            <a:ext cx="119856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7" t="27657" r="37683"/>
          <a:stretch>
            <a:fillRect/>
          </a:stretch>
        </p:blipFill>
        <p:spPr bwMode="auto">
          <a:xfrm>
            <a:off x="7167563" y="3868738"/>
            <a:ext cx="1139825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water.me.vccs.edu/courses/env110/clipart/coagul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27657" r="73897"/>
          <a:stretch>
            <a:fillRect/>
          </a:stretch>
        </p:blipFill>
        <p:spPr bwMode="auto">
          <a:xfrm>
            <a:off x="7250113" y="1928813"/>
            <a:ext cx="112871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83363" y="3971925"/>
            <a:ext cx="752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1600" b="0">
                <a:latin typeface="Arial" panose="020B0604020202020204" pitchFamily="34" charset="0"/>
              </a:rPr>
              <a:t>flocs</a:t>
            </a:r>
          </a:p>
        </p:txBody>
      </p: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7037388" y="4287838"/>
            <a:ext cx="342900" cy="23971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sm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Down Arrow 12"/>
          <p:cNvSpPr/>
          <p:nvPr/>
        </p:nvSpPr>
        <p:spPr bwMode="auto">
          <a:xfrm>
            <a:off x="7937500" y="1835150"/>
            <a:ext cx="120650" cy="28098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lg" len="lg"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30963" y="1514475"/>
            <a:ext cx="2713037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/>
            <a:r>
              <a:rPr lang="en-US" altLang="en-US" sz="1800">
                <a:solidFill>
                  <a:srgbClr val="009D00"/>
                </a:solidFill>
              </a:rPr>
              <a:t>Al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; Fe</a:t>
            </a:r>
            <a:r>
              <a:rPr lang="en-US" altLang="en-US" sz="1800" baseline="30000">
                <a:solidFill>
                  <a:srgbClr val="009D00"/>
                </a:solidFill>
              </a:rPr>
              <a:t>3+</a:t>
            </a:r>
            <a:r>
              <a:rPr lang="en-US" altLang="en-US" sz="1800">
                <a:solidFill>
                  <a:srgbClr val="009D00"/>
                </a:solidFill>
              </a:rPr>
              <a:t> (coagulants)</a:t>
            </a:r>
          </a:p>
        </p:txBody>
      </p:sp>
      <p:sp>
        <p:nvSpPr>
          <p:cNvPr id="14350" name="Slide Number Placeholder 3"/>
          <p:cNvSpPr txBox="1">
            <a:spLocks/>
          </p:cNvSpPr>
          <p:nvPr/>
        </p:nvSpPr>
        <p:spPr bwMode="auto">
          <a:xfrm>
            <a:off x="8610600" y="6508750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AB403DBD-1B10-47F5-87A3-97CD7A23A5A5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274763" y="3346450"/>
          <a:ext cx="47609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5" imgW="2921000" imgH="254000" progId="Equation.3">
                  <p:embed/>
                </p:oleObj>
              </mc:Choice>
              <mc:Fallback>
                <p:oleObj name="Equation" r:id="rId5" imgW="29210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3346450"/>
                        <a:ext cx="47609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5997575" y="3332163"/>
          <a:ext cx="31464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7" imgW="1930400" imgH="254000" progId="Equation.3">
                  <p:embed/>
                </p:oleObj>
              </mc:Choice>
              <mc:Fallback>
                <p:oleObj name="Equation" r:id="rId7" imgW="19304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7575" y="3332163"/>
                        <a:ext cx="3146425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08787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5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5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5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3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175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altLang="en-US" sz="6600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Coagulant</a:t>
            </a: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447675" y="2722563"/>
            <a:ext cx="8502650" cy="344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000">
                <a:solidFill>
                  <a:srgbClr val="000099"/>
                </a:solidFill>
                <a:latin typeface="Arial" panose="020B0604020202020204" pitchFamily="34" charset="0"/>
              </a:rPr>
              <a:t>Aluminum Sulfate  (Al</a:t>
            </a:r>
            <a:r>
              <a:rPr lang="en-US" altLang="en-US" sz="4000" baseline="-25000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en-US" altLang="en-US" sz="4000">
                <a:solidFill>
                  <a:srgbClr val="000099"/>
                </a:solidFill>
                <a:latin typeface="Arial" panose="020B0604020202020204" pitchFamily="34" charset="0"/>
              </a:rPr>
              <a:t>(SO</a:t>
            </a:r>
            <a:r>
              <a:rPr lang="en-US" altLang="en-US" sz="4000" baseline="-25000">
                <a:solidFill>
                  <a:srgbClr val="000099"/>
                </a:solidFill>
                <a:latin typeface="Arial" panose="020B0604020202020204" pitchFamily="34" charset="0"/>
              </a:rPr>
              <a:t>4</a:t>
            </a:r>
            <a:r>
              <a:rPr lang="en-US" altLang="en-US" sz="4000">
                <a:solidFill>
                  <a:srgbClr val="000099"/>
                </a:solidFill>
                <a:latin typeface="Arial" panose="020B0604020202020204" pitchFamily="34" charset="0"/>
              </a:rPr>
              <a:t>)</a:t>
            </a:r>
            <a:r>
              <a:rPr lang="en-US" altLang="en-US" sz="4000" baseline="-25000">
                <a:solidFill>
                  <a:srgbClr val="000099"/>
                </a:solidFill>
                <a:latin typeface="Arial" panose="020B0604020202020204" pitchFamily="34" charset="0"/>
              </a:rPr>
              <a:t>3</a:t>
            </a:r>
            <a:r>
              <a:rPr lang="en-US" altLang="en-US" sz="4000" b="0">
                <a:solidFill>
                  <a:srgbClr val="3333CC"/>
                </a:solidFill>
                <a:latin typeface="Wingdings" panose="05000000000000000000" pitchFamily="2" charset="2"/>
              </a:rPr>
              <a:t></a:t>
            </a:r>
            <a:r>
              <a:rPr lang="en-US" altLang="en-US" sz="4000">
                <a:solidFill>
                  <a:srgbClr val="000099"/>
                </a:solidFill>
                <a:latin typeface="Arial" panose="020B0604020202020204" pitchFamily="34" charset="0"/>
              </a:rPr>
              <a:t>18H</a:t>
            </a:r>
            <a:r>
              <a:rPr lang="en-US" altLang="en-US" sz="4000" baseline="-25000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en-US" altLang="en-US" sz="4000">
                <a:solidFill>
                  <a:srgbClr val="000099"/>
                </a:solidFill>
                <a:latin typeface="Arial" panose="020B0604020202020204" pitchFamily="34" charset="0"/>
              </a:rPr>
              <a:t>O) </a:t>
            </a:r>
            <a:r>
              <a:rPr lang="en-US" altLang="en-US" sz="3600" b="0">
                <a:solidFill>
                  <a:srgbClr val="000099"/>
                </a:solidFill>
                <a:latin typeface="Arial" panose="020B0604020202020204" pitchFamily="34" charset="0"/>
              </a:rPr>
              <a:t>(alum)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4000">
              <a:solidFill>
                <a:srgbClr val="FF9933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1100">
              <a:solidFill>
                <a:srgbClr val="FF9933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4000">
                <a:solidFill>
                  <a:srgbClr val="FF9933"/>
                </a:solidFill>
                <a:latin typeface="Arial" panose="020B0604020202020204" pitchFamily="34" charset="0"/>
              </a:rPr>
              <a:t>Ferric Chloride  (Fe</a:t>
            </a:r>
            <a:r>
              <a:rPr lang="en-US" altLang="en-US" sz="4000" baseline="30000">
                <a:solidFill>
                  <a:srgbClr val="FF9933"/>
                </a:solidFill>
                <a:latin typeface="Arial" panose="020B0604020202020204" pitchFamily="34" charset="0"/>
              </a:rPr>
              <a:t>3+</a:t>
            </a:r>
            <a:r>
              <a:rPr lang="en-US" altLang="en-US" sz="4000">
                <a:solidFill>
                  <a:srgbClr val="FF9933"/>
                </a:solidFill>
                <a:latin typeface="Arial" panose="020B0604020202020204" pitchFamily="34" charset="0"/>
              </a:rPr>
              <a:t>)</a:t>
            </a:r>
            <a:endParaRPr lang="en-US" altLang="en-US" sz="400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en-US" altLang="en-US" sz="4000">
              <a:solidFill>
                <a:srgbClr val="9900CC"/>
              </a:solidFill>
              <a:latin typeface="Arial" panose="020B0604020202020204" pitchFamily="34" charset="0"/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0" y="1423988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33CC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3600" u="sng">
                <a:solidFill>
                  <a:srgbClr val="9900CC"/>
                </a:solidFill>
              </a:rPr>
              <a:t>Metal Salts</a:t>
            </a:r>
            <a:endParaRPr lang="en-US" altLang="en-US" sz="3600">
              <a:solidFill>
                <a:srgbClr val="9900CC"/>
              </a:solidFill>
            </a:endParaRPr>
          </a:p>
          <a:p>
            <a:r>
              <a:rPr lang="en-US" altLang="en-US" sz="3600">
                <a:solidFill>
                  <a:srgbClr val="9900CC"/>
                </a:solidFill>
              </a:rPr>
              <a:t>Such As</a:t>
            </a:r>
          </a:p>
        </p:txBody>
      </p:sp>
      <p:sp>
        <p:nvSpPr>
          <p:cNvPr id="16389" name="Slide Number Placeholder 3"/>
          <p:cNvSpPr txBox="1">
            <a:spLocks/>
          </p:cNvSpPr>
          <p:nvPr/>
        </p:nvSpPr>
        <p:spPr bwMode="auto">
          <a:xfrm>
            <a:off x="8610600" y="6467475"/>
            <a:ext cx="533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F08B5F98-FB2A-4B30-85DD-6D99A170F667}" type="slidenum">
              <a:rPr lang="en-US" altLang="en-US" sz="2000">
                <a:solidFill>
                  <a:srgbClr val="3333CC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200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389688" y="3990975"/>
            <a:ext cx="195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 b="0">
                <a:solidFill>
                  <a:srgbClr val="FF0000"/>
                </a:solidFill>
                <a:latin typeface="Arial" panose="020B0604020202020204" pitchFamily="34" charset="0"/>
              </a:rPr>
              <a:t>(drinking water) 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64300" y="5349875"/>
            <a:ext cx="1652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en-US" sz="2000" b="0">
                <a:solidFill>
                  <a:srgbClr val="FF0000"/>
                </a:solidFill>
                <a:latin typeface="Arial" panose="020B0604020202020204" pitchFamily="34" charset="0"/>
              </a:rPr>
              <a:t>(wastewater) 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993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 build="p" autoUpdateAnimBg="0"/>
      <p:bldP spid="167940" grpId="0" autoUpdateAnimBg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919191"/>
    </a:lt2>
    <a:accent1>
      <a:srgbClr val="618FFD"/>
    </a:accent1>
    <a:accent2>
      <a:srgbClr val="00AE00"/>
    </a:accent2>
    <a:accent3>
      <a:srgbClr val="FFFFFF"/>
    </a:accent3>
    <a:accent4>
      <a:srgbClr val="000000"/>
    </a:accent4>
    <a:accent5>
      <a:srgbClr val="B7C6FE"/>
    </a:accent5>
    <a:accent6>
      <a:srgbClr val="009D00"/>
    </a:accent6>
    <a:hlink>
      <a:srgbClr val="FC0128"/>
    </a:hlink>
    <a:folHlink>
      <a:srgbClr val="CECECE"/>
    </a:folHlink>
  </a:clrScheme>
  <a:fontScheme name="default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1000</Words>
  <Application>Microsoft Office PowerPoint</Application>
  <PresentationFormat>On-screen Show (4:3)</PresentationFormat>
  <Paragraphs>242</Paragraphs>
  <Slides>26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ＭＳ Ｐゴシック</vt:lpstr>
      <vt:lpstr>ＭＳ Ｐゴシック</vt:lpstr>
      <vt:lpstr>Arial</vt:lpstr>
      <vt:lpstr>Arial Rounded MT Bold</vt:lpstr>
      <vt:lpstr>Calibri</vt:lpstr>
      <vt:lpstr>Calibri Light</vt:lpstr>
      <vt:lpstr>Gungsuh</vt:lpstr>
      <vt:lpstr>Times New Roman</vt:lpstr>
      <vt:lpstr>Wingdings</vt:lpstr>
      <vt:lpstr>Office Theme</vt:lpstr>
      <vt:lpstr>Clip</vt:lpstr>
      <vt:lpstr>Equation</vt:lpstr>
      <vt:lpstr>Document</vt:lpstr>
      <vt:lpstr>Drinking-water 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Coagulant</vt:lpstr>
      <vt:lpstr>Coagulation Process</vt:lpstr>
      <vt:lpstr>PROCESS CONTROL</vt:lpstr>
      <vt:lpstr>PROCESS CONTROL</vt:lpstr>
      <vt:lpstr>PowerPoint Presentation</vt:lpstr>
      <vt:lpstr>PowerPoint Presentation</vt:lpstr>
      <vt:lpstr>PowerPoint Presentation</vt:lpstr>
      <vt:lpstr>Treatment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Drinking-water Treatment</dc:title>
  <dc:creator>Xiao, Feng</dc:creator>
  <cp:lastModifiedBy>Kathleen Wahlberg</cp:lastModifiedBy>
  <cp:revision>10</cp:revision>
  <dcterms:created xsi:type="dcterms:W3CDTF">2017-06-12T20:36:11Z</dcterms:created>
  <dcterms:modified xsi:type="dcterms:W3CDTF">2017-09-12T20:17:54Z</dcterms:modified>
</cp:coreProperties>
</file>