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handoutMasterIdLst>
    <p:handoutMasterId r:id="rId47"/>
  </p:handoutMasterIdLst>
  <p:sldIdLst>
    <p:sldId id="260" r:id="rId2"/>
    <p:sldId id="262" r:id="rId3"/>
    <p:sldId id="267" r:id="rId4"/>
    <p:sldId id="316" r:id="rId5"/>
    <p:sldId id="264" r:id="rId6"/>
    <p:sldId id="268" r:id="rId7"/>
    <p:sldId id="269" r:id="rId8"/>
    <p:sldId id="270" r:id="rId9"/>
    <p:sldId id="272" r:id="rId10"/>
    <p:sldId id="273" r:id="rId11"/>
    <p:sldId id="274" r:id="rId12"/>
    <p:sldId id="278" r:id="rId13"/>
    <p:sldId id="279" r:id="rId14"/>
    <p:sldId id="280" r:id="rId15"/>
    <p:sldId id="281" r:id="rId16"/>
    <p:sldId id="282" r:id="rId17"/>
    <p:sldId id="283" r:id="rId18"/>
    <p:sldId id="314" r:id="rId19"/>
    <p:sldId id="315" r:id="rId20"/>
    <p:sldId id="285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0BC00"/>
    <a:srgbClr val="0056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9" autoAdjust="0"/>
    <p:restoredTop sz="83511" autoAdjust="0"/>
  </p:normalViewPr>
  <p:slideViewPr>
    <p:cSldViewPr snapToGrid="0" showGuides="1">
      <p:cViewPr varScale="1">
        <p:scale>
          <a:sx n="53" d="100"/>
          <a:sy n="53" d="100"/>
        </p:scale>
        <p:origin x="1592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66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739F44-1858-48DE-ACC1-9534391C69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0233D7-D5A1-42B2-B1E5-573E4D2580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8E1E79-6654-41A6-BE87-D1C287BA14C9}" type="datetimeFigureOut">
              <a:rPr lang="en-US" smtClean="0"/>
              <a:t>8/30/2020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CA015A-D80F-4975-A205-A3C516E9E4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174AD0-BF20-42C9-9FC9-D8ABC52A2E8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581A1-E4B5-4861-A377-1703D0746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4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157DD-D0F7-4F8C-A4A2-843CAB9736CF}" type="datetimeFigureOut">
              <a:rPr lang="en-US" smtClean="0"/>
              <a:t>8/30/2020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6E280-104B-40C2-8F7C-A96F9A421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44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the theory behind the legends and how to prepare for the weather.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AE704-7430-D047-8728-64CC4E01B2E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408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2 Thermometers alcohol to show pressure changes w/ ice water and room temp</a:t>
            </a:r>
          </a:p>
          <a:p>
            <a:endParaRPr lang="en-US" dirty="0"/>
          </a:p>
          <a:p>
            <a:r>
              <a:rPr lang="en-US" dirty="0"/>
              <a:t>Why? Less atmosphere above = less air pressure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AE704-7430-D047-8728-64CC4E01B2E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73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AE704-7430-D047-8728-64CC4E01B2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81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1AE704-7430-D047-8728-64CC4E01B2E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95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Simple way to show Jetstream movement and changes with a ribbon flag moving in circle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AE704-7430-D047-8728-64CC4E01B2E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540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the theory behind the legends and how to prepare for the weather.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AE704-7430-D047-8728-64CC4E01B2E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270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AE704-7430-D047-8728-64CC4E01B2E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216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543466" y="552093"/>
            <a:ext cx="8054915" cy="572793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657766" y="681487"/>
            <a:ext cx="7811219" cy="5486400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43484" y="1122363"/>
            <a:ext cx="7631395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ND EPSCoR Template             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86050" y="5533845"/>
            <a:ext cx="3532517" cy="1209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2811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48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393" y="803305"/>
            <a:ext cx="7665578" cy="887384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392" y="1825625"/>
            <a:ext cx="7665579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77950" y="6115667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2026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46" y="527052"/>
            <a:ext cx="8065707" cy="5803895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393" y="794759"/>
            <a:ext cx="7674124" cy="89593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6392" y="1825625"/>
            <a:ext cx="3788457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771207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U:\Forms\EPSCoR logo\VPRC 8669 EPSCOR logo Full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79291" y="6115667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6198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847" y="811850"/>
            <a:ext cx="7682669" cy="878839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846" y="1681163"/>
            <a:ext cx="378033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7846" y="2505075"/>
            <a:ext cx="3780335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77136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771366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81649" y="6103612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5838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39" y="633741"/>
            <a:ext cx="7864522" cy="55905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393" y="726393"/>
            <a:ext cx="7674124" cy="964296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U:\Forms\EPSCoR logo\VPRC 8669 EPSCOR logo Full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82224" y="6055668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536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90769" y="6109665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297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657766" y="715993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847" y="786212"/>
            <a:ext cx="2861172" cy="1271187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3319" y="786212"/>
            <a:ext cx="4707197" cy="5074839"/>
          </a:xfrm>
        </p:spPr>
        <p:txBody>
          <a:bodyPr/>
          <a:lstStyle>
            <a:lvl1pPr>
              <a:defRPr sz="3200" b="1">
                <a:solidFill>
                  <a:srgbClr val="00567D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7847" y="2057400"/>
            <a:ext cx="2861172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82144" y="6103612"/>
            <a:ext cx="1562461" cy="3946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778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43466" y="569344"/>
            <a:ext cx="8054915" cy="578832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628650" y="698740"/>
            <a:ext cx="7811219" cy="552953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847" y="786212"/>
            <a:ext cx="2861172" cy="1271187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rgbClr val="00567D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7847" y="2057400"/>
            <a:ext cx="2861172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U:\Forms\EPSCoR logo\VPRC 8669 EPSCOR logo Full.jpg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82144" y="6103612"/>
            <a:ext cx="1562461" cy="39465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3664203" y="786213"/>
            <a:ext cx="4629150" cy="5082776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94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ND EPSCoR Template in 4:3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Use the template below for presentations</a:t>
            </a:r>
          </a:p>
          <a:p>
            <a:pPr lvl="1"/>
            <a:r>
              <a:rPr lang="en-US" dirty="0"/>
              <a:t>Use RGB 308 for the blue</a:t>
            </a:r>
          </a:p>
          <a:p>
            <a:pPr lvl="2"/>
            <a:r>
              <a:rPr lang="en-US" dirty="0"/>
              <a:t>Use RGB 376 for the green</a:t>
            </a:r>
          </a:p>
          <a:p>
            <a:pPr lvl="3"/>
            <a:r>
              <a:rPr lang="en-US" dirty="0"/>
              <a:t>Ensure font size is readable for group (ex. 20)</a:t>
            </a:r>
          </a:p>
          <a:p>
            <a:pPr lvl="3"/>
            <a:r>
              <a:rPr lang="en-US" dirty="0"/>
              <a:t>Use Calibri and Verdana as preferred fonts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10/17/2018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A40D2-BF58-465D-8282-B59BC9A15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21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2" r:id="rId8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 baseline="0">
          <a:solidFill>
            <a:srgbClr val="00567D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 baseline="0">
          <a:solidFill>
            <a:srgbClr val="80BC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vescience.com/27825-jet-stream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8CIITzNs8I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37.gif"/><Relationship Id="rId7" Type="http://schemas.openxmlformats.org/officeDocument/2006/relationships/image" Target="../media/image41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10" Type="http://schemas.openxmlformats.org/officeDocument/2006/relationships/image" Target="../media/image44.gif"/><Relationship Id="rId4" Type="http://schemas.openxmlformats.org/officeDocument/2006/relationships/image" Target="../media/image38.gif"/><Relationship Id="rId9" Type="http://schemas.openxmlformats.org/officeDocument/2006/relationships/image" Target="../media/image43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f"/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sPTc3Xxe3g" TargetMode="External"/><Relationship Id="rId2" Type="http://schemas.openxmlformats.org/officeDocument/2006/relationships/hyperlink" Target="https://www.youtube.com/watch?v=oU1Wxm9UU3Y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jKcuKARK1M" TargetMode="External"/><Relationship Id="rId2" Type="http://schemas.openxmlformats.org/officeDocument/2006/relationships/hyperlink" Target="https://www.youtube.com/watch?v=GqM_m5pToqc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youtube.com/watch?v=NiQXNujxmUw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All About Winter Weather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2019-2020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372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blizzards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393" y="1436256"/>
            <a:ext cx="3893133" cy="35115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8651" y="4894038"/>
            <a:ext cx="3340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Topography</a:t>
            </a:r>
          </a:p>
          <a:p>
            <a:pPr algn="ctr"/>
            <a:r>
              <a:rPr lang="en-US" dirty="0"/>
              <a:t>(winds funnel through valley)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095630" y="1648474"/>
            <a:ext cx="102545" cy="589086"/>
          </a:xfrm>
          <a:prstGeom prst="straightConnector1">
            <a:avLst/>
          </a:prstGeom>
          <a:ln w="5080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467869" y="1648474"/>
            <a:ext cx="102545" cy="589086"/>
          </a:xfrm>
          <a:prstGeom prst="straightConnector1">
            <a:avLst/>
          </a:prstGeom>
          <a:ln w="5080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" name="Content Placeholder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1523" y="1414282"/>
            <a:ext cx="3551722" cy="351408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81523" y="4878650"/>
            <a:ext cx="36872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Land type</a:t>
            </a:r>
          </a:p>
          <a:p>
            <a:pPr algn="ctr"/>
            <a:r>
              <a:rPr lang="en-US" dirty="0"/>
              <a:t>Less objects (trees) = faster wind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72065" y="1967096"/>
            <a:ext cx="774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Forest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52154" y="3870706"/>
            <a:ext cx="1049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Cropland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31793" y="3007375"/>
            <a:ext cx="1122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Grassland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73514" y="5556724"/>
            <a:ext cx="4116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What else is missing?</a:t>
            </a:r>
          </a:p>
        </p:txBody>
      </p:sp>
    </p:spTree>
    <p:extLst>
      <p:ext uri="{BB962C8B-B14F-4D97-AF65-F5344CB8AC3E}">
        <p14:creationId xmlns:p14="http://schemas.microsoft.com/office/powerpoint/2010/main" val="101594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2: Basics of Weather Maps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11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4EC44EE-093C-F24D-BA5B-448DB3961926}"/>
              </a:ext>
            </a:extLst>
          </p:cNvPr>
          <p:cNvSpPr txBox="1">
            <a:spLocks/>
          </p:cNvSpPr>
          <p:nvPr/>
        </p:nvSpPr>
        <p:spPr>
          <a:xfrm>
            <a:off x="946403" y="1828801"/>
            <a:ext cx="7454113" cy="43513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600" kern="1200" baseline="0">
                <a:solidFill>
                  <a:srgbClr val="00567D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 baseline="0">
                <a:solidFill>
                  <a:srgbClr val="80BC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Abbreviated module:</a:t>
            </a:r>
          </a:p>
          <a:p>
            <a:pPr marL="617220" lvl="1" indent="-342900">
              <a:buFont typeface="+mj-lt"/>
              <a:buAutoNum type="arabicPeriod"/>
            </a:pPr>
            <a:r>
              <a:rPr lang="en-US" dirty="0"/>
              <a:t>Pressure (isobars)</a:t>
            </a:r>
          </a:p>
          <a:p>
            <a:pPr marL="617220" lvl="1" indent="-342900">
              <a:buFont typeface="+mj-lt"/>
              <a:buAutoNum type="arabicPeriod"/>
            </a:pPr>
            <a:r>
              <a:rPr lang="en-US" dirty="0"/>
              <a:t>Low and High Pressure</a:t>
            </a:r>
          </a:p>
          <a:p>
            <a:pPr marL="274320" lvl="1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D8C7FD4E-3023-9241-8E9E-CA3B94081676}"/>
              </a:ext>
            </a:extLst>
          </p:cNvPr>
          <p:cNvSpPr txBox="1">
            <a:spLocks/>
          </p:cNvSpPr>
          <p:nvPr/>
        </p:nvSpPr>
        <p:spPr>
          <a:xfrm>
            <a:off x="4673459" y="1847851"/>
            <a:ext cx="4470541" cy="43513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600" kern="1200" baseline="0">
                <a:solidFill>
                  <a:srgbClr val="00567D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 baseline="0">
                <a:solidFill>
                  <a:srgbClr val="80BC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pPr marL="274320" lvl="1" indent="0">
              <a:buFont typeface="Arial" panose="020B0604020202020204" pitchFamily="34" charset="0"/>
              <a:buNone/>
            </a:pPr>
            <a:r>
              <a:rPr lang="en-US" dirty="0"/>
              <a:t>3. Winds</a:t>
            </a:r>
          </a:p>
          <a:p>
            <a:pPr marL="274320" lvl="1" indent="0">
              <a:buFont typeface="Arial" panose="020B0604020202020204" pitchFamily="34" charset="0"/>
              <a:buNone/>
            </a:pPr>
            <a:r>
              <a:rPr lang="en-US" dirty="0"/>
              <a:t>4. Cold and Warm Fronts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599" y="3301465"/>
            <a:ext cx="3995369" cy="257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831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4D0DC-010B-544A-8D34-3552B1EBC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</p:spPr>
        <p:txBody>
          <a:bodyPr/>
          <a:lstStyle/>
          <a:p>
            <a:r>
              <a:rPr lang="en-US"/>
              <a:t>Pressure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48BB6-3E33-AD4C-8C8C-312917599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4" y="1336142"/>
            <a:ext cx="6446520" cy="4351337"/>
          </a:xfrm>
        </p:spPr>
        <p:txBody>
          <a:bodyPr>
            <a:normAutofit/>
          </a:bodyPr>
          <a:lstStyle/>
          <a:p>
            <a:r>
              <a:rPr lang="en-US" sz="2400" dirty="0"/>
              <a:t>Pressure is a measure of the weight of the atmosphere. It depends on temperature and the wind. </a:t>
            </a:r>
          </a:p>
          <a:p>
            <a:r>
              <a:rPr lang="en-US" sz="2400" dirty="0"/>
              <a:t>Pressure also decreases with height. Why?</a:t>
            </a:r>
          </a:p>
          <a:p>
            <a:r>
              <a:rPr lang="en-US" sz="2400" dirty="0"/>
              <a:t>Lines of equal pressure are called isobars.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487110-A72F-7043-98BC-ACCBBC869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41055" y="6172201"/>
            <a:ext cx="685800" cy="593725"/>
          </a:xfrm>
        </p:spPr>
        <p:txBody>
          <a:bodyPr/>
          <a:lstStyle/>
          <a:p>
            <a:fld id="{F723FC61-D3A0-8246-99A0-498BEB012381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30BF9D-AA15-004A-ACB0-DE2413EE05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61" y="3915295"/>
            <a:ext cx="3550971" cy="2024552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0C4C0FC4-61B8-7F49-BBC6-D7CDABD5A6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650" y="3808674"/>
            <a:ext cx="4351405" cy="266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23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D11DE-967E-8148-BED4-333324EBD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82" y="365760"/>
            <a:ext cx="8060277" cy="1325562"/>
          </a:xfrm>
        </p:spPr>
        <p:txBody>
          <a:bodyPr/>
          <a:lstStyle/>
          <a:p>
            <a:pPr algn="ctr"/>
            <a:r>
              <a:rPr lang="en-US" dirty="0"/>
              <a:t>High Vs. Low Pressure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5A594DB-5FCF-5D43-A317-F505EA2DF0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917" y="1691322"/>
            <a:ext cx="6446838" cy="3223419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2020B5-732A-4242-91A3-922F28960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2C3CD0-9E6F-8D46-B06D-56D403456F5E}"/>
              </a:ext>
            </a:extLst>
          </p:cNvPr>
          <p:cNvSpPr txBox="1"/>
          <p:nvPr/>
        </p:nvSpPr>
        <p:spPr>
          <a:xfrm>
            <a:off x="1306286" y="5262465"/>
            <a:ext cx="19143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Summer: Hot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Winter: Cold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2848B4-ECE8-7342-88CF-4A3626B32FF8}"/>
              </a:ext>
            </a:extLst>
          </p:cNvPr>
          <p:cNvSpPr/>
          <p:nvPr/>
        </p:nvSpPr>
        <p:spPr>
          <a:xfrm>
            <a:off x="4935894" y="526246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Summer: Cool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Winter: Warm</a:t>
            </a:r>
          </a:p>
        </p:txBody>
      </p:sp>
    </p:spTree>
    <p:extLst>
      <p:ext uri="{BB962C8B-B14F-4D97-AF65-F5344CB8AC3E}">
        <p14:creationId xmlns:p14="http://schemas.microsoft.com/office/powerpoint/2010/main" val="1276072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EB0A1-28B6-E34E-B972-3954B2863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91324-ACA1-A146-93E0-123A90E1E7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392" y="1544498"/>
            <a:ext cx="7665579" cy="4351338"/>
          </a:xfrm>
        </p:spPr>
        <p:txBody>
          <a:bodyPr/>
          <a:lstStyle/>
          <a:p>
            <a:r>
              <a:rPr lang="en-US" dirty="0"/>
              <a:t>Wind is proportional to changes in pressure</a:t>
            </a:r>
          </a:p>
          <a:p>
            <a:r>
              <a:rPr lang="en-US" dirty="0"/>
              <a:t>Pressure Gradient Force – acts to push air from </a:t>
            </a:r>
            <a:r>
              <a:rPr lang="en-US" u="sng" dirty="0"/>
              <a:t>high</a:t>
            </a:r>
            <a:r>
              <a:rPr lang="en-US" dirty="0"/>
              <a:t> to </a:t>
            </a:r>
            <a:r>
              <a:rPr lang="en-US" u="sng" dirty="0"/>
              <a:t>low</a:t>
            </a:r>
            <a:r>
              <a:rPr lang="en-US" dirty="0"/>
              <a:t> pressure </a:t>
            </a:r>
          </a:p>
          <a:p>
            <a:r>
              <a:rPr lang="en-US" dirty="0"/>
              <a:t>The more rapidly the pressure changes = the faster the wind. Look for tight spacing of isobars!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C023A6-A5ED-0942-BAEE-7E4D3A3B5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16A80D-D64D-0548-870B-451D37E60D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088" y="3823946"/>
            <a:ext cx="4037862" cy="230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578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9F7F3-5250-0749-AC11-B9FDFC19A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169" y="-362028"/>
            <a:ext cx="8041092" cy="1325562"/>
          </a:xfrm>
        </p:spPr>
        <p:txBody>
          <a:bodyPr/>
          <a:lstStyle/>
          <a:p>
            <a:r>
              <a:rPr lang="en-US" dirty="0"/>
              <a:t>Fronts</a:t>
            </a:r>
            <a:endParaRPr lang="en-US" sz="18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E89BFE5-E1A9-FF41-AAE2-49FEAD7D5C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39" y="820089"/>
            <a:ext cx="3898797" cy="3199013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C787E2-D4FB-3141-A487-CD4BB680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7E49E9-1D74-DF4C-A3F0-A2A5F9D3BB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538" y="748138"/>
            <a:ext cx="3665517" cy="3270965"/>
          </a:xfrm>
          <a:prstGeom prst="rect">
            <a:avLst/>
          </a:prstGeom>
        </p:spPr>
      </p:pic>
      <p:pic>
        <p:nvPicPr>
          <p:cNvPr id="8" name="Picture 3" descr="1301c">
            <a:extLst>
              <a:ext uri="{FF2B5EF4-FFF2-40B4-BE49-F238E27FC236}">
                <a16:creationId xmlns:a16="http://schemas.microsoft.com/office/drawing/2014/main" id="{76FCBD43-E593-EC40-9227-21D1A8D63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65688" y="4136662"/>
            <a:ext cx="2329892" cy="19815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8979F3-44B2-1E42-B911-3121DFB0353D}"/>
              </a:ext>
            </a:extLst>
          </p:cNvPr>
          <p:cNvSpPr txBox="1"/>
          <p:nvPr/>
        </p:nvSpPr>
        <p:spPr>
          <a:xfrm>
            <a:off x="841535" y="4448136"/>
            <a:ext cx="2372573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Cold Front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Cold air replaces warm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Rapid changes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Precipitation behind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Brings cool weather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39D27C-7AAF-224A-84BD-F4E505CD0F57}"/>
              </a:ext>
            </a:extLst>
          </p:cNvPr>
          <p:cNvSpPr txBox="1"/>
          <p:nvPr/>
        </p:nvSpPr>
        <p:spPr>
          <a:xfrm>
            <a:off x="6108160" y="4547755"/>
            <a:ext cx="2429255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Warm Front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Warm air replaces cold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Gradual changes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Precipitation ahead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Brings warmer weather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489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43B68-E54B-E144-9E63-957DFFB91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Air Masses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4AB1E-7563-2947-BDE6-614612EDF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4442" y="1463041"/>
            <a:ext cx="7269480" cy="4351337"/>
          </a:xfrm>
        </p:spPr>
        <p:txBody>
          <a:bodyPr>
            <a:normAutofit/>
          </a:bodyPr>
          <a:lstStyle/>
          <a:p>
            <a:r>
              <a:rPr lang="en-US" sz="2000" dirty="0"/>
              <a:t>widespread body of air that is classified by a temperature and a moisture variable.</a:t>
            </a:r>
          </a:p>
          <a:p>
            <a:r>
              <a:rPr lang="en-US" sz="2000" dirty="0"/>
              <a:t>Moisture Variables 		      Temperature Variables</a:t>
            </a:r>
          </a:p>
          <a:p>
            <a:pPr lvl="1"/>
            <a:r>
              <a:rPr lang="en-US" sz="2000" dirty="0"/>
              <a:t>C – continental, dry air     	        T – tropical, warm air</a:t>
            </a:r>
          </a:p>
          <a:p>
            <a:pPr lvl="1"/>
            <a:r>
              <a:rPr lang="en-US" sz="2000" dirty="0"/>
              <a:t>M – maritime, humid air 	        P – polar, cold air</a:t>
            </a:r>
          </a:p>
          <a:p>
            <a:pPr marL="2271400" lvl="8" indent="0">
              <a:buNone/>
            </a:pPr>
            <a:r>
              <a:rPr lang="en-US" sz="1400" dirty="0"/>
              <a:t>		         A – Arctic, very cold</a:t>
            </a:r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0D1BCC-CACC-DB48-B6CA-6BB4A5C1A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3" descr="1202">
            <a:extLst>
              <a:ext uri="{FF2B5EF4-FFF2-40B4-BE49-F238E27FC236}">
                <a16:creationId xmlns:a16="http://schemas.microsoft.com/office/drawing/2014/main" id="{87924C9B-27E4-DE42-9C0A-958F4EB2F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53681" y="3507971"/>
            <a:ext cx="4478951" cy="25292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41EFF-6C54-974E-8562-007A6888D034}"/>
              </a:ext>
            </a:extLst>
          </p:cNvPr>
          <p:cNvSpPr txBox="1"/>
          <p:nvPr/>
        </p:nvSpPr>
        <p:spPr>
          <a:xfrm>
            <a:off x="2153681" y="5760211"/>
            <a:ext cx="22706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Figure 12.2 in Meteorology Today</a:t>
            </a:r>
          </a:p>
        </p:txBody>
      </p:sp>
    </p:spTree>
    <p:extLst>
      <p:ext uri="{BB962C8B-B14F-4D97-AF65-F5344CB8AC3E}">
        <p14:creationId xmlns:p14="http://schemas.microsoft.com/office/powerpoint/2010/main" val="3445204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D303-1A6D-8C45-A3A8-98A689E82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183" y="-313647"/>
            <a:ext cx="7269480" cy="1325562"/>
          </a:xfrm>
        </p:spPr>
        <p:txBody>
          <a:bodyPr/>
          <a:lstStyle/>
          <a:p>
            <a:r>
              <a:rPr lang="en-US" dirty="0"/>
              <a:t>Jetstream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166C9-23F9-0147-9623-F570B0695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582" y="682096"/>
            <a:ext cx="7734472" cy="3997970"/>
          </a:xfrm>
        </p:spPr>
        <p:txBody>
          <a:bodyPr/>
          <a:lstStyle/>
          <a:p>
            <a:r>
              <a:rPr lang="en-US" sz="2000" dirty="0"/>
              <a:t>A fast flowing, narrow, meandering current of air in the atmosphere.</a:t>
            </a:r>
          </a:p>
          <a:p>
            <a:r>
              <a:rPr lang="en-US" sz="2000" dirty="0"/>
              <a:t>Occurs in proximity to changes in temperature. Cold north of the jet, warm to the south. </a:t>
            </a:r>
          </a:p>
          <a:p>
            <a:r>
              <a:rPr lang="en-US" sz="2000" dirty="0"/>
              <a:t>Meridional – curvy jet  		Zonal – straight jet</a:t>
            </a:r>
          </a:p>
          <a:p>
            <a:r>
              <a:rPr lang="en-US" sz="2000" dirty="0"/>
              <a:t>Trough – southerly depression	Ridge – northerly extension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38637A-8001-E848-91DC-30DAD259A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17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B0C268-3D90-0F4A-B111-2BECC587FD3D}"/>
              </a:ext>
            </a:extLst>
          </p:cNvPr>
          <p:cNvSpPr/>
          <p:nvPr/>
        </p:nvSpPr>
        <p:spPr>
          <a:xfrm>
            <a:off x="2074304" y="5625476"/>
            <a:ext cx="6216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https://www.livescience.com/27825-jet-stream.html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497" y="2572990"/>
            <a:ext cx="5426641" cy="305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645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Worksheet Activity 2 - Part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the features on the weather map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Answer the additional questions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18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607185" y="2258291"/>
            <a:ext cx="5879465" cy="2956560"/>
            <a:chOff x="0" y="0"/>
            <a:chExt cx="5879465" cy="295656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5879465" cy="2956560"/>
            </a:xfrm>
            <a:prstGeom prst="rect">
              <a:avLst/>
            </a:prstGeom>
          </p:spPr>
        </p:pic>
        <p:sp>
          <p:nvSpPr>
            <p:cNvPr id="8" name="Text Box 7"/>
            <p:cNvSpPr txBox="1"/>
            <p:nvPr/>
          </p:nvSpPr>
          <p:spPr>
            <a:xfrm>
              <a:off x="1415845" y="855407"/>
              <a:ext cx="277495" cy="2559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" name="Text Box 8"/>
            <p:cNvSpPr txBox="1"/>
            <p:nvPr/>
          </p:nvSpPr>
          <p:spPr>
            <a:xfrm>
              <a:off x="3569110" y="2507226"/>
              <a:ext cx="264160" cy="25527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0" name="Text Box 9"/>
            <p:cNvSpPr txBox="1"/>
            <p:nvPr/>
          </p:nvSpPr>
          <p:spPr>
            <a:xfrm>
              <a:off x="3726426" y="757084"/>
              <a:ext cx="283210" cy="2559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" name="Text Box 13"/>
            <p:cNvSpPr txBox="1"/>
            <p:nvPr/>
          </p:nvSpPr>
          <p:spPr>
            <a:xfrm>
              <a:off x="1248697" y="2251587"/>
              <a:ext cx="270510" cy="25527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" name="Text Box 14"/>
            <p:cNvSpPr txBox="1"/>
            <p:nvPr/>
          </p:nvSpPr>
          <p:spPr>
            <a:xfrm>
              <a:off x="973393" y="1592826"/>
              <a:ext cx="272415" cy="2559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3" name="Text Box 15"/>
            <p:cNvSpPr txBox="1"/>
            <p:nvPr/>
          </p:nvSpPr>
          <p:spPr>
            <a:xfrm>
              <a:off x="4788310" y="2251587"/>
              <a:ext cx="259715" cy="25527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6668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2 – Part 1 Solutions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10/17/2018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19</a:t>
            </a:fld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ED4312-0348-A948-BAD8-32E986ED76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764" y="1555208"/>
            <a:ext cx="3824668" cy="4460321"/>
          </a:xfrm>
        </p:spPr>
      </p:pic>
    </p:spTree>
    <p:extLst>
      <p:ext uri="{BB962C8B-B14F-4D97-AF65-F5344CB8AC3E}">
        <p14:creationId xmlns:p14="http://schemas.microsoft.com/office/powerpoint/2010/main" val="2003383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First Meteorologists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97" y="1396122"/>
            <a:ext cx="3241711" cy="45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62568" y="5852137"/>
            <a:ext cx="24432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Therrell</a:t>
            </a:r>
            <a:r>
              <a:rPr lang="en-US" sz="1400" dirty="0"/>
              <a:t> and Trotter (2011)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8535" y="1467668"/>
            <a:ext cx="4098966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Pictographs from the Lakota and other tribes provide insight into the historical severity of winters in the region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504" y="2721335"/>
            <a:ext cx="1547813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03" y="2721335"/>
            <a:ext cx="889483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504" y="2721335"/>
            <a:ext cx="1656160" cy="152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108879" y="4353145"/>
            <a:ext cx="425136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1788-1789: The winter many crows died (recorded in multiple accounts!)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Snowshoes indicate a winter with significant snowfall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1825-1826: “A camp flooded” – record of an ice dam break that killed dozens along the Missouri River</a:t>
            </a:r>
            <a:endParaRPr lang="en-US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491804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62E34-6D80-EF4D-8140-33E572E17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2 – Part 2: Blizzard Pattern ID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D1D56-8789-DC4A-B6AC-B2631B338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392" y="1484803"/>
            <a:ext cx="7665579" cy="4351338"/>
          </a:xfrm>
        </p:spPr>
        <p:txBody>
          <a:bodyPr/>
          <a:lstStyle/>
          <a:p>
            <a:r>
              <a:rPr lang="en-US" dirty="0"/>
              <a:t>A variety of storm systems impact our region. These include:</a:t>
            </a:r>
          </a:p>
          <a:p>
            <a:pPr lvl="1"/>
            <a:r>
              <a:rPr lang="en-US" dirty="0"/>
              <a:t>Alberta Clippers</a:t>
            </a:r>
          </a:p>
          <a:p>
            <a:pPr lvl="1"/>
            <a:r>
              <a:rPr lang="en-US" dirty="0"/>
              <a:t>Colorado Lows</a:t>
            </a:r>
          </a:p>
          <a:p>
            <a:pPr lvl="1"/>
            <a:r>
              <a:rPr lang="en-US" dirty="0"/>
              <a:t>Arctic Fronts</a:t>
            </a:r>
          </a:p>
          <a:p>
            <a:pPr marL="27432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next slides will describe properties of these patterns. You will then look at weather maps to identify the type of blizzard event. 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62148A-7036-A34E-B78B-35082858F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700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Colorado 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70761" y="1691322"/>
            <a:ext cx="2160716" cy="482717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Strong low pressure system that forms in Colorado</a:t>
            </a:r>
          </a:p>
          <a:p>
            <a:r>
              <a:rPr lang="en-US" dirty="0"/>
              <a:t>Moves northeast into Minnesota</a:t>
            </a:r>
          </a:p>
          <a:p>
            <a:r>
              <a:rPr lang="en-US" dirty="0"/>
              <a:t>Able to draw moisture and warm temperatures from the south. </a:t>
            </a:r>
          </a:p>
          <a:p>
            <a:r>
              <a:rPr lang="en-US" dirty="0"/>
              <a:t>This yields rapidly changing conditions and our highest snowfall totals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678" y="1757533"/>
            <a:ext cx="5058913" cy="315529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18923" y="389415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63275" y="3629090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07627" y="3147043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326741" y="3983525"/>
            <a:ext cx="226336" cy="1687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794459" y="3554396"/>
            <a:ext cx="222176" cy="2430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2146921" y="2898510"/>
            <a:ext cx="1213165" cy="1068309"/>
          </a:xfrm>
          <a:custGeom>
            <a:avLst/>
            <a:gdLst>
              <a:gd name="connsiteX0" fmla="*/ 1032095 w 1213165"/>
              <a:gd name="connsiteY0" fmla="*/ 298764 h 1068309"/>
              <a:gd name="connsiteX1" fmla="*/ 932507 w 1213165"/>
              <a:gd name="connsiteY1" fmla="*/ 362138 h 1068309"/>
              <a:gd name="connsiteX2" fmla="*/ 905347 w 1213165"/>
              <a:gd name="connsiteY2" fmla="*/ 380245 h 1068309"/>
              <a:gd name="connsiteX3" fmla="*/ 851026 w 1213165"/>
              <a:gd name="connsiteY3" fmla="*/ 443620 h 1068309"/>
              <a:gd name="connsiteX4" fmla="*/ 796705 w 1213165"/>
              <a:gd name="connsiteY4" fmla="*/ 497940 h 1068309"/>
              <a:gd name="connsiteX5" fmla="*/ 742384 w 1213165"/>
              <a:gd name="connsiteY5" fmla="*/ 552261 h 1068309"/>
              <a:gd name="connsiteX6" fmla="*/ 706170 w 1213165"/>
              <a:gd name="connsiteY6" fmla="*/ 588475 h 1068309"/>
              <a:gd name="connsiteX7" fmla="*/ 688064 w 1213165"/>
              <a:gd name="connsiteY7" fmla="*/ 615635 h 1068309"/>
              <a:gd name="connsiteX8" fmla="*/ 660903 w 1213165"/>
              <a:gd name="connsiteY8" fmla="*/ 642796 h 1068309"/>
              <a:gd name="connsiteX9" fmla="*/ 624689 w 1213165"/>
              <a:gd name="connsiteY9" fmla="*/ 697117 h 1068309"/>
              <a:gd name="connsiteX10" fmla="*/ 570368 w 1213165"/>
              <a:gd name="connsiteY10" fmla="*/ 751437 h 1068309"/>
              <a:gd name="connsiteX11" fmla="*/ 543208 w 1213165"/>
              <a:gd name="connsiteY11" fmla="*/ 778598 h 1068309"/>
              <a:gd name="connsiteX12" fmla="*/ 497941 w 1213165"/>
              <a:gd name="connsiteY12" fmla="*/ 832919 h 1068309"/>
              <a:gd name="connsiteX13" fmla="*/ 461727 w 1213165"/>
              <a:gd name="connsiteY13" fmla="*/ 851025 h 1068309"/>
              <a:gd name="connsiteX14" fmla="*/ 434567 w 1213165"/>
              <a:gd name="connsiteY14" fmla="*/ 878186 h 1068309"/>
              <a:gd name="connsiteX15" fmla="*/ 407406 w 1213165"/>
              <a:gd name="connsiteY15" fmla="*/ 896293 h 1068309"/>
              <a:gd name="connsiteX16" fmla="*/ 316871 w 1213165"/>
              <a:gd name="connsiteY16" fmla="*/ 959667 h 1068309"/>
              <a:gd name="connsiteX17" fmla="*/ 289711 w 1213165"/>
              <a:gd name="connsiteY17" fmla="*/ 977774 h 1068309"/>
              <a:gd name="connsiteX18" fmla="*/ 262551 w 1213165"/>
              <a:gd name="connsiteY18" fmla="*/ 995881 h 1068309"/>
              <a:gd name="connsiteX19" fmla="*/ 217283 w 1213165"/>
              <a:gd name="connsiteY19" fmla="*/ 1013988 h 1068309"/>
              <a:gd name="connsiteX20" fmla="*/ 162963 w 1213165"/>
              <a:gd name="connsiteY20" fmla="*/ 1050202 h 1068309"/>
              <a:gd name="connsiteX21" fmla="*/ 99588 w 1213165"/>
              <a:gd name="connsiteY21" fmla="*/ 1068309 h 1068309"/>
              <a:gd name="connsiteX22" fmla="*/ 27161 w 1213165"/>
              <a:gd name="connsiteY22" fmla="*/ 1059255 h 1068309"/>
              <a:gd name="connsiteX23" fmla="*/ 0 w 1213165"/>
              <a:gd name="connsiteY23" fmla="*/ 995881 h 1068309"/>
              <a:gd name="connsiteX24" fmla="*/ 9054 w 1213165"/>
              <a:gd name="connsiteY24" fmla="*/ 896293 h 1068309"/>
              <a:gd name="connsiteX25" fmla="*/ 45267 w 1213165"/>
              <a:gd name="connsiteY25" fmla="*/ 841972 h 1068309"/>
              <a:gd name="connsiteX26" fmla="*/ 63374 w 1213165"/>
              <a:gd name="connsiteY26" fmla="*/ 805758 h 1068309"/>
              <a:gd name="connsiteX27" fmla="*/ 90535 w 1213165"/>
              <a:gd name="connsiteY27" fmla="*/ 778598 h 1068309"/>
              <a:gd name="connsiteX28" fmla="*/ 144856 w 1213165"/>
              <a:gd name="connsiteY28" fmla="*/ 688063 h 1068309"/>
              <a:gd name="connsiteX29" fmla="*/ 162963 w 1213165"/>
              <a:gd name="connsiteY29" fmla="*/ 660903 h 1068309"/>
              <a:gd name="connsiteX30" fmla="*/ 208230 w 1213165"/>
              <a:gd name="connsiteY30" fmla="*/ 579421 h 1068309"/>
              <a:gd name="connsiteX31" fmla="*/ 262551 w 1213165"/>
              <a:gd name="connsiteY31" fmla="*/ 497940 h 1068309"/>
              <a:gd name="connsiteX32" fmla="*/ 280658 w 1213165"/>
              <a:gd name="connsiteY32" fmla="*/ 470780 h 1068309"/>
              <a:gd name="connsiteX33" fmla="*/ 307818 w 1213165"/>
              <a:gd name="connsiteY33" fmla="*/ 443620 h 1068309"/>
              <a:gd name="connsiteX34" fmla="*/ 371192 w 1213165"/>
              <a:gd name="connsiteY34" fmla="*/ 362138 h 1068309"/>
              <a:gd name="connsiteX35" fmla="*/ 425513 w 1213165"/>
              <a:gd name="connsiteY35" fmla="*/ 280657 h 1068309"/>
              <a:gd name="connsiteX36" fmla="*/ 443620 w 1213165"/>
              <a:gd name="connsiteY36" fmla="*/ 253497 h 1068309"/>
              <a:gd name="connsiteX37" fmla="*/ 497941 w 1213165"/>
              <a:gd name="connsiteY37" fmla="*/ 208229 h 1068309"/>
              <a:gd name="connsiteX38" fmla="*/ 525101 w 1213165"/>
              <a:gd name="connsiteY38" fmla="*/ 190122 h 1068309"/>
              <a:gd name="connsiteX39" fmla="*/ 552262 w 1213165"/>
              <a:gd name="connsiteY39" fmla="*/ 162962 h 1068309"/>
              <a:gd name="connsiteX40" fmla="*/ 588475 w 1213165"/>
              <a:gd name="connsiteY40" fmla="*/ 144855 h 1068309"/>
              <a:gd name="connsiteX41" fmla="*/ 642796 w 1213165"/>
              <a:gd name="connsiteY41" fmla="*/ 108641 h 1068309"/>
              <a:gd name="connsiteX42" fmla="*/ 669957 w 1213165"/>
              <a:gd name="connsiteY42" fmla="*/ 90534 h 1068309"/>
              <a:gd name="connsiteX43" fmla="*/ 706170 w 1213165"/>
              <a:gd name="connsiteY43" fmla="*/ 81481 h 1068309"/>
              <a:gd name="connsiteX44" fmla="*/ 724277 w 1213165"/>
              <a:gd name="connsiteY44" fmla="*/ 54320 h 1068309"/>
              <a:gd name="connsiteX45" fmla="*/ 760491 w 1213165"/>
              <a:gd name="connsiteY45" fmla="*/ 45267 h 1068309"/>
              <a:gd name="connsiteX46" fmla="*/ 787652 w 1213165"/>
              <a:gd name="connsiteY46" fmla="*/ 36214 h 1068309"/>
              <a:gd name="connsiteX47" fmla="*/ 1004935 w 1213165"/>
              <a:gd name="connsiteY47" fmla="*/ 0 h 1068309"/>
              <a:gd name="connsiteX48" fmla="*/ 1095469 w 1213165"/>
              <a:gd name="connsiteY48" fmla="*/ 9053 h 1068309"/>
              <a:gd name="connsiteX49" fmla="*/ 1149790 w 1213165"/>
              <a:gd name="connsiteY49" fmla="*/ 18107 h 1068309"/>
              <a:gd name="connsiteX50" fmla="*/ 1176951 w 1213165"/>
              <a:gd name="connsiteY50" fmla="*/ 54320 h 1068309"/>
              <a:gd name="connsiteX51" fmla="*/ 1186004 w 1213165"/>
              <a:gd name="connsiteY51" fmla="*/ 81481 h 1068309"/>
              <a:gd name="connsiteX52" fmla="*/ 1213165 w 1213165"/>
              <a:gd name="connsiteY52" fmla="*/ 135802 h 1068309"/>
              <a:gd name="connsiteX53" fmla="*/ 1204111 w 1213165"/>
              <a:gd name="connsiteY53" fmla="*/ 199176 h 1068309"/>
              <a:gd name="connsiteX54" fmla="*/ 1195058 w 1213165"/>
              <a:gd name="connsiteY54" fmla="*/ 226336 h 1068309"/>
              <a:gd name="connsiteX55" fmla="*/ 1167897 w 1213165"/>
              <a:gd name="connsiteY55" fmla="*/ 244443 h 1068309"/>
              <a:gd name="connsiteX56" fmla="*/ 1149790 w 1213165"/>
              <a:gd name="connsiteY56" fmla="*/ 271604 h 1068309"/>
              <a:gd name="connsiteX57" fmla="*/ 1095469 w 1213165"/>
              <a:gd name="connsiteY57" fmla="*/ 289711 h 1068309"/>
              <a:gd name="connsiteX58" fmla="*/ 1041149 w 1213165"/>
              <a:gd name="connsiteY58" fmla="*/ 307818 h 1068309"/>
              <a:gd name="connsiteX59" fmla="*/ 1013988 w 1213165"/>
              <a:gd name="connsiteY59" fmla="*/ 316871 h 1068309"/>
              <a:gd name="connsiteX60" fmla="*/ 1032095 w 1213165"/>
              <a:gd name="connsiteY60" fmla="*/ 298764 h 1068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13165" h="1068309">
                <a:moveTo>
                  <a:pt x="1032095" y="298764"/>
                </a:moveTo>
                <a:cubicBezTo>
                  <a:pt x="968171" y="337118"/>
                  <a:pt x="1001465" y="316166"/>
                  <a:pt x="932507" y="362138"/>
                </a:cubicBezTo>
                <a:cubicBezTo>
                  <a:pt x="923454" y="368174"/>
                  <a:pt x="913041" y="372551"/>
                  <a:pt x="905347" y="380245"/>
                </a:cubicBezTo>
                <a:cubicBezTo>
                  <a:pt x="808375" y="477217"/>
                  <a:pt x="955565" y="327466"/>
                  <a:pt x="851026" y="443620"/>
                </a:cubicBezTo>
                <a:cubicBezTo>
                  <a:pt x="833896" y="462653"/>
                  <a:pt x="814812" y="479833"/>
                  <a:pt x="796705" y="497940"/>
                </a:cubicBezTo>
                <a:lnTo>
                  <a:pt x="742384" y="552261"/>
                </a:lnTo>
                <a:cubicBezTo>
                  <a:pt x="730313" y="564332"/>
                  <a:pt x="715639" y="574271"/>
                  <a:pt x="706170" y="588475"/>
                </a:cubicBezTo>
                <a:cubicBezTo>
                  <a:pt x="700135" y="597528"/>
                  <a:pt x="695030" y="607276"/>
                  <a:pt x="688064" y="615635"/>
                </a:cubicBezTo>
                <a:cubicBezTo>
                  <a:pt x="679867" y="625471"/>
                  <a:pt x="668764" y="632689"/>
                  <a:pt x="660903" y="642796"/>
                </a:cubicBezTo>
                <a:cubicBezTo>
                  <a:pt x="647542" y="659974"/>
                  <a:pt x="640077" y="681729"/>
                  <a:pt x="624689" y="697117"/>
                </a:cubicBezTo>
                <a:lnTo>
                  <a:pt x="570368" y="751437"/>
                </a:lnTo>
                <a:cubicBezTo>
                  <a:pt x="561314" y="760491"/>
                  <a:pt x="550310" y="767945"/>
                  <a:pt x="543208" y="778598"/>
                </a:cubicBezTo>
                <a:cubicBezTo>
                  <a:pt x="528771" y="800253"/>
                  <a:pt x="520119" y="817078"/>
                  <a:pt x="497941" y="832919"/>
                </a:cubicBezTo>
                <a:cubicBezTo>
                  <a:pt x="486959" y="840763"/>
                  <a:pt x="473798" y="844990"/>
                  <a:pt x="461727" y="851025"/>
                </a:cubicBezTo>
                <a:cubicBezTo>
                  <a:pt x="452674" y="860079"/>
                  <a:pt x="444403" y="869989"/>
                  <a:pt x="434567" y="878186"/>
                </a:cubicBezTo>
                <a:cubicBezTo>
                  <a:pt x="426208" y="885152"/>
                  <a:pt x="416260" y="889969"/>
                  <a:pt x="407406" y="896293"/>
                </a:cubicBezTo>
                <a:cubicBezTo>
                  <a:pt x="313546" y="963335"/>
                  <a:pt x="441777" y="876396"/>
                  <a:pt x="316871" y="959667"/>
                </a:cubicBezTo>
                <a:lnTo>
                  <a:pt x="289711" y="977774"/>
                </a:lnTo>
                <a:cubicBezTo>
                  <a:pt x="280658" y="983810"/>
                  <a:pt x="272654" y="991840"/>
                  <a:pt x="262551" y="995881"/>
                </a:cubicBezTo>
                <a:cubicBezTo>
                  <a:pt x="247462" y="1001917"/>
                  <a:pt x="231550" y="1006206"/>
                  <a:pt x="217283" y="1013988"/>
                </a:cubicBezTo>
                <a:cubicBezTo>
                  <a:pt x="198179" y="1024409"/>
                  <a:pt x="184075" y="1044924"/>
                  <a:pt x="162963" y="1050202"/>
                </a:cubicBezTo>
                <a:cubicBezTo>
                  <a:pt x="117490" y="1061570"/>
                  <a:pt x="138553" y="1055320"/>
                  <a:pt x="99588" y="1068309"/>
                </a:cubicBezTo>
                <a:cubicBezTo>
                  <a:pt x="75446" y="1065291"/>
                  <a:pt x="49751" y="1068291"/>
                  <a:pt x="27161" y="1059255"/>
                </a:cubicBezTo>
                <a:cubicBezTo>
                  <a:pt x="9794" y="1052308"/>
                  <a:pt x="2954" y="1007697"/>
                  <a:pt x="0" y="995881"/>
                </a:cubicBezTo>
                <a:cubicBezTo>
                  <a:pt x="3018" y="962685"/>
                  <a:pt x="-351" y="928271"/>
                  <a:pt x="9054" y="896293"/>
                </a:cubicBezTo>
                <a:cubicBezTo>
                  <a:pt x="15194" y="875416"/>
                  <a:pt x="35535" y="861436"/>
                  <a:pt x="45267" y="841972"/>
                </a:cubicBezTo>
                <a:cubicBezTo>
                  <a:pt x="51303" y="829901"/>
                  <a:pt x="55529" y="816740"/>
                  <a:pt x="63374" y="805758"/>
                </a:cubicBezTo>
                <a:cubicBezTo>
                  <a:pt x="70816" y="795339"/>
                  <a:pt x="82674" y="788704"/>
                  <a:pt x="90535" y="778598"/>
                </a:cubicBezTo>
                <a:cubicBezTo>
                  <a:pt x="138237" y="717268"/>
                  <a:pt x="114535" y="741124"/>
                  <a:pt x="144856" y="688063"/>
                </a:cubicBezTo>
                <a:cubicBezTo>
                  <a:pt x="150254" y="678616"/>
                  <a:pt x="156927" y="669956"/>
                  <a:pt x="162963" y="660903"/>
                </a:cubicBezTo>
                <a:cubicBezTo>
                  <a:pt x="195217" y="564135"/>
                  <a:pt x="160798" y="640404"/>
                  <a:pt x="208230" y="579421"/>
                </a:cubicBezTo>
                <a:cubicBezTo>
                  <a:pt x="208243" y="579404"/>
                  <a:pt x="253492" y="511529"/>
                  <a:pt x="262551" y="497940"/>
                </a:cubicBezTo>
                <a:cubicBezTo>
                  <a:pt x="268587" y="488887"/>
                  <a:pt x="272964" y="478474"/>
                  <a:pt x="280658" y="470780"/>
                </a:cubicBezTo>
                <a:lnTo>
                  <a:pt x="307818" y="443620"/>
                </a:lnTo>
                <a:cubicBezTo>
                  <a:pt x="332553" y="369410"/>
                  <a:pt x="289771" y="484267"/>
                  <a:pt x="371192" y="362138"/>
                </a:cubicBezTo>
                <a:lnTo>
                  <a:pt x="425513" y="280657"/>
                </a:lnTo>
                <a:cubicBezTo>
                  <a:pt x="431549" y="271604"/>
                  <a:pt x="434567" y="259533"/>
                  <a:pt x="443620" y="253497"/>
                </a:cubicBezTo>
                <a:cubicBezTo>
                  <a:pt x="511052" y="208541"/>
                  <a:pt x="428232" y="266320"/>
                  <a:pt x="497941" y="208229"/>
                </a:cubicBezTo>
                <a:cubicBezTo>
                  <a:pt x="506300" y="201263"/>
                  <a:pt x="516742" y="197088"/>
                  <a:pt x="525101" y="190122"/>
                </a:cubicBezTo>
                <a:cubicBezTo>
                  <a:pt x="534937" y="181925"/>
                  <a:pt x="541843" y="170404"/>
                  <a:pt x="552262" y="162962"/>
                </a:cubicBezTo>
                <a:cubicBezTo>
                  <a:pt x="563244" y="155118"/>
                  <a:pt x="576902" y="151799"/>
                  <a:pt x="588475" y="144855"/>
                </a:cubicBezTo>
                <a:cubicBezTo>
                  <a:pt x="607136" y="133659"/>
                  <a:pt x="624689" y="120712"/>
                  <a:pt x="642796" y="108641"/>
                </a:cubicBezTo>
                <a:cubicBezTo>
                  <a:pt x="651850" y="102605"/>
                  <a:pt x="659401" y="93173"/>
                  <a:pt x="669957" y="90534"/>
                </a:cubicBezTo>
                <a:lnTo>
                  <a:pt x="706170" y="81481"/>
                </a:lnTo>
                <a:cubicBezTo>
                  <a:pt x="712206" y="72427"/>
                  <a:pt x="715223" y="60356"/>
                  <a:pt x="724277" y="54320"/>
                </a:cubicBezTo>
                <a:cubicBezTo>
                  <a:pt x="734630" y="47418"/>
                  <a:pt x="748527" y="48685"/>
                  <a:pt x="760491" y="45267"/>
                </a:cubicBezTo>
                <a:cubicBezTo>
                  <a:pt x="769667" y="42645"/>
                  <a:pt x="778476" y="38836"/>
                  <a:pt x="787652" y="36214"/>
                </a:cubicBezTo>
                <a:cubicBezTo>
                  <a:pt x="858419" y="15995"/>
                  <a:pt x="932188" y="9093"/>
                  <a:pt x="1004935" y="0"/>
                </a:cubicBezTo>
                <a:cubicBezTo>
                  <a:pt x="1035113" y="3018"/>
                  <a:pt x="1065375" y="5291"/>
                  <a:pt x="1095469" y="9053"/>
                </a:cubicBezTo>
                <a:cubicBezTo>
                  <a:pt x="1113684" y="11330"/>
                  <a:pt x="1133743" y="9192"/>
                  <a:pt x="1149790" y="18107"/>
                </a:cubicBezTo>
                <a:cubicBezTo>
                  <a:pt x="1162980" y="25435"/>
                  <a:pt x="1167897" y="42249"/>
                  <a:pt x="1176951" y="54320"/>
                </a:cubicBezTo>
                <a:cubicBezTo>
                  <a:pt x="1179969" y="63374"/>
                  <a:pt x="1181736" y="72945"/>
                  <a:pt x="1186004" y="81481"/>
                </a:cubicBezTo>
                <a:cubicBezTo>
                  <a:pt x="1221108" y="151691"/>
                  <a:pt x="1190405" y="67524"/>
                  <a:pt x="1213165" y="135802"/>
                </a:cubicBezTo>
                <a:cubicBezTo>
                  <a:pt x="1210147" y="156927"/>
                  <a:pt x="1208296" y="178251"/>
                  <a:pt x="1204111" y="199176"/>
                </a:cubicBezTo>
                <a:cubicBezTo>
                  <a:pt x="1202239" y="208534"/>
                  <a:pt x="1201020" y="218884"/>
                  <a:pt x="1195058" y="226336"/>
                </a:cubicBezTo>
                <a:cubicBezTo>
                  <a:pt x="1188261" y="234833"/>
                  <a:pt x="1176951" y="238407"/>
                  <a:pt x="1167897" y="244443"/>
                </a:cubicBezTo>
                <a:cubicBezTo>
                  <a:pt x="1161861" y="253497"/>
                  <a:pt x="1159017" y="265837"/>
                  <a:pt x="1149790" y="271604"/>
                </a:cubicBezTo>
                <a:cubicBezTo>
                  <a:pt x="1133605" y="281720"/>
                  <a:pt x="1113576" y="283675"/>
                  <a:pt x="1095469" y="289711"/>
                </a:cubicBezTo>
                <a:lnTo>
                  <a:pt x="1041149" y="307818"/>
                </a:lnTo>
                <a:cubicBezTo>
                  <a:pt x="1032095" y="310836"/>
                  <a:pt x="1022524" y="312603"/>
                  <a:pt x="1013988" y="316871"/>
                </a:cubicBezTo>
                <a:lnTo>
                  <a:pt x="1032095" y="298764"/>
                </a:ln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19264692">
            <a:off x="2108997" y="3226745"/>
            <a:ext cx="12126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Heavy snow</a:t>
            </a:r>
          </a:p>
        </p:txBody>
      </p:sp>
      <p:sp>
        <p:nvSpPr>
          <p:cNvPr id="19" name="Right Arrow 18"/>
          <p:cNvSpPr/>
          <p:nvPr/>
        </p:nvSpPr>
        <p:spPr>
          <a:xfrm rot="15163869">
            <a:off x="2626249" y="4221952"/>
            <a:ext cx="1099531" cy="396035"/>
          </a:xfrm>
          <a:prstGeom prst="rightArrow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2748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113" y="2204518"/>
            <a:ext cx="5215767" cy="39083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Colorado 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392" y="1761528"/>
            <a:ext cx="7665579" cy="4351338"/>
          </a:xfrm>
        </p:spPr>
        <p:txBody>
          <a:bodyPr/>
          <a:lstStyle/>
          <a:p>
            <a:r>
              <a:rPr lang="en-US" dirty="0"/>
              <a:t>Example: April 11, 2019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22</a:t>
            </a:fld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4260289" y="3633277"/>
            <a:ext cx="320855" cy="4464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472359" y="4256458"/>
            <a:ext cx="536876" cy="29768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3821195" y="3377161"/>
            <a:ext cx="878187" cy="633743"/>
          </a:xfrm>
          <a:custGeom>
            <a:avLst/>
            <a:gdLst>
              <a:gd name="connsiteX0" fmla="*/ 633743 w 878187"/>
              <a:gd name="connsiteY0" fmla="*/ 407406 h 633743"/>
              <a:gd name="connsiteX1" fmla="*/ 552262 w 878187"/>
              <a:gd name="connsiteY1" fmla="*/ 452674 h 633743"/>
              <a:gd name="connsiteX2" fmla="*/ 525101 w 878187"/>
              <a:gd name="connsiteY2" fmla="*/ 461727 h 633743"/>
              <a:gd name="connsiteX3" fmla="*/ 470781 w 878187"/>
              <a:gd name="connsiteY3" fmla="*/ 506994 h 633743"/>
              <a:gd name="connsiteX4" fmla="*/ 416460 w 878187"/>
              <a:gd name="connsiteY4" fmla="*/ 525101 h 633743"/>
              <a:gd name="connsiteX5" fmla="*/ 362139 w 878187"/>
              <a:gd name="connsiteY5" fmla="*/ 561315 h 633743"/>
              <a:gd name="connsiteX6" fmla="*/ 334979 w 878187"/>
              <a:gd name="connsiteY6" fmla="*/ 570369 h 633743"/>
              <a:gd name="connsiteX7" fmla="*/ 307818 w 878187"/>
              <a:gd name="connsiteY7" fmla="*/ 588476 h 633743"/>
              <a:gd name="connsiteX8" fmla="*/ 253498 w 878187"/>
              <a:gd name="connsiteY8" fmla="*/ 606583 h 633743"/>
              <a:gd name="connsiteX9" fmla="*/ 226337 w 878187"/>
              <a:gd name="connsiteY9" fmla="*/ 615636 h 633743"/>
              <a:gd name="connsiteX10" fmla="*/ 190123 w 878187"/>
              <a:gd name="connsiteY10" fmla="*/ 633743 h 633743"/>
              <a:gd name="connsiteX11" fmla="*/ 45268 w 878187"/>
              <a:gd name="connsiteY11" fmla="*/ 624690 h 633743"/>
              <a:gd name="connsiteX12" fmla="*/ 18107 w 878187"/>
              <a:gd name="connsiteY12" fmla="*/ 597529 h 633743"/>
              <a:gd name="connsiteX13" fmla="*/ 0 w 878187"/>
              <a:gd name="connsiteY13" fmla="*/ 543208 h 633743"/>
              <a:gd name="connsiteX14" fmla="*/ 9054 w 878187"/>
              <a:gd name="connsiteY14" fmla="*/ 470781 h 633743"/>
              <a:gd name="connsiteX15" fmla="*/ 27161 w 878187"/>
              <a:gd name="connsiteY15" fmla="*/ 443620 h 633743"/>
              <a:gd name="connsiteX16" fmla="*/ 108642 w 878187"/>
              <a:gd name="connsiteY16" fmla="*/ 371192 h 633743"/>
              <a:gd name="connsiteX17" fmla="*/ 162963 w 878187"/>
              <a:gd name="connsiteY17" fmla="*/ 334979 h 633743"/>
              <a:gd name="connsiteX18" fmla="*/ 217284 w 878187"/>
              <a:gd name="connsiteY18" fmla="*/ 280658 h 633743"/>
              <a:gd name="connsiteX19" fmla="*/ 280658 w 878187"/>
              <a:gd name="connsiteY19" fmla="*/ 208230 h 633743"/>
              <a:gd name="connsiteX20" fmla="*/ 325925 w 878187"/>
              <a:gd name="connsiteY20" fmla="*/ 153909 h 633743"/>
              <a:gd name="connsiteX21" fmla="*/ 353086 w 878187"/>
              <a:gd name="connsiteY21" fmla="*/ 135802 h 633743"/>
              <a:gd name="connsiteX22" fmla="*/ 398353 w 878187"/>
              <a:gd name="connsiteY22" fmla="*/ 99589 h 633743"/>
              <a:gd name="connsiteX23" fmla="*/ 425513 w 878187"/>
              <a:gd name="connsiteY23" fmla="*/ 72428 h 633743"/>
              <a:gd name="connsiteX24" fmla="*/ 479834 w 878187"/>
              <a:gd name="connsiteY24" fmla="*/ 54321 h 633743"/>
              <a:gd name="connsiteX25" fmla="*/ 543208 w 878187"/>
              <a:gd name="connsiteY25" fmla="*/ 36214 h 633743"/>
              <a:gd name="connsiteX26" fmla="*/ 597529 w 878187"/>
              <a:gd name="connsiteY26" fmla="*/ 18107 h 633743"/>
              <a:gd name="connsiteX27" fmla="*/ 624690 w 878187"/>
              <a:gd name="connsiteY27" fmla="*/ 9054 h 633743"/>
              <a:gd name="connsiteX28" fmla="*/ 651850 w 878187"/>
              <a:gd name="connsiteY28" fmla="*/ 0 h 633743"/>
              <a:gd name="connsiteX29" fmla="*/ 805759 w 878187"/>
              <a:gd name="connsiteY29" fmla="*/ 9054 h 633743"/>
              <a:gd name="connsiteX30" fmla="*/ 832919 w 878187"/>
              <a:gd name="connsiteY30" fmla="*/ 18107 h 633743"/>
              <a:gd name="connsiteX31" fmla="*/ 869133 w 878187"/>
              <a:gd name="connsiteY31" fmla="*/ 72428 h 633743"/>
              <a:gd name="connsiteX32" fmla="*/ 878187 w 878187"/>
              <a:gd name="connsiteY32" fmla="*/ 99589 h 633743"/>
              <a:gd name="connsiteX33" fmla="*/ 851026 w 878187"/>
              <a:gd name="connsiteY33" fmla="*/ 235391 h 633743"/>
              <a:gd name="connsiteX34" fmla="*/ 832919 w 878187"/>
              <a:gd name="connsiteY34" fmla="*/ 262551 h 633743"/>
              <a:gd name="connsiteX35" fmla="*/ 805759 w 878187"/>
              <a:gd name="connsiteY35" fmla="*/ 280658 h 633743"/>
              <a:gd name="connsiteX36" fmla="*/ 751438 w 878187"/>
              <a:gd name="connsiteY36" fmla="*/ 334979 h 633743"/>
              <a:gd name="connsiteX37" fmla="*/ 715224 w 878187"/>
              <a:gd name="connsiteY37" fmla="*/ 362139 h 633743"/>
              <a:gd name="connsiteX38" fmla="*/ 688064 w 878187"/>
              <a:gd name="connsiteY38" fmla="*/ 389299 h 633743"/>
              <a:gd name="connsiteX39" fmla="*/ 633743 w 878187"/>
              <a:gd name="connsiteY39" fmla="*/ 407406 h 633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78187" h="633743">
                <a:moveTo>
                  <a:pt x="633743" y="407406"/>
                </a:moveTo>
                <a:cubicBezTo>
                  <a:pt x="611109" y="417968"/>
                  <a:pt x="582568" y="439686"/>
                  <a:pt x="552262" y="452674"/>
                </a:cubicBezTo>
                <a:cubicBezTo>
                  <a:pt x="543490" y="456433"/>
                  <a:pt x="534155" y="458709"/>
                  <a:pt x="525101" y="461727"/>
                </a:cubicBezTo>
                <a:cubicBezTo>
                  <a:pt x="508043" y="478785"/>
                  <a:pt x="493471" y="496910"/>
                  <a:pt x="470781" y="506994"/>
                </a:cubicBezTo>
                <a:cubicBezTo>
                  <a:pt x="453340" y="514746"/>
                  <a:pt x="416460" y="525101"/>
                  <a:pt x="416460" y="525101"/>
                </a:cubicBezTo>
                <a:cubicBezTo>
                  <a:pt x="398353" y="537172"/>
                  <a:pt x="382784" y="554433"/>
                  <a:pt x="362139" y="561315"/>
                </a:cubicBezTo>
                <a:cubicBezTo>
                  <a:pt x="353086" y="564333"/>
                  <a:pt x="343515" y="566101"/>
                  <a:pt x="334979" y="570369"/>
                </a:cubicBezTo>
                <a:cubicBezTo>
                  <a:pt x="325247" y="575235"/>
                  <a:pt x="317761" y="584057"/>
                  <a:pt x="307818" y="588476"/>
                </a:cubicBezTo>
                <a:cubicBezTo>
                  <a:pt x="290377" y="596228"/>
                  <a:pt x="271605" y="600547"/>
                  <a:pt x="253498" y="606583"/>
                </a:cubicBezTo>
                <a:cubicBezTo>
                  <a:pt x="244444" y="609601"/>
                  <a:pt x="234873" y="611368"/>
                  <a:pt x="226337" y="615636"/>
                </a:cubicBezTo>
                <a:lnTo>
                  <a:pt x="190123" y="633743"/>
                </a:lnTo>
                <a:cubicBezTo>
                  <a:pt x="141838" y="630725"/>
                  <a:pt x="92609" y="634657"/>
                  <a:pt x="45268" y="624690"/>
                </a:cubicBezTo>
                <a:cubicBezTo>
                  <a:pt x="32739" y="622052"/>
                  <a:pt x="24325" y="608722"/>
                  <a:pt x="18107" y="597529"/>
                </a:cubicBezTo>
                <a:cubicBezTo>
                  <a:pt x="8838" y="580844"/>
                  <a:pt x="0" y="543208"/>
                  <a:pt x="0" y="543208"/>
                </a:cubicBezTo>
                <a:cubicBezTo>
                  <a:pt x="3018" y="519066"/>
                  <a:pt x="2652" y="494254"/>
                  <a:pt x="9054" y="470781"/>
                </a:cubicBezTo>
                <a:cubicBezTo>
                  <a:pt x="11917" y="460283"/>
                  <a:pt x="19932" y="451753"/>
                  <a:pt x="27161" y="443620"/>
                </a:cubicBezTo>
                <a:cubicBezTo>
                  <a:pt x="127772" y="330432"/>
                  <a:pt x="43776" y="425248"/>
                  <a:pt x="108642" y="371192"/>
                </a:cubicBezTo>
                <a:cubicBezTo>
                  <a:pt x="153852" y="333517"/>
                  <a:pt x="115232" y="350888"/>
                  <a:pt x="162963" y="334979"/>
                </a:cubicBezTo>
                <a:cubicBezTo>
                  <a:pt x="181070" y="316872"/>
                  <a:pt x="203080" y="301964"/>
                  <a:pt x="217284" y="280658"/>
                </a:cubicBezTo>
                <a:cubicBezTo>
                  <a:pt x="259534" y="217284"/>
                  <a:pt x="235391" y="238408"/>
                  <a:pt x="280658" y="208230"/>
                </a:cubicBezTo>
                <a:cubicBezTo>
                  <a:pt x="298461" y="181526"/>
                  <a:pt x="299787" y="175691"/>
                  <a:pt x="325925" y="153909"/>
                </a:cubicBezTo>
                <a:cubicBezTo>
                  <a:pt x="334284" y="146943"/>
                  <a:pt x="344032" y="141838"/>
                  <a:pt x="353086" y="135802"/>
                </a:cubicBezTo>
                <a:cubicBezTo>
                  <a:pt x="393583" y="75057"/>
                  <a:pt x="345876" y="134575"/>
                  <a:pt x="398353" y="99589"/>
                </a:cubicBezTo>
                <a:cubicBezTo>
                  <a:pt x="409006" y="92487"/>
                  <a:pt x="414321" y="78646"/>
                  <a:pt x="425513" y="72428"/>
                </a:cubicBezTo>
                <a:cubicBezTo>
                  <a:pt x="442197" y="63159"/>
                  <a:pt x="461727" y="60357"/>
                  <a:pt x="479834" y="54321"/>
                </a:cubicBezTo>
                <a:cubicBezTo>
                  <a:pt x="571108" y="23897"/>
                  <a:pt x="429536" y="70317"/>
                  <a:pt x="543208" y="36214"/>
                </a:cubicBezTo>
                <a:cubicBezTo>
                  <a:pt x="561489" y="30729"/>
                  <a:pt x="579422" y="24143"/>
                  <a:pt x="597529" y="18107"/>
                </a:cubicBezTo>
                <a:lnTo>
                  <a:pt x="624690" y="9054"/>
                </a:lnTo>
                <a:lnTo>
                  <a:pt x="651850" y="0"/>
                </a:lnTo>
                <a:cubicBezTo>
                  <a:pt x="703153" y="3018"/>
                  <a:pt x="754622" y="3940"/>
                  <a:pt x="805759" y="9054"/>
                </a:cubicBezTo>
                <a:cubicBezTo>
                  <a:pt x="815255" y="10004"/>
                  <a:pt x="826171" y="11359"/>
                  <a:pt x="832919" y="18107"/>
                </a:cubicBezTo>
                <a:cubicBezTo>
                  <a:pt x="848307" y="33495"/>
                  <a:pt x="862251" y="51783"/>
                  <a:pt x="869133" y="72428"/>
                </a:cubicBezTo>
                <a:lnTo>
                  <a:pt x="878187" y="99589"/>
                </a:lnTo>
                <a:cubicBezTo>
                  <a:pt x="874685" y="131101"/>
                  <a:pt x="872424" y="203294"/>
                  <a:pt x="851026" y="235391"/>
                </a:cubicBezTo>
                <a:cubicBezTo>
                  <a:pt x="844990" y="244444"/>
                  <a:pt x="840613" y="254857"/>
                  <a:pt x="832919" y="262551"/>
                </a:cubicBezTo>
                <a:cubicBezTo>
                  <a:pt x="825225" y="270245"/>
                  <a:pt x="813891" y="273429"/>
                  <a:pt x="805759" y="280658"/>
                </a:cubicBezTo>
                <a:cubicBezTo>
                  <a:pt x="786620" y="297671"/>
                  <a:pt x="771924" y="319615"/>
                  <a:pt x="751438" y="334979"/>
                </a:cubicBezTo>
                <a:cubicBezTo>
                  <a:pt x="739367" y="344032"/>
                  <a:pt x="726681" y="352319"/>
                  <a:pt x="715224" y="362139"/>
                </a:cubicBezTo>
                <a:cubicBezTo>
                  <a:pt x="705503" y="370471"/>
                  <a:pt x="697900" y="381103"/>
                  <a:pt x="688064" y="389299"/>
                </a:cubicBezTo>
                <a:cubicBezTo>
                  <a:pt x="650606" y="420513"/>
                  <a:pt x="656377" y="396844"/>
                  <a:pt x="633743" y="407406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53256" y="5817291"/>
            <a:ext cx="3555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Blue: blizzard conditions / snow</a:t>
            </a:r>
          </a:p>
        </p:txBody>
      </p:sp>
    </p:spTree>
    <p:extLst>
      <p:ext uri="{BB962C8B-B14F-4D97-AF65-F5344CB8AC3E}">
        <p14:creationId xmlns:p14="http://schemas.microsoft.com/office/powerpoint/2010/main" val="9794152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Alberta Clipper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8237" y="1691322"/>
            <a:ext cx="2003239" cy="435133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Low pressure system that forms in Alberta, Canada</a:t>
            </a:r>
          </a:p>
          <a:p>
            <a:r>
              <a:rPr lang="en-US" dirty="0"/>
              <a:t>Moves rapidly east-southeast into the US</a:t>
            </a:r>
          </a:p>
          <a:p>
            <a:r>
              <a:rPr lang="en-US" dirty="0"/>
              <a:t>Lower snow totals due to less moisture, but can still create blizzard conditions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024" y="1757532"/>
            <a:ext cx="5085568" cy="31719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29782" y="315055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17733" y="2781506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8418" y="2368031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005916" y="2742873"/>
            <a:ext cx="277778" cy="3002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659137" y="3232093"/>
            <a:ext cx="357498" cy="20422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 rot="2069082">
            <a:off x="2111713" y="2889227"/>
            <a:ext cx="12126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Snow</a:t>
            </a:r>
          </a:p>
        </p:txBody>
      </p:sp>
      <p:sp>
        <p:nvSpPr>
          <p:cNvPr id="14" name="Freeform 13"/>
          <p:cNvSpPr/>
          <p:nvPr/>
        </p:nvSpPr>
        <p:spPr>
          <a:xfrm>
            <a:off x="2082784" y="2644661"/>
            <a:ext cx="1116816" cy="724277"/>
          </a:xfrm>
          <a:custGeom>
            <a:avLst/>
            <a:gdLst>
              <a:gd name="connsiteX0" fmla="*/ 807752 w 1116816"/>
              <a:gd name="connsiteY0" fmla="*/ 715224 h 724277"/>
              <a:gd name="connsiteX1" fmla="*/ 753431 w 1116816"/>
              <a:gd name="connsiteY1" fmla="*/ 688064 h 724277"/>
              <a:gd name="connsiteX2" fmla="*/ 726271 w 1116816"/>
              <a:gd name="connsiteY2" fmla="*/ 679010 h 724277"/>
              <a:gd name="connsiteX3" fmla="*/ 671950 w 1116816"/>
              <a:gd name="connsiteY3" fmla="*/ 651850 h 724277"/>
              <a:gd name="connsiteX4" fmla="*/ 617629 w 1116816"/>
              <a:gd name="connsiteY4" fmla="*/ 615636 h 724277"/>
              <a:gd name="connsiteX5" fmla="*/ 590469 w 1116816"/>
              <a:gd name="connsiteY5" fmla="*/ 597529 h 724277"/>
              <a:gd name="connsiteX6" fmla="*/ 554255 w 1116816"/>
              <a:gd name="connsiteY6" fmla="*/ 570368 h 724277"/>
              <a:gd name="connsiteX7" fmla="*/ 490881 w 1116816"/>
              <a:gd name="connsiteY7" fmla="*/ 543208 h 724277"/>
              <a:gd name="connsiteX8" fmla="*/ 463720 w 1116816"/>
              <a:gd name="connsiteY8" fmla="*/ 525101 h 724277"/>
              <a:gd name="connsiteX9" fmla="*/ 409399 w 1116816"/>
              <a:gd name="connsiteY9" fmla="*/ 506994 h 724277"/>
              <a:gd name="connsiteX10" fmla="*/ 346025 w 1116816"/>
              <a:gd name="connsiteY10" fmla="*/ 479834 h 724277"/>
              <a:gd name="connsiteX11" fmla="*/ 291704 w 1116816"/>
              <a:gd name="connsiteY11" fmla="*/ 443620 h 724277"/>
              <a:gd name="connsiteX12" fmla="*/ 264544 w 1116816"/>
              <a:gd name="connsiteY12" fmla="*/ 425513 h 724277"/>
              <a:gd name="connsiteX13" fmla="*/ 237384 w 1116816"/>
              <a:gd name="connsiteY13" fmla="*/ 416460 h 724277"/>
              <a:gd name="connsiteX14" fmla="*/ 110635 w 1116816"/>
              <a:gd name="connsiteY14" fmla="*/ 307818 h 724277"/>
              <a:gd name="connsiteX15" fmla="*/ 74421 w 1116816"/>
              <a:gd name="connsiteY15" fmla="*/ 253497 h 724277"/>
              <a:gd name="connsiteX16" fmla="*/ 65368 w 1116816"/>
              <a:gd name="connsiteY16" fmla="*/ 226337 h 724277"/>
              <a:gd name="connsiteX17" fmla="*/ 47261 w 1116816"/>
              <a:gd name="connsiteY17" fmla="*/ 199176 h 724277"/>
              <a:gd name="connsiteX18" fmla="*/ 20100 w 1116816"/>
              <a:gd name="connsiteY18" fmla="*/ 135802 h 724277"/>
              <a:gd name="connsiteX19" fmla="*/ 11047 w 1116816"/>
              <a:gd name="connsiteY19" fmla="*/ 18107 h 724277"/>
              <a:gd name="connsiteX20" fmla="*/ 38207 w 1116816"/>
              <a:gd name="connsiteY20" fmla="*/ 0 h 724277"/>
              <a:gd name="connsiteX21" fmla="*/ 201170 w 1116816"/>
              <a:gd name="connsiteY21" fmla="*/ 27161 h 724277"/>
              <a:gd name="connsiteX22" fmla="*/ 255490 w 1116816"/>
              <a:gd name="connsiteY22" fmla="*/ 45268 h 724277"/>
              <a:gd name="connsiteX23" fmla="*/ 282651 w 1116816"/>
              <a:gd name="connsiteY23" fmla="*/ 54321 h 724277"/>
              <a:gd name="connsiteX24" fmla="*/ 309811 w 1116816"/>
              <a:gd name="connsiteY24" fmla="*/ 72428 h 724277"/>
              <a:gd name="connsiteX25" fmla="*/ 346025 w 1116816"/>
              <a:gd name="connsiteY25" fmla="*/ 81481 h 724277"/>
              <a:gd name="connsiteX26" fmla="*/ 409399 w 1116816"/>
              <a:gd name="connsiteY26" fmla="*/ 117695 h 724277"/>
              <a:gd name="connsiteX27" fmla="*/ 436560 w 1116816"/>
              <a:gd name="connsiteY27" fmla="*/ 135802 h 724277"/>
              <a:gd name="connsiteX28" fmla="*/ 463720 w 1116816"/>
              <a:gd name="connsiteY28" fmla="*/ 144856 h 724277"/>
              <a:gd name="connsiteX29" fmla="*/ 545201 w 1116816"/>
              <a:gd name="connsiteY29" fmla="*/ 199176 h 724277"/>
              <a:gd name="connsiteX30" fmla="*/ 572362 w 1116816"/>
              <a:gd name="connsiteY30" fmla="*/ 217283 h 724277"/>
              <a:gd name="connsiteX31" fmla="*/ 608576 w 1116816"/>
              <a:gd name="connsiteY31" fmla="*/ 226337 h 724277"/>
              <a:gd name="connsiteX32" fmla="*/ 681003 w 1116816"/>
              <a:gd name="connsiteY32" fmla="*/ 271604 h 724277"/>
              <a:gd name="connsiteX33" fmla="*/ 708164 w 1116816"/>
              <a:gd name="connsiteY33" fmla="*/ 289711 h 724277"/>
              <a:gd name="connsiteX34" fmla="*/ 744378 w 1116816"/>
              <a:gd name="connsiteY34" fmla="*/ 298765 h 724277"/>
              <a:gd name="connsiteX35" fmla="*/ 771538 w 1116816"/>
              <a:gd name="connsiteY35" fmla="*/ 316871 h 724277"/>
              <a:gd name="connsiteX36" fmla="*/ 798698 w 1116816"/>
              <a:gd name="connsiteY36" fmla="*/ 325925 h 724277"/>
              <a:gd name="connsiteX37" fmla="*/ 889233 w 1116816"/>
              <a:gd name="connsiteY37" fmla="*/ 371192 h 724277"/>
              <a:gd name="connsiteX38" fmla="*/ 952607 w 1116816"/>
              <a:gd name="connsiteY38" fmla="*/ 407406 h 724277"/>
              <a:gd name="connsiteX39" fmla="*/ 1034088 w 1116816"/>
              <a:gd name="connsiteY39" fmla="*/ 452673 h 724277"/>
              <a:gd name="connsiteX40" fmla="*/ 1061249 w 1116816"/>
              <a:gd name="connsiteY40" fmla="*/ 479834 h 724277"/>
              <a:gd name="connsiteX41" fmla="*/ 1097463 w 1116816"/>
              <a:gd name="connsiteY41" fmla="*/ 534155 h 724277"/>
              <a:gd name="connsiteX42" fmla="*/ 1106516 w 1116816"/>
              <a:gd name="connsiteY42" fmla="*/ 669957 h 724277"/>
              <a:gd name="connsiteX43" fmla="*/ 1097463 w 1116816"/>
              <a:gd name="connsiteY43" fmla="*/ 697117 h 724277"/>
              <a:gd name="connsiteX44" fmla="*/ 1070302 w 1116816"/>
              <a:gd name="connsiteY44" fmla="*/ 724277 h 724277"/>
              <a:gd name="connsiteX45" fmla="*/ 871126 w 1116816"/>
              <a:gd name="connsiteY45" fmla="*/ 715224 h 724277"/>
              <a:gd name="connsiteX46" fmla="*/ 843966 w 1116816"/>
              <a:gd name="connsiteY46" fmla="*/ 706170 h 724277"/>
              <a:gd name="connsiteX47" fmla="*/ 807752 w 1116816"/>
              <a:gd name="connsiteY47" fmla="*/ 715224 h 724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16816" h="724277">
                <a:moveTo>
                  <a:pt x="807752" y="715224"/>
                </a:moveTo>
                <a:cubicBezTo>
                  <a:pt x="792663" y="712206"/>
                  <a:pt x="771930" y="696286"/>
                  <a:pt x="753431" y="688064"/>
                </a:cubicBezTo>
                <a:cubicBezTo>
                  <a:pt x="744710" y="684188"/>
                  <a:pt x="734807" y="683278"/>
                  <a:pt x="726271" y="679010"/>
                </a:cubicBezTo>
                <a:cubicBezTo>
                  <a:pt x="656077" y="643913"/>
                  <a:pt x="740210" y="674602"/>
                  <a:pt x="671950" y="651850"/>
                </a:cubicBezTo>
                <a:lnTo>
                  <a:pt x="617629" y="615636"/>
                </a:lnTo>
                <a:cubicBezTo>
                  <a:pt x="608576" y="609600"/>
                  <a:pt x="599174" y="604058"/>
                  <a:pt x="590469" y="597529"/>
                </a:cubicBezTo>
                <a:cubicBezTo>
                  <a:pt x="578398" y="588475"/>
                  <a:pt x="567051" y="578365"/>
                  <a:pt x="554255" y="570368"/>
                </a:cubicBezTo>
                <a:cubicBezTo>
                  <a:pt x="478910" y="523278"/>
                  <a:pt x="552479" y="574007"/>
                  <a:pt x="490881" y="543208"/>
                </a:cubicBezTo>
                <a:cubicBezTo>
                  <a:pt x="481149" y="538342"/>
                  <a:pt x="473663" y="529520"/>
                  <a:pt x="463720" y="525101"/>
                </a:cubicBezTo>
                <a:cubicBezTo>
                  <a:pt x="446279" y="517349"/>
                  <a:pt x="426470" y="515530"/>
                  <a:pt x="409399" y="506994"/>
                </a:cubicBezTo>
                <a:cubicBezTo>
                  <a:pt x="364650" y="484619"/>
                  <a:pt x="385989" y="493154"/>
                  <a:pt x="346025" y="479834"/>
                </a:cubicBezTo>
                <a:lnTo>
                  <a:pt x="291704" y="443620"/>
                </a:lnTo>
                <a:cubicBezTo>
                  <a:pt x="282651" y="437584"/>
                  <a:pt x="274866" y="428954"/>
                  <a:pt x="264544" y="425513"/>
                </a:cubicBezTo>
                <a:lnTo>
                  <a:pt x="237384" y="416460"/>
                </a:lnTo>
                <a:cubicBezTo>
                  <a:pt x="203915" y="391358"/>
                  <a:pt x="135855" y="345648"/>
                  <a:pt x="110635" y="307818"/>
                </a:cubicBezTo>
                <a:lnTo>
                  <a:pt x="74421" y="253497"/>
                </a:lnTo>
                <a:cubicBezTo>
                  <a:pt x="71403" y="244444"/>
                  <a:pt x="69636" y="234873"/>
                  <a:pt x="65368" y="226337"/>
                </a:cubicBezTo>
                <a:cubicBezTo>
                  <a:pt x="60502" y="216605"/>
                  <a:pt x="51547" y="209177"/>
                  <a:pt x="47261" y="199176"/>
                </a:cubicBezTo>
                <a:cubicBezTo>
                  <a:pt x="12183" y="117328"/>
                  <a:pt x="65559" y="203992"/>
                  <a:pt x="20100" y="135802"/>
                </a:cubicBezTo>
                <a:cubicBezTo>
                  <a:pt x="4756" y="89769"/>
                  <a:pt x="-11339" y="68476"/>
                  <a:pt x="11047" y="18107"/>
                </a:cubicBezTo>
                <a:cubicBezTo>
                  <a:pt x="15466" y="8164"/>
                  <a:pt x="29154" y="6036"/>
                  <a:pt x="38207" y="0"/>
                </a:cubicBezTo>
                <a:cubicBezTo>
                  <a:pt x="165872" y="10639"/>
                  <a:pt x="112373" y="-2438"/>
                  <a:pt x="201170" y="27161"/>
                </a:cubicBezTo>
                <a:lnTo>
                  <a:pt x="255490" y="45268"/>
                </a:lnTo>
                <a:lnTo>
                  <a:pt x="282651" y="54321"/>
                </a:lnTo>
                <a:cubicBezTo>
                  <a:pt x="291704" y="60357"/>
                  <a:pt x="299810" y="68142"/>
                  <a:pt x="309811" y="72428"/>
                </a:cubicBezTo>
                <a:cubicBezTo>
                  <a:pt x="321248" y="77329"/>
                  <a:pt x="335222" y="75308"/>
                  <a:pt x="346025" y="81481"/>
                </a:cubicBezTo>
                <a:cubicBezTo>
                  <a:pt x="429930" y="129426"/>
                  <a:pt x="314172" y="93889"/>
                  <a:pt x="409399" y="117695"/>
                </a:cubicBezTo>
                <a:cubicBezTo>
                  <a:pt x="418453" y="123731"/>
                  <a:pt x="426828" y="130936"/>
                  <a:pt x="436560" y="135802"/>
                </a:cubicBezTo>
                <a:cubicBezTo>
                  <a:pt x="445096" y="140070"/>
                  <a:pt x="455378" y="140221"/>
                  <a:pt x="463720" y="144856"/>
                </a:cubicBezTo>
                <a:cubicBezTo>
                  <a:pt x="463740" y="144867"/>
                  <a:pt x="531611" y="190116"/>
                  <a:pt x="545201" y="199176"/>
                </a:cubicBezTo>
                <a:cubicBezTo>
                  <a:pt x="554255" y="205212"/>
                  <a:pt x="561806" y="214644"/>
                  <a:pt x="572362" y="217283"/>
                </a:cubicBezTo>
                <a:lnTo>
                  <a:pt x="608576" y="226337"/>
                </a:lnTo>
                <a:cubicBezTo>
                  <a:pt x="677813" y="278266"/>
                  <a:pt x="611412" y="231838"/>
                  <a:pt x="681003" y="271604"/>
                </a:cubicBezTo>
                <a:cubicBezTo>
                  <a:pt x="690450" y="277003"/>
                  <a:pt x="698163" y="285425"/>
                  <a:pt x="708164" y="289711"/>
                </a:cubicBezTo>
                <a:cubicBezTo>
                  <a:pt x="719601" y="294613"/>
                  <a:pt x="732307" y="295747"/>
                  <a:pt x="744378" y="298765"/>
                </a:cubicBezTo>
                <a:cubicBezTo>
                  <a:pt x="753431" y="304800"/>
                  <a:pt x="761806" y="312005"/>
                  <a:pt x="771538" y="316871"/>
                </a:cubicBezTo>
                <a:cubicBezTo>
                  <a:pt x="780074" y="321139"/>
                  <a:pt x="790356" y="321290"/>
                  <a:pt x="798698" y="325925"/>
                </a:cubicBezTo>
                <a:cubicBezTo>
                  <a:pt x="886886" y="374919"/>
                  <a:pt x="818462" y="353500"/>
                  <a:pt x="889233" y="371192"/>
                </a:cubicBezTo>
                <a:cubicBezTo>
                  <a:pt x="916511" y="389378"/>
                  <a:pt x="920443" y="393621"/>
                  <a:pt x="952607" y="407406"/>
                </a:cubicBezTo>
                <a:cubicBezTo>
                  <a:pt x="992452" y="424482"/>
                  <a:pt x="989980" y="408565"/>
                  <a:pt x="1034088" y="452673"/>
                </a:cubicBezTo>
                <a:cubicBezTo>
                  <a:pt x="1043142" y="461727"/>
                  <a:pt x="1053388" y="469727"/>
                  <a:pt x="1061249" y="479834"/>
                </a:cubicBezTo>
                <a:cubicBezTo>
                  <a:pt x="1074610" y="497012"/>
                  <a:pt x="1097463" y="534155"/>
                  <a:pt x="1097463" y="534155"/>
                </a:cubicBezTo>
                <a:cubicBezTo>
                  <a:pt x="1121614" y="606606"/>
                  <a:pt x="1121398" y="580666"/>
                  <a:pt x="1106516" y="669957"/>
                </a:cubicBezTo>
                <a:cubicBezTo>
                  <a:pt x="1104947" y="679370"/>
                  <a:pt x="1102757" y="689177"/>
                  <a:pt x="1097463" y="697117"/>
                </a:cubicBezTo>
                <a:cubicBezTo>
                  <a:pt x="1090361" y="707770"/>
                  <a:pt x="1079356" y="715224"/>
                  <a:pt x="1070302" y="724277"/>
                </a:cubicBezTo>
                <a:cubicBezTo>
                  <a:pt x="1003910" y="721259"/>
                  <a:pt x="937375" y="720524"/>
                  <a:pt x="871126" y="715224"/>
                </a:cubicBezTo>
                <a:cubicBezTo>
                  <a:pt x="861613" y="714463"/>
                  <a:pt x="852502" y="710438"/>
                  <a:pt x="843966" y="706170"/>
                </a:cubicBezTo>
                <a:cubicBezTo>
                  <a:pt x="804406" y="686390"/>
                  <a:pt x="822841" y="718242"/>
                  <a:pt x="807752" y="715224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2343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924" y="2158248"/>
            <a:ext cx="5256701" cy="39390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Alberta Clipper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392" y="1745931"/>
            <a:ext cx="7665579" cy="4351338"/>
          </a:xfrm>
        </p:spPr>
        <p:txBody>
          <a:bodyPr/>
          <a:lstStyle/>
          <a:p>
            <a:r>
              <a:rPr lang="en-US" dirty="0"/>
              <a:t>Example: January 8, 2015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24</a:t>
            </a:fld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075132" y="3193034"/>
            <a:ext cx="571909" cy="22012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032911" y="2725093"/>
            <a:ext cx="707886" cy="3634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26392" y="5847478"/>
            <a:ext cx="3555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Blue: blizzard conditions / snow</a:t>
            </a:r>
          </a:p>
        </p:txBody>
      </p:sp>
      <p:sp>
        <p:nvSpPr>
          <p:cNvPr id="14" name="Freeform 13"/>
          <p:cNvSpPr/>
          <p:nvPr/>
        </p:nvSpPr>
        <p:spPr>
          <a:xfrm>
            <a:off x="3530736" y="2759222"/>
            <a:ext cx="751438" cy="543873"/>
          </a:xfrm>
          <a:custGeom>
            <a:avLst/>
            <a:gdLst>
              <a:gd name="connsiteX0" fmla="*/ 807752 w 1116816"/>
              <a:gd name="connsiteY0" fmla="*/ 715224 h 724277"/>
              <a:gd name="connsiteX1" fmla="*/ 753431 w 1116816"/>
              <a:gd name="connsiteY1" fmla="*/ 688064 h 724277"/>
              <a:gd name="connsiteX2" fmla="*/ 726271 w 1116816"/>
              <a:gd name="connsiteY2" fmla="*/ 679010 h 724277"/>
              <a:gd name="connsiteX3" fmla="*/ 671950 w 1116816"/>
              <a:gd name="connsiteY3" fmla="*/ 651850 h 724277"/>
              <a:gd name="connsiteX4" fmla="*/ 617629 w 1116816"/>
              <a:gd name="connsiteY4" fmla="*/ 615636 h 724277"/>
              <a:gd name="connsiteX5" fmla="*/ 590469 w 1116816"/>
              <a:gd name="connsiteY5" fmla="*/ 597529 h 724277"/>
              <a:gd name="connsiteX6" fmla="*/ 554255 w 1116816"/>
              <a:gd name="connsiteY6" fmla="*/ 570368 h 724277"/>
              <a:gd name="connsiteX7" fmla="*/ 490881 w 1116816"/>
              <a:gd name="connsiteY7" fmla="*/ 543208 h 724277"/>
              <a:gd name="connsiteX8" fmla="*/ 463720 w 1116816"/>
              <a:gd name="connsiteY8" fmla="*/ 525101 h 724277"/>
              <a:gd name="connsiteX9" fmla="*/ 409399 w 1116816"/>
              <a:gd name="connsiteY9" fmla="*/ 506994 h 724277"/>
              <a:gd name="connsiteX10" fmla="*/ 346025 w 1116816"/>
              <a:gd name="connsiteY10" fmla="*/ 479834 h 724277"/>
              <a:gd name="connsiteX11" fmla="*/ 291704 w 1116816"/>
              <a:gd name="connsiteY11" fmla="*/ 443620 h 724277"/>
              <a:gd name="connsiteX12" fmla="*/ 264544 w 1116816"/>
              <a:gd name="connsiteY12" fmla="*/ 425513 h 724277"/>
              <a:gd name="connsiteX13" fmla="*/ 237384 w 1116816"/>
              <a:gd name="connsiteY13" fmla="*/ 416460 h 724277"/>
              <a:gd name="connsiteX14" fmla="*/ 110635 w 1116816"/>
              <a:gd name="connsiteY14" fmla="*/ 307818 h 724277"/>
              <a:gd name="connsiteX15" fmla="*/ 74421 w 1116816"/>
              <a:gd name="connsiteY15" fmla="*/ 253497 h 724277"/>
              <a:gd name="connsiteX16" fmla="*/ 65368 w 1116816"/>
              <a:gd name="connsiteY16" fmla="*/ 226337 h 724277"/>
              <a:gd name="connsiteX17" fmla="*/ 47261 w 1116816"/>
              <a:gd name="connsiteY17" fmla="*/ 199176 h 724277"/>
              <a:gd name="connsiteX18" fmla="*/ 20100 w 1116816"/>
              <a:gd name="connsiteY18" fmla="*/ 135802 h 724277"/>
              <a:gd name="connsiteX19" fmla="*/ 11047 w 1116816"/>
              <a:gd name="connsiteY19" fmla="*/ 18107 h 724277"/>
              <a:gd name="connsiteX20" fmla="*/ 38207 w 1116816"/>
              <a:gd name="connsiteY20" fmla="*/ 0 h 724277"/>
              <a:gd name="connsiteX21" fmla="*/ 201170 w 1116816"/>
              <a:gd name="connsiteY21" fmla="*/ 27161 h 724277"/>
              <a:gd name="connsiteX22" fmla="*/ 255490 w 1116816"/>
              <a:gd name="connsiteY22" fmla="*/ 45268 h 724277"/>
              <a:gd name="connsiteX23" fmla="*/ 282651 w 1116816"/>
              <a:gd name="connsiteY23" fmla="*/ 54321 h 724277"/>
              <a:gd name="connsiteX24" fmla="*/ 309811 w 1116816"/>
              <a:gd name="connsiteY24" fmla="*/ 72428 h 724277"/>
              <a:gd name="connsiteX25" fmla="*/ 346025 w 1116816"/>
              <a:gd name="connsiteY25" fmla="*/ 81481 h 724277"/>
              <a:gd name="connsiteX26" fmla="*/ 409399 w 1116816"/>
              <a:gd name="connsiteY26" fmla="*/ 117695 h 724277"/>
              <a:gd name="connsiteX27" fmla="*/ 436560 w 1116816"/>
              <a:gd name="connsiteY27" fmla="*/ 135802 h 724277"/>
              <a:gd name="connsiteX28" fmla="*/ 463720 w 1116816"/>
              <a:gd name="connsiteY28" fmla="*/ 144856 h 724277"/>
              <a:gd name="connsiteX29" fmla="*/ 545201 w 1116816"/>
              <a:gd name="connsiteY29" fmla="*/ 199176 h 724277"/>
              <a:gd name="connsiteX30" fmla="*/ 572362 w 1116816"/>
              <a:gd name="connsiteY30" fmla="*/ 217283 h 724277"/>
              <a:gd name="connsiteX31" fmla="*/ 608576 w 1116816"/>
              <a:gd name="connsiteY31" fmla="*/ 226337 h 724277"/>
              <a:gd name="connsiteX32" fmla="*/ 681003 w 1116816"/>
              <a:gd name="connsiteY32" fmla="*/ 271604 h 724277"/>
              <a:gd name="connsiteX33" fmla="*/ 708164 w 1116816"/>
              <a:gd name="connsiteY33" fmla="*/ 289711 h 724277"/>
              <a:gd name="connsiteX34" fmla="*/ 744378 w 1116816"/>
              <a:gd name="connsiteY34" fmla="*/ 298765 h 724277"/>
              <a:gd name="connsiteX35" fmla="*/ 771538 w 1116816"/>
              <a:gd name="connsiteY35" fmla="*/ 316871 h 724277"/>
              <a:gd name="connsiteX36" fmla="*/ 798698 w 1116816"/>
              <a:gd name="connsiteY36" fmla="*/ 325925 h 724277"/>
              <a:gd name="connsiteX37" fmla="*/ 889233 w 1116816"/>
              <a:gd name="connsiteY37" fmla="*/ 371192 h 724277"/>
              <a:gd name="connsiteX38" fmla="*/ 952607 w 1116816"/>
              <a:gd name="connsiteY38" fmla="*/ 407406 h 724277"/>
              <a:gd name="connsiteX39" fmla="*/ 1034088 w 1116816"/>
              <a:gd name="connsiteY39" fmla="*/ 452673 h 724277"/>
              <a:gd name="connsiteX40" fmla="*/ 1061249 w 1116816"/>
              <a:gd name="connsiteY40" fmla="*/ 479834 h 724277"/>
              <a:gd name="connsiteX41" fmla="*/ 1097463 w 1116816"/>
              <a:gd name="connsiteY41" fmla="*/ 534155 h 724277"/>
              <a:gd name="connsiteX42" fmla="*/ 1106516 w 1116816"/>
              <a:gd name="connsiteY42" fmla="*/ 669957 h 724277"/>
              <a:gd name="connsiteX43" fmla="*/ 1097463 w 1116816"/>
              <a:gd name="connsiteY43" fmla="*/ 697117 h 724277"/>
              <a:gd name="connsiteX44" fmla="*/ 1070302 w 1116816"/>
              <a:gd name="connsiteY44" fmla="*/ 724277 h 724277"/>
              <a:gd name="connsiteX45" fmla="*/ 871126 w 1116816"/>
              <a:gd name="connsiteY45" fmla="*/ 715224 h 724277"/>
              <a:gd name="connsiteX46" fmla="*/ 843966 w 1116816"/>
              <a:gd name="connsiteY46" fmla="*/ 706170 h 724277"/>
              <a:gd name="connsiteX47" fmla="*/ 807752 w 1116816"/>
              <a:gd name="connsiteY47" fmla="*/ 715224 h 724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16816" h="724277">
                <a:moveTo>
                  <a:pt x="807752" y="715224"/>
                </a:moveTo>
                <a:cubicBezTo>
                  <a:pt x="792663" y="712206"/>
                  <a:pt x="771930" y="696286"/>
                  <a:pt x="753431" y="688064"/>
                </a:cubicBezTo>
                <a:cubicBezTo>
                  <a:pt x="744710" y="684188"/>
                  <a:pt x="734807" y="683278"/>
                  <a:pt x="726271" y="679010"/>
                </a:cubicBezTo>
                <a:cubicBezTo>
                  <a:pt x="656077" y="643913"/>
                  <a:pt x="740210" y="674602"/>
                  <a:pt x="671950" y="651850"/>
                </a:cubicBezTo>
                <a:lnTo>
                  <a:pt x="617629" y="615636"/>
                </a:lnTo>
                <a:cubicBezTo>
                  <a:pt x="608576" y="609600"/>
                  <a:pt x="599174" y="604058"/>
                  <a:pt x="590469" y="597529"/>
                </a:cubicBezTo>
                <a:cubicBezTo>
                  <a:pt x="578398" y="588475"/>
                  <a:pt x="567051" y="578365"/>
                  <a:pt x="554255" y="570368"/>
                </a:cubicBezTo>
                <a:cubicBezTo>
                  <a:pt x="478910" y="523278"/>
                  <a:pt x="552479" y="574007"/>
                  <a:pt x="490881" y="543208"/>
                </a:cubicBezTo>
                <a:cubicBezTo>
                  <a:pt x="481149" y="538342"/>
                  <a:pt x="473663" y="529520"/>
                  <a:pt x="463720" y="525101"/>
                </a:cubicBezTo>
                <a:cubicBezTo>
                  <a:pt x="446279" y="517349"/>
                  <a:pt x="426470" y="515530"/>
                  <a:pt x="409399" y="506994"/>
                </a:cubicBezTo>
                <a:cubicBezTo>
                  <a:pt x="364650" y="484619"/>
                  <a:pt x="385989" y="493154"/>
                  <a:pt x="346025" y="479834"/>
                </a:cubicBezTo>
                <a:lnTo>
                  <a:pt x="291704" y="443620"/>
                </a:lnTo>
                <a:cubicBezTo>
                  <a:pt x="282651" y="437584"/>
                  <a:pt x="274866" y="428954"/>
                  <a:pt x="264544" y="425513"/>
                </a:cubicBezTo>
                <a:lnTo>
                  <a:pt x="237384" y="416460"/>
                </a:lnTo>
                <a:cubicBezTo>
                  <a:pt x="203915" y="391358"/>
                  <a:pt x="135855" y="345648"/>
                  <a:pt x="110635" y="307818"/>
                </a:cubicBezTo>
                <a:lnTo>
                  <a:pt x="74421" y="253497"/>
                </a:lnTo>
                <a:cubicBezTo>
                  <a:pt x="71403" y="244444"/>
                  <a:pt x="69636" y="234873"/>
                  <a:pt x="65368" y="226337"/>
                </a:cubicBezTo>
                <a:cubicBezTo>
                  <a:pt x="60502" y="216605"/>
                  <a:pt x="51547" y="209177"/>
                  <a:pt x="47261" y="199176"/>
                </a:cubicBezTo>
                <a:cubicBezTo>
                  <a:pt x="12183" y="117328"/>
                  <a:pt x="65559" y="203992"/>
                  <a:pt x="20100" y="135802"/>
                </a:cubicBezTo>
                <a:cubicBezTo>
                  <a:pt x="4756" y="89769"/>
                  <a:pt x="-11339" y="68476"/>
                  <a:pt x="11047" y="18107"/>
                </a:cubicBezTo>
                <a:cubicBezTo>
                  <a:pt x="15466" y="8164"/>
                  <a:pt x="29154" y="6036"/>
                  <a:pt x="38207" y="0"/>
                </a:cubicBezTo>
                <a:cubicBezTo>
                  <a:pt x="165872" y="10639"/>
                  <a:pt x="112373" y="-2438"/>
                  <a:pt x="201170" y="27161"/>
                </a:cubicBezTo>
                <a:lnTo>
                  <a:pt x="255490" y="45268"/>
                </a:lnTo>
                <a:lnTo>
                  <a:pt x="282651" y="54321"/>
                </a:lnTo>
                <a:cubicBezTo>
                  <a:pt x="291704" y="60357"/>
                  <a:pt x="299810" y="68142"/>
                  <a:pt x="309811" y="72428"/>
                </a:cubicBezTo>
                <a:cubicBezTo>
                  <a:pt x="321248" y="77329"/>
                  <a:pt x="335222" y="75308"/>
                  <a:pt x="346025" y="81481"/>
                </a:cubicBezTo>
                <a:cubicBezTo>
                  <a:pt x="429930" y="129426"/>
                  <a:pt x="314172" y="93889"/>
                  <a:pt x="409399" y="117695"/>
                </a:cubicBezTo>
                <a:cubicBezTo>
                  <a:pt x="418453" y="123731"/>
                  <a:pt x="426828" y="130936"/>
                  <a:pt x="436560" y="135802"/>
                </a:cubicBezTo>
                <a:cubicBezTo>
                  <a:pt x="445096" y="140070"/>
                  <a:pt x="455378" y="140221"/>
                  <a:pt x="463720" y="144856"/>
                </a:cubicBezTo>
                <a:cubicBezTo>
                  <a:pt x="463740" y="144867"/>
                  <a:pt x="531611" y="190116"/>
                  <a:pt x="545201" y="199176"/>
                </a:cubicBezTo>
                <a:cubicBezTo>
                  <a:pt x="554255" y="205212"/>
                  <a:pt x="561806" y="214644"/>
                  <a:pt x="572362" y="217283"/>
                </a:cubicBezTo>
                <a:lnTo>
                  <a:pt x="608576" y="226337"/>
                </a:lnTo>
                <a:cubicBezTo>
                  <a:pt x="677813" y="278266"/>
                  <a:pt x="611412" y="231838"/>
                  <a:pt x="681003" y="271604"/>
                </a:cubicBezTo>
                <a:cubicBezTo>
                  <a:pt x="690450" y="277003"/>
                  <a:pt x="698163" y="285425"/>
                  <a:pt x="708164" y="289711"/>
                </a:cubicBezTo>
                <a:cubicBezTo>
                  <a:pt x="719601" y="294613"/>
                  <a:pt x="732307" y="295747"/>
                  <a:pt x="744378" y="298765"/>
                </a:cubicBezTo>
                <a:cubicBezTo>
                  <a:pt x="753431" y="304800"/>
                  <a:pt x="761806" y="312005"/>
                  <a:pt x="771538" y="316871"/>
                </a:cubicBezTo>
                <a:cubicBezTo>
                  <a:pt x="780074" y="321139"/>
                  <a:pt x="790356" y="321290"/>
                  <a:pt x="798698" y="325925"/>
                </a:cubicBezTo>
                <a:cubicBezTo>
                  <a:pt x="886886" y="374919"/>
                  <a:pt x="818462" y="353500"/>
                  <a:pt x="889233" y="371192"/>
                </a:cubicBezTo>
                <a:cubicBezTo>
                  <a:pt x="916511" y="389378"/>
                  <a:pt x="920443" y="393621"/>
                  <a:pt x="952607" y="407406"/>
                </a:cubicBezTo>
                <a:cubicBezTo>
                  <a:pt x="992452" y="424482"/>
                  <a:pt x="989980" y="408565"/>
                  <a:pt x="1034088" y="452673"/>
                </a:cubicBezTo>
                <a:cubicBezTo>
                  <a:pt x="1043142" y="461727"/>
                  <a:pt x="1053388" y="469727"/>
                  <a:pt x="1061249" y="479834"/>
                </a:cubicBezTo>
                <a:cubicBezTo>
                  <a:pt x="1074610" y="497012"/>
                  <a:pt x="1097463" y="534155"/>
                  <a:pt x="1097463" y="534155"/>
                </a:cubicBezTo>
                <a:cubicBezTo>
                  <a:pt x="1121614" y="606606"/>
                  <a:pt x="1121398" y="580666"/>
                  <a:pt x="1106516" y="669957"/>
                </a:cubicBezTo>
                <a:cubicBezTo>
                  <a:pt x="1104947" y="679370"/>
                  <a:pt x="1102757" y="689177"/>
                  <a:pt x="1097463" y="697117"/>
                </a:cubicBezTo>
                <a:cubicBezTo>
                  <a:pt x="1090361" y="707770"/>
                  <a:pt x="1079356" y="715224"/>
                  <a:pt x="1070302" y="724277"/>
                </a:cubicBezTo>
                <a:cubicBezTo>
                  <a:pt x="1003910" y="721259"/>
                  <a:pt x="937375" y="720524"/>
                  <a:pt x="871126" y="715224"/>
                </a:cubicBezTo>
                <a:cubicBezTo>
                  <a:pt x="861613" y="714463"/>
                  <a:pt x="852502" y="710438"/>
                  <a:pt x="843966" y="706170"/>
                </a:cubicBezTo>
                <a:cubicBezTo>
                  <a:pt x="804406" y="686390"/>
                  <a:pt x="822841" y="718242"/>
                  <a:pt x="807752" y="715224"/>
                </a:cubicBezTo>
                <a:close/>
              </a:path>
            </a:pathLst>
          </a:cu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164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Arctic Front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8237" y="1691322"/>
            <a:ext cx="2003239" cy="435133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Cold front from low-pressure system east of the area</a:t>
            </a:r>
          </a:p>
          <a:p>
            <a:r>
              <a:rPr lang="en-US" dirty="0"/>
              <a:t>Strong winds behind front lift snow that fell in days prior to the front</a:t>
            </a:r>
          </a:p>
          <a:p>
            <a:r>
              <a:rPr lang="en-US" dirty="0"/>
              <a:t>Ground blizzard: blowing snow often under blue skies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8694" y="1757533"/>
            <a:ext cx="5098897" cy="31802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37321" y="2698099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61425" y="2879238"/>
            <a:ext cx="615760" cy="645137"/>
          </a:xfrm>
          <a:prstGeom prst="straightConnector1">
            <a:avLst/>
          </a:prstGeom>
          <a:ln w="444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Arc 5"/>
          <p:cNvSpPr/>
          <p:nvPr/>
        </p:nvSpPr>
        <p:spPr>
          <a:xfrm rot="6371792">
            <a:off x="1827699" y="2055597"/>
            <a:ext cx="1886124" cy="1689838"/>
          </a:xfrm>
          <a:prstGeom prst="arc">
            <a:avLst/>
          </a:prstGeom>
          <a:ln w="44450">
            <a:solidFill>
              <a:srgbClr val="0F04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/>
          <p:cNvSpPr/>
          <p:nvPr/>
        </p:nvSpPr>
        <p:spPr>
          <a:xfrm rot="7492715">
            <a:off x="3476617" y="3263417"/>
            <a:ext cx="277778" cy="244444"/>
          </a:xfrm>
          <a:prstGeom prst="triangle">
            <a:avLst>
              <a:gd name="adj" fmla="val 44739"/>
            </a:avLst>
          </a:prstGeom>
          <a:solidFill>
            <a:srgbClr val="0F04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 rot="8061831">
            <a:off x="3215568" y="3608184"/>
            <a:ext cx="277778" cy="244444"/>
          </a:xfrm>
          <a:prstGeom prst="triangle">
            <a:avLst>
              <a:gd name="adj" fmla="val 44739"/>
            </a:avLst>
          </a:prstGeom>
          <a:solidFill>
            <a:srgbClr val="0F04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/>
          <p:cNvSpPr/>
          <p:nvPr/>
        </p:nvSpPr>
        <p:spPr>
          <a:xfrm rot="9705841">
            <a:off x="2806594" y="3799480"/>
            <a:ext cx="277778" cy="261863"/>
          </a:xfrm>
          <a:prstGeom prst="triangle">
            <a:avLst>
              <a:gd name="adj" fmla="val 44739"/>
            </a:avLst>
          </a:prstGeom>
          <a:solidFill>
            <a:srgbClr val="0F04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5634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13" y="2133015"/>
            <a:ext cx="5311082" cy="39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Arctic Front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392" y="1730653"/>
            <a:ext cx="7665579" cy="4351338"/>
          </a:xfrm>
        </p:spPr>
        <p:txBody>
          <a:bodyPr/>
          <a:lstStyle/>
          <a:p>
            <a:r>
              <a:rPr lang="en-US" dirty="0"/>
              <a:t>Example: January 12, 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26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59819" y="5897325"/>
            <a:ext cx="2820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Blue: blizzard conditions</a:t>
            </a:r>
          </a:p>
        </p:txBody>
      </p:sp>
      <p:sp>
        <p:nvSpPr>
          <p:cNvPr id="9" name="Oval 8"/>
          <p:cNvSpPr/>
          <p:nvPr/>
        </p:nvSpPr>
        <p:spPr>
          <a:xfrm>
            <a:off x="3853567" y="2814721"/>
            <a:ext cx="534154" cy="534155"/>
          </a:xfrm>
          <a:prstGeom prst="ellipse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754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Worksheet Activity 2 – Part 2: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Match the three sequences of weather patterns to the correct blizzard type.</a:t>
            </a:r>
          </a:p>
          <a:p>
            <a:endParaRPr lang="en-US" dirty="0"/>
          </a:p>
          <a:p>
            <a:r>
              <a:rPr lang="en-US" dirty="0"/>
              <a:t>Listen to the following recording: </a:t>
            </a:r>
            <a:r>
              <a:rPr lang="en-US" dirty="0">
                <a:hlinkClick r:id="rId2"/>
              </a:rPr>
              <a:t>https://www.youtube.com/watch?v=t8CIITzNs8I</a:t>
            </a:r>
            <a:endParaRPr lang="en-US" dirty="0"/>
          </a:p>
          <a:p>
            <a:r>
              <a:rPr lang="en-US" dirty="0"/>
              <a:t>What type of event was the Children’s Blizzard?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891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25" y="27159"/>
            <a:ext cx="7269480" cy="632067"/>
          </a:xfrm>
        </p:spPr>
        <p:txBody>
          <a:bodyPr>
            <a:normAutofit/>
          </a:bodyPr>
          <a:lstStyle/>
          <a:p>
            <a:r>
              <a:rPr lang="en-US" dirty="0"/>
              <a:t>Activity 2 – Part 2: Solutions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45" y="559470"/>
            <a:ext cx="2440569" cy="1828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314" y="559470"/>
            <a:ext cx="2440569" cy="1828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83" y="559470"/>
            <a:ext cx="2440569" cy="1828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44" y="2762177"/>
            <a:ext cx="2440569" cy="1828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313" y="2762177"/>
            <a:ext cx="2440569" cy="1828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82" y="2762177"/>
            <a:ext cx="2440569" cy="1828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45" y="4871635"/>
            <a:ext cx="2440569" cy="1828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798" y="4871635"/>
            <a:ext cx="2440569" cy="1828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81" y="4837370"/>
            <a:ext cx="2440569" cy="1828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58051" y="564045"/>
            <a:ext cx="205537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Alberta Clipper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50411" y="2748672"/>
            <a:ext cx="18630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Colorado Low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64917" y="4837370"/>
            <a:ext cx="166904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Arctic Front</a:t>
            </a:r>
          </a:p>
        </p:txBody>
      </p:sp>
    </p:spTree>
    <p:extLst>
      <p:ext uri="{BB962C8B-B14F-4D97-AF65-F5344CB8AC3E}">
        <p14:creationId xmlns:p14="http://schemas.microsoft.com/office/powerpoint/2010/main" val="19971453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014" y="1263650"/>
            <a:ext cx="6766561" cy="47929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25" y="27159"/>
            <a:ext cx="7269480" cy="632067"/>
          </a:xfrm>
        </p:spPr>
        <p:txBody>
          <a:bodyPr>
            <a:normAutofit/>
          </a:bodyPr>
          <a:lstStyle/>
          <a:p>
            <a:r>
              <a:rPr lang="en-US" dirty="0"/>
              <a:t>Activity 2: Solutions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29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545699" y="894318"/>
            <a:ext cx="430919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Children’s Blizzard: Colorado Low</a:t>
            </a:r>
          </a:p>
        </p:txBody>
      </p:sp>
    </p:spTree>
    <p:extLst>
      <p:ext uri="{BB962C8B-B14F-4D97-AF65-F5344CB8AC3E}">
        <p14:creationId xmlns:p14="http://schemas.microsoft.com/office/powerpoint/2010/main" val="2645401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After the blizzard house in Wahpet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455" y="4152526"/>
            <a:ext cx="2473889" cy="204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11" y="763324"/>
            <a:ext cx="7757243" cy="927997"/>
          </a:xfrm>
        </p:spPr>
        <p:txBody>
          <a:bodyPr/>
          <a:lstStyle/>
          <a:p>
            <a:r>
              <a:rPr lang="en-US" b="1" dirty="0"/>
              <a:t>Life on the Plains - Blizzards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2" descr="Snow cut on the Northern Pacific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17" y="1477195"/>
            <a:ext cx="4033735" cy="259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64167" y="1472989"/>
            <a:ext cx="2815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95000"/>
                    <a:lumOff val="5000"/>
                  </a:schemeClr>
                </a:solidFill>
              </a:rPr>
              <a:t>Jamestown, ND ~1900-1920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8455" y="5882203"/>
            <a:ext cx="2473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ND State Historical Society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67941" y="4118962"/>
            <a:ext cx="2215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95000"/>
                    <a:lumOff val="5000"/>
                  </a:schemeClr>
                </a:solidFill>
              </a:rPr>
              <a:t>Wahpeton, ND - 1893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89661" y="1575729"/>
            <a:ext cx="3369578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Author Laura Ingalls Wilder and others experienced the wrath of winter including </a:t>
            </a:r>
            <a:r>
              <a:rPr lang="en-US" i="1" dirty="0"/>
              <a:t>blizzards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01158" y="2811878"/>
            <a:ext cx="336957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Winter of 1880-1881: Forms the basis for many true stories in Wilder’s </a:t>
            </a:r>
            <a:r>
              <a:rPr lang="en-US" sz="1400" i="1" dirty="0"/>
              <a:t>‘The Long Winter’ </a:t>
            </a:r>
            <a:r>
              <a:rPr lang="en-US" sz="1400" dirty="0"/>
              <a:t>and other fiction/non-fiction literature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12 Jan. 1888: The infamous “Children’s” blizzard killed 200+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15-18 Mar. 1920: North Dakota Blizzard, 34 killed, legend of Hazel Miner saving her siblings while losing her life</a:t>
            </a:r>
            <a:endParaRPr lang="en-US" sz="1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5136401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97054-03C8-7743-93D6-D9ECF74E1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Winter Weather Safety:</a:t>
            </a:r>
            <a:br>
              <a:rPr lang="en-US" dirty="0"/>
            </a:br>
            <a:r>
              <a:rPr lang="en-US" dirty="0"/>
              <a:t>Frost Bite and Hypothermia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B4613-5F1D-A742-AC02-343DD10710A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Warning Signs</a:t>
            </a:r>
          </a:p>
          <a:p>
            <a:pPr lvl="1"/>
            <a:r>
              <a:rPr lang="en-US" sz="2000" dirty="0"/>
              <a:t>Confusion</a:t>
            </a:r>
          </a:p>
          <a:p>
            <a:pPr lvl="1"/>
            <a:r>
              <a:rPr lang="en-US" sz="2000" dirty="0"/>
              <a:t>Shivering and stiff muscles</a:t>
            </a:r>
          </a:p>
          <a:p>
            <a:pPr lvl="1"/>
            <a:r>
              <a:rPr lang="en-US" sz="2000" dirty="0"/>
              <a:t>Difficulty speaking</a:t>
            </a:r>
          </a:p>
          <a:p>
            <a:pPr lvl="1"/>
            <a:r>
              <a:rPr lang="en-US" sz="2000" dirty="0"/>
              <a:t>Sleepy</a:t>
            </a:r>
          </a:p>
          <a:p>
            <a:r>
              <a:rPr lang="en-US" sz="2000" dirty="0"/>
              <a:t>Can happen in minutes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D395C-450C-8D44-B915-C9FBFA1F452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dirty="0"/>
              <a:t>Preventions:</a:t>
            </a:r>
          </a:p>
          <a:p>
            <a:pPr lvl="1"/>
            <a:r>
              <a:rPr lang="en-US" sz="2000" dirty="0"/>
              <a:t>Dress in layers </a:t>
            </a:r>
          </a:p>
          <a:p>
            <a:pPr lvl="1"/>
            <a:r>
              <a:rPr lang="en-US" sz="2000" dirty="0"/>
              <a:t>Stay covered and dry </a:t>
            </a:r>
          </a:p>
          <a:p>
            <a:pPr lvl="1"/>
            <a:r>
              <a:rPr lang="en-US" sz="2000" dirty="0"/>
              <a:t>Eat carbs and drink fluids</a:t>
            </a:r>
          </a:p>
          <a:p>
            <a:pPr lvl="1"/>
            <a:r>
              <a:rPr lang="en-US" sz="2000" dirty="0"/>
              <a:t>Stay indoors if possible</a:t>
            </a:r>
          </a:p>
          <a:p>
            <a:pPr lvl="1"/>
            <a:r>
              <a:rPr lang="en-US" sz="2000" dirty="0"/>
              <a:t>Know the weather</a:t>
            </a:r>
          </a:p>
          <a:p>
            <a:pPr lvl="1"/>
            <a:endParaRPr lang="en-US" sz="20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0F5F21-2208-1447-ABDB-CDFE8E9CC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30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A528D1-CCBB-1940-8569-D4F8D86B3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722" y="3965171"/>
            <a:ext cx="5216253" cy="254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186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4DE9B-CF87-2E4A-B461-6F3FE7ABD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Winter Weather Safety:</a:t>
            </a:r>
            <a:br>
              <a:rPr lang="en-US" dirty="0"/>
            </a:br>
            <a:r>
              <a:rPr lang="en-US" dirty="0"/>
              <a:t>Before a Blizzard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F8AD3-28C7-5D46-B9AC-EC64FED1B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/>
              <a:t>At Home: </a:t>
            </a:r>
            <a:r>
              <a:rPr lang="en-US" sz="2000" dirty="0"/>
              <a:t>Stock up on essential food items, flashlights and an emergency heat source </a:t>
            </a:r>
          </a:p>
          <a:p>
            <a:r>
              <a:rPr lang="en-US" sz="2000" b="1" dirty="0"/>
              <a:t>In Car: </a:t>
            </a:r>
            <a:r>
              <a:rPr lang="en-US" sz="2000" dirty="0"/>
              <a:t>Make sure to have a winter survival kit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627275-5C9A-294F-B953-5DB66F9FB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5E6A01-79BF-E141-93BA-C1483697EB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02" y="2884516"/>
            <a:ext cx="5522358" cy="31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0856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27D1-168A-B14B-8C39-D55BBC380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Winter Weather Safety:</a:t>
            </a:r>
            <a:br>
              <a:rPr lang="en-US" dirty="0"/>
            </a:br>
            <a:r>
              <a:rPr lang="en-US" dirty="0"/>
              <a:t>During a Blizzard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7A8AB-93B0-CD4A-B423-50231C251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462" y="1690689"/>
            <a:ext cx="6446520" cy="4937125"/>
          </a:xfrm>
        </p:spPr>
        <p:txBody>
          <a:bodyPr>
            <a:noAutofit/>
          </a:bodyPr>
          <a:lstStyle/>
          <a:p>
            <a:r>
              <a:rPr lang="en-US" sz="2000" b="1" dirty="0"/>
              <a:t>Stay indoors!!!</a:t>
            </a:r>
          </a:p>
          <a:p>
            <a:r>
              <a:rPr lang="en-US" sz="2000" b="1" dirty="0"/>
              <a:t>If Heat Goes out:</a:t>
            </a:r>
          </a:p>
          <a:p>
            <a:pPr lvl="1"/>
            <a:r>
              <a:rPr lang="en-US" sz="1800" dirty="0"/>
              <a:t>Close off unneeded rooms</a:t>
            </a:r>
          </a:p>
          <a:p>
            <a:pPr lvl="1"/>
            <a:r>
              <a:rPr lang="en-US" sz="1800" dirty="0"/>
              <a:t>Close blinds on windows to keep in heat</a:t>
            </a:r>
          </a:p>
          <a:p>
            <a:pPr lvl="1"/>
            <a:r>
              <a:rPr lang="en-US" sz="1800" dirty="0"/>
              <a:t>Stuff towels under doors and in cracks</a:t>
            </a:r>
          </a:p>
          <a:p>
            <a:r>
              <a:rPr lang="en-US" sz="2000" b="1" dirty="0"/>
              <a:t>If Driving</a:t>
            </a:r>
            <a:r>
              <a:rPr lang="en-US" sz="2000" dirty="0"/>
              <a:t>:</a:t>
            </a:r>
          </a:p>
          <a:p>
            <a:pPr lvl="1"/>
            <a:r>
              <a:rPr lang="en-US" sz="1800" dirty="0"/>
              <a:t>Slow down</a:t>
            </a:r>
          </a:p>
          <a:p>
            <a:pPr lvl="1"/>
            <a:r>
              <a:rPr lang="en-US" sz="1800" dirty="0"/>
              <a:t>Have a winter survival kit</a:t>
            </a:r>
          </a:p>
          <a:p>
            <a:pPr lvl="1"/>
            <a:r>
              <a:rPr lang="en-US" sz="1800" dirty="0"/>
              <a:t>Make sure car is clear of ice and snow</a:t>
            </a:r>
          </a:p>
          <a:p>
            <a:r>
              <a:rPr lang="en-US" sz="2000" b="1" dirty="0"/>
              <a:t>If Stuck:</a:t>
            </a:r>
          </a:p>
          <a:p>
            <a:pPr lvl="1"/>
            <a:r>
              <a:rPr lang="en-US" sz="1800" b="1" dirty="0"/>
              <a:t>STAY IN VEHICLE!</a:t>
            </a:r>
          </a:p>
          <a:p>
            <a:pPr lvl="1"/>
            <a:r>
              <a:rPr lang="en-US" sz="1800" dirty="0"/>
              <a:t>Run motor 10 min each hour to save gas</a:t>
            </a:r>
          </a:p>
          <a:p>
            <a:pPr lvl="1"/>
            <a:r>
              <a:rPr lang="en-US" sz="1800" dirty="0"/>
              <a:t>Make sure tailpipes are clear 	</a:t>
            </a:r>
          </a:p>
          <a:p>
            <a:endParaRPr lang="en-US" sz="1400" dirty="0"/>
          </a:p>
          <a:p>
            <a:pPr marL="274320" lvl="1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54CD98-E12B-FC4A-A9AA-BD5688989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27010" y="4294248"/>
            <a:ext cx="3589698" cy="2062103"/>
          </a:xfrm>
          <a:prstGeom prst="rect">
            <a:avLst/>
          </a:prstGeom>
          <a:solidFill>
            <a:schemeClr val="bg1">
              <a:lumMod val="85000"/>
            </a:schemeClr>
          </a:solidFill>
          <a:ln w="3492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lvl="1"/>
            <a:r>
              <a:rPr lang="en-US" sz="1600" b="1" dirty="0"/>
              <a:t>Be visible to rescuers by: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sz="1600" dirty="0"/>
              <a:t>Using 4 way flashers when car is running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sz="1600" dirty="0"/>
              <a:t>Tying bright colored clothing to door/antenna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sz="1600" dirty="0"/>
              <a:t>If blizzard is over, raise car hood to indicate you need help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749040" y="4971011"/>
            <a:ext cx="1438102" cy="216131"/>
          </a:xfrm>
          <a:prstGeom prst="straightConnector1">
            <a:avLst/>
          </a:prstGeom>
          <a:ln w="88900">
            <a:solidFill>
              <a:schemeClr val="tx2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6491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67384-663B-9647-A71C-5DD3EF8BA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Know the Difference Between Watches and Warnings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612CE-53CB-FF48-A58B-F428A6D69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/>
              <a:t>Watches: Be Prepared</a:t>
            </a:r>
          </a:p>
          <a:p>
            <a:pPr lvl="1"/>
            <a:r>
              <a:rPr lang="en-US" dirty="0"/>
              <a:t>Over a bigger area</a:t>
            </a:r>
          </a:p>
          <a:p>
            <a:pPr lvl="1"/>
            <a:r>
              <a:rPr lang="en-US" dirty="0"/>
              <a:t>Occur over a longer time</a:t>
            </a:r>
          </a:p>
          <a:p>
            <a:pPr lvl="1"/>
            <a:r>
              <a:rPr lang="en-US" dirty="0"/>
              <a:t>Snow, sleet and ice likely</a:t>
            </a:r>
          </a:p>
          <a:p>
            <a:pPr lvl="1"/>
            <a:r>
              <a:rPr lang="en-US" dirty="0"/>
              <a:t>Could cause significant impacts especially travel</a:t>
            </a:r>
          </a:p>
          <a:p>
            <a:r>
              <a:rPr lang="en-US" b="1" dirty="0"/>
              <a:t>Warnings: Take Action!</a:t>
            </a:r>
          </a:p>
          <a:p>
            <a:pPr lvl="1"/>
            <a:r>
              <a:rPr lang="en-US" dirty="0"/>
              <a:t>Occur over smaller regions</a:t>
            </a:r>
          </a:p>
          <a:p>
            <a:pPr lvl="1"/>
            <a:r>
              <a:rPr lang="en-US" dirty="0"/>
              <a:t>Shorter time but most dangerous</a:t>
            </a:r>
          </a:p>
          <a:p>
            <a:pPr lvl="1"/>
            <a:r>
              <a:rPr lang="en-US" dirty="0"/>
              <a:t>Snow, sleet and ice expected</a:t>
            </a:r>
          </a:p>
          <a:p>
            <a:pPr lvl="1"/>
            <a:r>
              <a:rPr lang="en-US" dirty="0"/>
              <a:t>Travel impacts expected</a:t>
            </a:r>
          </a:p>
          <a:p>
            <a:pPr lvl="1"/>
            <a:r>
              <a:rPr lang="en-US" dirty="0"/>
              <a:t>Stay home!</a:t>
            </a:r>
          </a:p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Advisories: Be Aware</a:t>
            </a: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Some type of winter weather is expected </a:t>
            </a: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Could affect travel</a:t>
            </a: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Should be cautious, could get worse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754A91-1646-B140-98D7-2D882E675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0987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902C9-4D4F-2848-ABFF-D29200FF9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Blizzard Vs. Winter Storm Warnings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2BC503-1408-CD42-8B75-DEA521FD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07D21C-A12A-B34B-975D-AC778F2B23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74"/>
          <a:stretch/>
        </p:blipFill>
        <p:spPr>
          <a:xfrm>
            <a:off x="1855401" y="1690689"/>
            <a:ext cx="5407559" cy="42708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D98984-0FDF-3C45-A8B1-7C4F44230C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7768" y="5911942"/>
            <a:ext cx="928116" cy="85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9388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3: Snowflakes and More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392" y="1523086"/>
            <a:ext cx="7665579" cy="4351338"/>
          </a:xfrm>
        </p:spPr>
        <p:txBody>
          <a:bodyPr>
            <a:normAutofit/>
          </a:bodyPr>
          <a:lstStyle/>
          <a:p>
            <a:r>
              <a:rPr lang="en-US" sz="2400" dirty="0"/>
              <a:t>A common saying says no two snowflakes are alike. This is actually not true, but snowflakes do come in a variety of shapes and sizes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91" y="2622000"/>
            <a:ext cx="7460055" cy="26776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56588" y="5257045"/>
            <a:ext cx="16353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snowcrystals.com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1403" y="5629558"/>
            <a:ext cx="6715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What determines the type of snowflake that forms? </a:t>
            </a:r>
          </a:p>
        </p:txBody>
      </p:sp>
    </p:spTree>
    <p:extLst>
      <p:ext uri="{BB962C8B-B14F-4D97-AF65-F5344CB8AC3E}">
        <p14:creationId xmlns:p14="http://schemas.microsoft.com/office/powerpoint/2010/main" val="9797485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Snowflake Environments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446" y="1518054"/>
            <a:ext cx="7665579" cy="4351338"/>
          </a:xfrm>
        </p:spPr>
        <p:txBody>
          <a:bodyPr>
            <a:normAutofit/>
          </a:bodyPr>
          <a:lstStyle/>
          <a:p>
            <a:r>
              <a:rPr lang="en-US" sz="1400" dirty="0"/>
              <a:t>Scientists have used laser and camera based instruments to observe the types of ice crystals at the ground and in the sky (from airplanes).</a:t>
            </a:r>
          </a:p>
          <a:p>
            <a:r>
              <a:rPr lang="en-US" sz="1400" dirty="0"/>
              <a:t>The shape of the snowflakes (also known as a crystal habit) was then compared to properties of the environments such as the amount of water (humidity) and the temperature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28" y="2633612"/>
            <a:ext cx="4130407" cy="31021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359" y="2713130"/>
            <a:ext cx="4144065" cy="29430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4298" y="5714374"/>
            <a:ext cx="7767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Example of instruments deployed on the UND research aircraft, and images of ice crystals plotted against temperature and humidity.</a:t>
            </a:r>
          </a:p>
        </p:txBody>
      </p:sp>
    </p:spTree>
    <p:extLst>
      <p:ext uri="{BB962C8B-B14F-4D97-AF65-F5344CB8AC3E}">
        <p14:creationId xmlns:p14="http://schemas.microsoft.com/office/powerpoint/2010/main" val="27984355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Plot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37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638924" y="762067"/>
            <a:ext cx="2797520" cy="932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Dendrites are the pretty snowflakes commonly seen at the ground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5B65E5B-F136-7E42-BBAF-28827B93DBA1}"/>
              </a:ext>
            </a:extLst>
          </p:cNvPr>
          <p:cNvGrpSpPr/>
          <p:nvPr/>
        </p:nvGrpSpPr>
        <p:grpSpPr>
          <a:xfrm>
            <a:off x="1321724" y="1653336"/>
            <a:ext cx="6070322" cy="4373391"/>
            <a:chOff x="799316" y="1653336"/>
            <a:chExt cx="6592730" cy="503107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484" y="1653336"/>
              <a:ext cx="6124562" cy="4673361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 rot="16200000">
              <a:off x="239859" y="2253014"/>
              <a:ext cx="1492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More humid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271287" y="4931331"/>
              <a:ext cx="14253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Less humid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064191" y="6315083"/>
              <a:ext cx="10647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Warmer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66257" y="6307704"/>
              <a:ext cx="8899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72065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largest snowflakes are actually a number of snowflakes that stick together as they fall. </a:t>
            </a:r>
          </a:p>
          <a:p>
            <a:r>
              <a:rPr lang="en-US" dirty="0"/>
              <a:t>These are most common when it is warmer out (&gt;10°F)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669" y="3519379"/>
            <a:ext cx="6044115" cy="22331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3809" y="5712659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NSF, Garrett (2013)</a:t>
            </a:r>
          </a:p>
        </p:txBody>
      </p:sp>
    </p:spTree>
    <p:extLst>
      <p:ext uri="{BB962C8B-B14F-4D97-AF65-F5344CB8AC3E}">
        <p14:creationId xmlns:p14="http://schemas.microsoft.com/office/powerpoint/2010/main" val="10121741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Worksheet Activity 3 – Part I: Crystal Matching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Step 1: Investigate the shapes of the 3-D printed ice crystals</a:t>
            </a:r>
          </a:p>
          <a:p>
            <a:r>
              <a:rPr lang="en-US" dirty="0"/>
              <a:t>Step 2: Match them to the appropriate type</a:t>
            </a:r>
          </a:p>
          <a:p>
            <a:endParaRPr lang="en-US" dirty="0"/>
          </a:p>
          <a:p>
            <a:r>
              <a:rPr lang="en-US" b="1" dirty="0"/>
              <a:t>Question: </a:t>
            </a:r>
            <a:r>
              <a:rPr lang="en-US" dirty="0"/>
              <a:t>How do you think crystal habit impacts the amount of snow received?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Worksheet: </a:t>
            </a:r>
            <a:r>
              <a:rPr lang="en-US" dirty="0"/>
              <a:t>Match crystal types to temperatures and type of weather event.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079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62E34-6D80-EF4D-8140-33E572E17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D1D56-8789-DC4A-B6AC-B2631B338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392" y="1484803"/>
            <a:ext cx="7665579" cy="4351338"/>
          </a:xfrm>
        </p:spPr>
        <p:txBody>
          <a:bodyPr/>
          <a:lstStyle/>
          <a:p>
            <a:r>
              <a:rPr lang="en-US" dirty="0"/>
              <a:t> What weather stories or legends have you heard about growing up?</a:t>
            </a:r>
          </a:p>
          <a:p>
            <a:r>
              <a:rPr lang="en-US" dirty="0"/>
              <a:t> Example: If smoke goes up, prepare for colder weather coming in winter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62148A-7036-A34E-B78B-35082858F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743466-DF53-2345-91DB-192B7A0149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274" y="3385254"/>
            <a:ext cx="1887813" cy="23108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09FCD9-DB4A-BD4B-9C1B-72929FA4AC87}"/>
              </a:ext>
            </a:extLst>
          </p:cNvPr>
          <p:cNvSpPr txBox="1"/>
          <p:nvPr/>
        </p:nvSpPr>
        <p:spPr>
          <a:xfrm>
            <a:off x="3402144" y="5696136"/>
            <a:ext cx="2489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hlinkClick r:id="" action="ppaction://noaction"/>
              </a:rPr>
              <a:t>https://www.123rf.com/photo_22037925  smoke-from</a:t>
            </a:r>
          </a:p>
          <a:p>
            <a:r>
              <a:rPr lang="en-US" sz="800" dirty="0">
                <a:hlinkClick r:id="" action="ppaction://noaction"/>
              </a:rPr>
              <a:t>-chimney-on-cold-day-with-clear-blue-sky.html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4932379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CC502-AF77-E240-B785-8FF9B80CB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Winter Optics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EDF4B-6E2D-6947-89FF-B7096697C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902" y="1504605"/>
            <a:ext cx="5138513" cy="4937125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/>
              <a:t>Scattering</a:t>
            </a:r>
            <a:r>
              <a:rPr lang="en-US" dirty="0"/>
              <a:t> – Interaction with light and objects like ice crystals. Light changes direction from a straight path due to changes in density along the path of the light.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Different Types of Scattering</a:t>
            </a:r>
          </a:p>
          <a:p>
            <a:pPr lvl="1"/>
            <a:r>
              <a:rPr lang="en-US" b="1" dirty="0"/>
              <a:t>Reflection</a:t>
            </a:r>
            <a:r>
              <a:rPr lang="en-US" dirty="0"/>
              <a:t> – Mirroring back of the</a:t>
            </a:r>
          </a:p>
          <a:p>
            <a:pPr marL="274320" lvl="1" indent="0">
              <a:buNone/>
            </a:pPr>
            <a:r>
              <a:rPr lang="en-US" dirty="0"/>
              <a:t>                    light to where it started.</a:t>
            </a:r>
          </a:p>
          <a:p>
            <a:pPr lvl="1"/>
            <a:r>
              <a:rPr lang="en-US" b="1" dirty="0"/>
              <a:t>Refraction</a:t>
            </a:r>
            <a:r>
              <a:rPr lang="en-US" dirty="0"/>
              <a:t> – Light is deflected when</a:t>
            </a:r>
          </a:p>
          <a:p>
            <a:pPr marL="274320" lvl="1" indent="0">
              <a:buNone/>
            </a:pPr>
            <a:r>
              <a:rPr lang="en-US" dirty="0"/>
              <a:t>                     going through an object </a:t>
            </a:r>
          </a:p>
          <a:p>
            <a:pPr lvl="1"/>
            <a:r>
              <a:rPr lang="en-US" b="1" dirty="0"/>
              <a:t>Diffraction</a:t>
            </a:r>
            <a:r>
              <a:rPr lang="en-US" dirty="0"/>
              <a:t> – bending of light around </a:t>
            </a:r>
          </a:p>
          <a:p>
            <a:pPr marL="274320" lvl="1" indent="0">
              <a:buNone/>
            </a:pPr>
            <a:r>
              <a:rPr lang="en-US" dirty="0"/>
              <a:t>                      an obstacle or opening.</a:t>
            </a:r>
          </a:p>
          <a:p>
            <a:pPr marL="274320" lvl="1" indent="0">
              <a:buNone/>
            </a:pP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85A5D-4E0D-C348-B06F-1C715E41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40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924" y="1075547"/>
            <a:ext cx="2278953" cy="20345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78941" y="135460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air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51171" y="2643448"/>
            <a:ext cx="1334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Water or ice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259" y="3110109"/>
            <a:ext cx="2474618" cy="12203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78214" y="4243073"/>
            <a:ext cx="9871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Wired.com</a:t>
            </a:r>
          </a:p>
        </p:txBody>
      </p:sp>
    </p:spTree>
    <p:extLst>
      <p:ext uri="{BB962C8B-B14F-4D97-AF65-F5344CB8AC3E}">
        <p14:creationId xmlns:p14="http://schemas.microsoft.com/office/powerpoint/2010/main" val="16215899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9E288-4FC5-A940-892C-7C20F2122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966200" cy="703262"/>
          </a:xfrm>
        </p:spPr>
        <p:txBody>
          <a:bodyPr/>
          <a:lstStyle/>
          <a:p>
            <a:r>
              <a:rPr lang="en-US" dirty="0"/>
              <a:t>Winter Optics: Halos and Sundogs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75C3B7-8A98-EC4C-8959-8B97BCC0E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3509963"/>
            <a:ext cx="5104016" cy="3462338"/>
          </a:xfrm>
        </p:spPr>
        <p:txBody>
          <a:bodyPr>
            <a:normAutofit/>
          </a:bodyPr>
          <a:lstStyle/>
          <a:p>
            <a:r>
              <a:rPr lang="en-US" sz="1800" b="1" dirty="0"/>
              <a:t>Halo</a:t>
            </a:r>
            <a:r>
              <a:rPr lang="en-US" sz="1800" dirty="0"/>
              <a:t> – a ring of light around the sun commonly at a 22 degree angle</a:t>
            </a:r>
          </a:p>
          <a:p>
            <a:pPr lvl="1"/>
            <a:r>
              <a:rPr lang="en-US" sz="1600" dirty="0"/>
              <a:t>Crystals orientated semi-randomly</a:t>
            </a:r>
          </a:p>
          <a:p>
            <a:pPr lvl="1"/>
            <a:r>
              <a:rPr lang="en-US" sz="1600" dirty="0"/>
              <a:t>Angle associated with two hexagonal shaped crystals </a:t>
            </a:r>
            <a:endParaRPr lang="en-US" sz="2000" dirty="0"/>
          </a:p>
          <a:p>
            <a:r>
              <a:rPr lang="en-US" sz="1800" b="1" dirty="0"/>
              <a:t>Sundog</a:t>
            </a:r>
            <a:r>
              <a:rPr lang="en-US" sz="1800" dirty="0"/>
              <a:t> - consists of a bright bow on both sides of the sun. </a:t>
            </a:r>
          </a:p>
          <a:p>
            <a:pPr lvl="1"/>
            <a:r>
              <a:rPr lang="en-US" sz="1600" dirty="0"/>
              <a:t>Part of the halo family. </a:t>
            </a:r>
          </a:p>
          <a:p>
            <a:pPr lvl="1"/>
            <a:r>
              <a:rPr lang="en-US" sz="1600" dirty="0"/>
              <a:t>Crystals orientated in a flat orientation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4EA59C-C158-6A49-8ED9-E4A84D6AF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41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F745E7-81C4-6044-AA86-94F55FCC5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481" y="572251"/>
            <a:ext cx="3957957" cy="28067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741AC1-BA1C-E549-9413-81D533682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12" y="572251"/>
            <a:ext cx="4260597" cy="2809524"/>
          </a:xfrm>
          <a:prstGeom prst="rect">
            <a:avLst/>
          </a:prstGeom>
        </p:spPr>
      </p:pic>
      <p:pic>
        <p:nvPicPr>
          <p:cNvPr id="1028" name="Picture 4" descr="page17image6432">
            <a:extLst>
              <a:ext uri="{FF2B5EF4-FFF2-40B4-BE49-F238E27FC236}">
                <a16:creationId xmlns:a16="http://schemas.microsoft.com/office/drawing/2014/main" id="{368FF3EE-4A07-4A47-AE40-068FC48C9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536" y="3951203"/>
            <a:ext cx="3051823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4381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FF88E-2E82-A24F-94A8-129DE26B2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Winter Optics: Pillars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887F6-3A35-7E4D-9CD1-DE945EFF8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393" y="1356818"/>
            <a:ext cx="7665579" cy="4351338"/>
          </a:xfrm>
        </p:spPr>
        <p:txBody>
          <a:bodyPr/>
          <a:lstStyle/>
          <a:p>
            <a:r>
              <a:rPr lang="en-US" dirty="0"/>
              <a:t> </a:t>
            </a:r>
            <a:r>
              <a:rPr lang="en-US" sz="2000" dirty="0"/>
              <a:t>vertical beam of light appears to extend above a light.</a:t>
            </a:r>
          </a:p>
          <a:p>
            <a:r>
              <a:rPr lang="en-US" sz="2000" dirty="0"/>
              <a:t>Created by reflection of tiny hexagonal ice crystals that are suspended in atmosphere in a layer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09C2F0-37B1-E241-A91A-D68E2DBE8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42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C73E72-9412-6B46-97C5-D42BCEE43D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988"/>
          <a:stretch/>
        </p:blipFill>
        <p:spPr>
          <a:xfrm>
            <a:off x="801100" y="2482822"/>
            <a:ext cx="3517901" cy="37788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40A03B-1C6D-8E4D-A662-069BA3B249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249" y="3014038"/>
            <a:ext cx="4076475" cy="271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589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68A56-113A-2640-ADAB-9453D440B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3 – Part 2: Winter Optics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FBCDA-AEAC-0643-AAC0-A056A0FDF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Use prisms and lights to create optics.</a:t>
            </a:r>
          </a:p>
          <a:p>
            <a:endParaRPr lang="en-US" sz="2400" dirty="0"/>
          </a:p>
          <a:p>
            <a:r>
              <a:rPr lang="en-US" sz="2400" dirty="0"/>
              <a:t>Questions: How does the angle of light impact the optical phenomenon? How is color separated?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E6A52C-70A3-3046-9F43-630A82E1B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9418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9E477-8B51-3248-8E2A-60C482FA1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068" y="2535936"/>
            <a:ext cx="7269480" cy="1325562"/>
          </a:xfrm>
        </p:spPr>
        <p:txBody>
          <a:bodyPr/>
          <a:lstStyle/>
          <a:p>
            <a:pPr algn="ctr"/>
            <a:r>
              <a:rPr lang="en-US" dirty="0"/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00AA31-5F60-2B42-967F-5C6B74E1F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409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blizzard?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3274696"/>
            <a:ext cx="9144000" cy="358330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87882" y="1434960"/>
            <a:ext cx="6446520" cy="43513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600" kern="1200" baseline="0">
                <a:solidFill>
                  <a:srgbClr val="00567D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 baseline="0">
                <a:solidFill>
                  <a:srgbClr val="80BC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National Weather Service definition:</a:t>
            </a:r>
          </a:p>
          <a:p>
            <a:pPr lvl="1"/>
            <a:r>
              <a:rPr lang="en-US" sz="1600" dirty="0"/>
              <a:t>Sustained winds/gusts &gt; 35 mph</a:t>
            </a:r>
          </a:p>
          <a:p>
            <a:pPr lvl="1"/>
            <a:r>
              <a:rPr lang="en-US" sz="1600" dirty="0"/>
              <a:t>At least three hours in length</a:t>
            </a:r>
          </a:p>
          <a:p>
            <a:pPr lvl="1"/>
            <a:r>
              <a:rPr lang="en-US" sz="1600" dirty="0"/>
              <a:t>Visibility ≤ ¼ mile</a:t>
            </a:r>
          </a:p>
          <a:p>
            <a:pPr marL="274320" lvl="1" indent="0">
              <a:buFont typeface="Arial" panose="020B0604020202020204" pitchFamily="34" charset="0"/>
              <a:buNone/>
            </a:pPr>
            <a:endParaRPr lang="en-US" sz="1600" dirty="0"/>
          </a:p>
          <a:p>
            <a:pPr lvl="1"/>
            <a:endParaRPr lang="en-US" sz="1600" dirty="0"/>
          </a:p>
        </p:txBody>
      </p:sp>
      <p:pic>
        <p:nvPicPr>
          <p:cNvPr id="7" name="Picture 6" descr="C:\Users\kennedya\Desktop\Dropbox\blowing_snow\images\2015-02-25 16.44.2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35196" y="1255593"/>
            <a:ext cx="3596780" cy="16777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H="1">
            <a:off x="6420715" y="1817655"/>
            <a:ext cx="16778" cy="5117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843018" y="2953225"/>
            <a:ext cx="40254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Example of blowing snow near Crookston, MN</a:t>
            </a:r>
          </a:p>
        </p:txBody>
      </p:sp>
      <p:sp>
        <p:nvSpPr>
          <p:cNvPr id="10" name="Rectangle 9"/>
          <p:cNvSpPr/>
          <p:nvPr/>
        </p:nvSpPr>
        <p:spPr>
          <a:xfrm>
            <a:off x="705016" y="2587219"/>
            <a:ext cx="379490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274320" lvl="1" indent="0">
              <a:buNone/>
            </a:pPr>
            <a:r>
              <a:rPr lang="en-US" b="1" dirty="0"/>
              <a:t>Decrease in visibility can be due to falling or blowing snow!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0" y="6467476"/>
            <a:ext cx="9144000" cy="381000"/>
          </a:xfrm>
          <a:prstGeom prst="rect">
            <a:avLst/>
          </a:prstGeom>
          <a:solidFill>
            <a:srgbClr val="008A3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0" y="6301382"/>
            <a:ext cx="40767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550234" y="5408602"/>
            <a:ext cx="2362200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 bwMode="auto">
          <a:xfrm>
            <a:off x="550234" y="5865802"/>
            <a:ext cx="2362200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Arc 14"/>
          <p:cNvSpPr/>
          <p:nvPr/>
        </p:nvSpPr>
        <p:spPr bwMode="auto">
          <a:xfrm rot="6811077">
            <a:off x="2428699" y="5029656"/>
            <a:ext cx="1676400" cy="838200"/>
          </a:xfrm>
          <a:prstGeom prst="arc">
            <a:avLst>
              <a:gd name="adj1" fmla="val 15157109"/>
              <a:gd name="adj2" fmla="val 0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" name="Picture 2" descr="C:\Users\Aaron\AppData\Local\Microsoft\Windows\Temporary Internet Files\Content.IE5\XNSKQE7M\snow_crystal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539" y="5564957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aron\AppData\Local\Microsoft\Windows\Temporary Internet Files\Content.IE5\XNSKQE7M\snow_crystal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139" y="5724521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aron\AppData\Local\Microsoft\Windows\Temporary Internet Files\Content.IE5\XNSKQE7M\snow_crystal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100" y="5681658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aron\AppData\Local\Microsoft\Windows\Temporary Internet Files\Content.IE5\XNSKQE7M\snow_crystal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339" y="5853108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aron\AppData\Local\Microsoft\Windows\Temporary Internet Files\Content.IE5\XNSKQE7M\snow_crystal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139" y="5179194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aron\AppData\Local\Microsoft\Windows\Temporary Internet Files\Content.IE5\XNSKQE7M\snow_crystal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351" y="5974532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Aaron\AppData\Local\Microsoft\Windows\Temporary Internet Files\Content.IE5\XNSKQE7M\snow_crystal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926" y="5179194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aron\AppData\Local\Microsoft\Windows\Temporary Internet Files\Content.IE5\XNSKQE7M\snow_crystal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338" y="4922019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Straight Arrow Connector 23"/>
          <p:cNvCxnSpPr/>
          <p:nvPr/>
        </p:nvCxnSpPr>
        <p:spPr bwMode="auto">
          <a:xfrm>
            <a:off x="5778025" y="5541145"/>
            <a:ext cx="2362200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 bwMode="auto">
          <a:xfrm>
            <a:off x="5835175" y="5915019"/>
            <a:ext cx="2362200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 bwMode="auto">
          <a:xfrm>
            <a:off x="3141034" y="5537189"/>
            <a:ext cx="76200" cy="5835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3522034" y="5561002"/>
            <a:ext cx="76200" cy="5835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293434" y="5689589"/>
            <a:ext cx="76200" cy="5835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3445834" y="5103802"/>
            <a:ext cx="76200" cy="5835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3522034" y="5841989"/>
            <a:ext cx="76200" cy="5835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3141034" y="5256202"/>
            <a:ext cx="76200" cy="5835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13729" y="3970267"/>
            <a:ext cx="1944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95000"/>
                    <a:lumOff val="5000"/>
                  </a:schemeClr>
                </a:solidFill>
              </a:rPr>
              <a:t>Blowing Snow</a:t>
            </a:r>
          </a:p>
          <a:p>
            <a:pPr algn="ctr"/>
            <a:r>
              <a:rPr lang="en-US" dirty="0">
                <a:solidFill>
                  <a:schemeClr val="tx2">
                    <a:lumMod val="95000"/>
                    <a:lumOff val="5000"/>
                  </a:schemeClr>
                </a:solidFill>
              </a:rPr>
              <a:t>“Ground Blizzards”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00069" y="4029487"/>
            <a:ext cx="1350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95000"/>
                    <a:lumOff val="5000"/>
                  </a:schemeClr>
                </a:solidFill>
              </a:rPr>
              <a:t>Falling Snow</a:t>
            </a:r>
          </a:p>
        </p:txBody>
      </p:sp>
      <p:sp>
        <p:nvSpPr>
          <p:cNvPr id="34" name="Cloud 33"/>
          <p:cNvSpPr/>
          <p:nvPr/>
        </p:nvSpPr>
        <p:spPr bwMode="auto">
          <a:xfrm>
            <a:off x="5128462" y="4432040"/>
            <a:ext cx="3390900" cy="456526"/>
          </a:xfrm>
          <a:prstGeom prst="cloud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1689" y="5984547"/>
            <a:ext cx="2557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2">
                    <a:lumMod val="95000"/>
                    <a:lumOff val="5000"/>
                  </a:schemeClr>
                </a:solidFill>
                <a:latin typeface="Arial" pitchFamily="34" charset="0"/>
              </a:rPr>
              <a:t>Preexisting snow cover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5443" y="6494864"/>
            <a:ext cx="68543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Video of a ground blizzard: https://www.youtube.com/watch?v=9AQtY1KsPn4</a:t>
            </a:r>
          </a:p>
        </p:txBody>
      </p:sp>
    </p:spTree>
    <p:extLst>
      <p:ext uri="{BB962C8B-B14F-4D97-AF65-F5344CB8AC3E}">
        <p14:creationId xmlns:p14="http://schemas.microsoft.com/office/powerpoint/2010/main" val="1022782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1: Blowing Snow Tank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26393" y="2100472"/>
            <a:ext cx="76741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Step 1. Feel the two types of fake snow. How are they dissimilar? Which type do you think is more likely to blow? What type would make a better snowball?</a:t>
            </a:r>
          </a:p>
          <a:p>
            <a:endParaRPr lang="en-US" dirty="0"/>
          </a:p>
          <a:p>
            <a:r>
              <a:rPr lang="en-US" dirty="0"/>
              <a:t>Step 2: Use the fan and attempt to blow the snow in the buckets. Was your intuition correct? Why or why not? </a:t>
            </a:r>
          </a:p>
          <a:p>
            <a:endParaRPr lang="en-US" dirty="0"/>
          </a:p>
          <a:p>
            <a:r>
              <a:rPr lang="en-US" dirty="0"/>
              <a:t>Step 3: Level the snow in the tank and place objects. Making sure the lid is in place, use the fan to blow the snow around. Once it has drifted, stop.</a:t>
            </a:r>
          </a:p>
          <a:p>
            <a:endParaRPr lang="en-US" dirty="0"/>
          </a:p>
          <a:p>
            <a:r>
              <a:rPr lang="en-US" dirty="0"/>
              <a:t>Step 4: Use a ruler and take a measurement of snowfall. </a:t>
            </a:r>
          </a:p>
          <a:p>
            <a:pPr lvl="1"/>
            <a:r>
              <a:rPr lang="en-US" dirty="0"/>
              <a:t>Question: What range in snowfall was observed? What is truth? </a:t>
            </a:r>
          </a:p>
        </p:txBody>
      </p:sp>
    </p:spTree>
    <p:extLst>
      <p:ext uri="{BB962C8B-B14F-4D97-AF65-F5344CB8AC3E}">
        <p14:creationId xmlns:p14="http://schemas.microsoft.com/office/powerpoint/2010/main" val="774425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1: Measuring snowfall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26393" y="1845467"/>
            <a:ext cx="76145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Wind makes snowfall measurements incredibly difficult. Care must be taken to make accurate observations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Watch the videos below.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do we need to measure snowfall?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How should we properly measure snowfall? </a:t>
            </a:r>
          </a:p>
        </p:txBody>
      </p:sp>
      <p:sp>
        <p:nvSpPr>
          <p:cNvPr id="6" name="Rectangle 5"/>
          <p:cNvSpPr/>
          <p:nvPr/>
        </p:nvSpPr>
        <p:spPr>
          <a:xfrm>
            <a:off x="726393" y="2740075"/>
            <a:ext cx="77889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2"/>
              </a:rPr>
              <a:t>https://www.youtube.com/watch?v=oU1Wxm9UU3Y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26393" y="3105835"/>
            <a:ext cx="77889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https://www.youtube.com/watch?v=rsPTc3Xxe3g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11820" y="4880011"/>
            <a:ext cx="4418101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If conditions allow, measure the snow depth outside. How much variability is there? </a:t>
            </a:r>
          </a:p>
        </p:txBody>
      </p:sp>
    </p:spTree>
    <p:extLst>
      <p:ext uri="{BB962C8B-B14F-4D97-AF65-F5344CB8AC3E}">
        <p14:creationId xmlns:p14="http://schemas.microsoft.com/office/powerpoint/2010/main" val="715543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1: Impacts of Blowing Snow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28650" y="1616910"/>
            <a:ext cx="76741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How does blowing/drift snow impact our region? (</a:t>
            </a:r>
            <a:r>
              <a:rPr lang="en-US" i="1" dirty="0"/>
              <a:t>discussion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What challenges does it pose and how can we minimize these impacts? Watch the following short videos:</a:t>
            </a:r>
          </a:p>
        </p:txBody>
      </p:sp>
      <p:sp>
        <p:nvSpPr>
          <p:cNvPr id="6" name="Rectangle 5"/>
          <p:cNvSpPr/>
          <p:nvPr/>
        </p:nvSpPr>
        <p:spPr>
          <a:xfrm>
            <a:off x="628650" y="3707756"/>
            <a:ext cx="7886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2"/>
              </a:rPr>
              <a:t>https://www.youtube.com/watch?v=GqM_m5pToqc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8650" y="4259914"/>
            <a:ext cx="7886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https://www.youtube.com/watch?v=mjKcuKARK1M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28650" y="4874776"/>
            <a:ext cx="7886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4"/>
              </a:rPr>
              <a:t>https://www.youtube.com/watch?v=NiQXNujxmUw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865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Activity 2: Warm-Up</a:t>
            </a:r>
            <a:br>
              <a:rPr lang="en-US" dirty="0"/>
            </a:br>
            <a:r>
              <a:rPr lang="en-US" dirty="0"/>
              <a:t>The Blizzard Capital of the 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40D2-BF58-465D-8282-B59BC9A150F5}" type="slidenum">
              <a:rPr lang="en-US" smtClean="0"/>
              <a:t>9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55" y="1640087"/>
            <a:ext cx="3801583" cy="2844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72692" y="1711966"/>
            <a:ext cx="1285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1959-2014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2753" y="4330462"/>
            <a:ext cx="4206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Coleman and Schwartz (2016)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182" y="1640086"/>
            <a:ext cx="3801583" cy="25076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02988" y="4154094"/>
            <a:ext cx="3797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Kennedy et al. (2019)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7481" y="4638239"/>
            <a:ext cx="70214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Questions </a:t>
            </a:r>
            <a:r>
              <a:rPr lang="en-US" i="1" dirty="0"/>
              <a:t>(discussion)</a:t>
            </a:r>
            <a:r>
              <a:rPr lang="en-US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How many blizzards has the region seen in any given winter?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What months have the most blizzards?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Why do you think our region sees so many blizzards?</a:t>
            </a:r>
          </a:p>
        </p:txBody>
      </p:sp>
    </p:spTree>
    <p:extLst>
      <p:ext uri="{BB962C8B-B14F-4D97-AF65-F5344CB8AC3E}">
        <p14:creationId xmlns:p14="http://schemas.microsoft.com/office/powerpoint/2010/main" val="719440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D EPSCoR">
      <a:dk1>
        <a:srgbClr val="00567D"/>
      </a:dk1>
      <a:lt1>
        <a:sysClr val="window" lastClr="FFFFFF"/>
      </a:lt1>
      <a:dk2>
        <a:srgbClr val="000000"/>
      </a:dk2>
      <a:lt2>
        <a:srgbClr val="80BC00"/>
      </a:lt2>
      <a:accent1>
        <a:srgbClr val="5B9BD5"/>
      </a:accent1>
      <a:accent2>
        <a:srgbClr val="80BC00"/>
      </a:accent2>
      <a:accent3>
        <a:srgbClr val="A5A5A5"/>
      </a:accent3>
      <a:accent4>
        <a:srgbClr val="954F72"/>
      </a:accent4>
      <a:accent5>
        <a:srgbClr val="4472C4"/>
      </a:accent5>
      <a:accent6>
        <a:srgbClr val="80BC00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13376</TotalTime>
  <Words>2097</Words>
  <Application>Microsoft Office PowerPoint</Application>
  <PresentationFormat>On-screen Show (4:3)</PresentationFormat>
  <Paragraphs>362</Paragraphs>
  <Slides>44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Arial</vt:lpstr>
      <vt:lpstr>Calibri</vt:lpstr>
      <vt:lpstr>Calibri Light</vt:lpstr>
      <vt:lpstr>Times New Roman</vt:lpstr>
      <vt:lpstr>Office Theme</vt:lpstr>
      <vt:lpstr>All About Winter Weather</vt:lpstr>
      <vt:lpstr>The First Meteorologists</vt:lpstr>
      <vt:lpstr>Life on the Plains - Blizzards</vt:lpstr>
      <vt:lpstr>Question:</vt:lpstr>
      <vt:lpstr>What is a blizzard?</vt:lpstr>
      <vt:lpstr>Activity 1: Blowing Snow Tank</vt:lpstr>
      <vt:lpstr>Activity 1: Measuring snowfall</vt:lpstr>
      <vt:lpstr>Activity 1: Impacts of Blowing Snow</vt:lpstr>
      <vt:lpstr>Activity 2: Warm-Up The Blizzard Capital of the US</vt:lpstr>
      <vt:lpstr>Reasons for blizzards</vt:lpstr>
      <vt:lpstr>Activity 2: Basics of Weather Maps</vt:lpstr>
      <vt:lpstr>Pressure</vt:lpstr>
      <vt:lpstr>High Vs. Low Pressure </vt:lpstr>
      <vt:lpstr>Winds</vt:lpstr>
      <vt:lpstr>Fronts</vt:lpstr>
      <vt:lpstr>Air Masses</vt:lpstr>
      <vt:lpstr>Jetstream</vt:lpstr>
      <vt:lpstr>Worksheet Activity 2 - Part 1</vt:lpstr>
      <vt:lpstr>Activity 2 – Part 1 Solutions</vt:lpstr>
      <vt:lpstr>Activity 2 – Part 2: Blizzard Pattern ID </vt:lpstr>
      <vt:lpstr>The Colorado Low</vt:lpstr>
      <vt:lpstr>The Colorado Low</vt:lpstr>
      <vt:lpstr>The Alberta Clipper</vt:lpstr>
      <vt:lpstr>The Alberta Clipper</vt:lpstr>
      <vt:lpstr>The Arctic Front</vt:lpstr>
      <vt:lpstr>The Arctic Front</vt:lpstr>
      <vt:lpstr>Worksheet Activity 2 – Part 2: </vt:lpstr>
      <vt:lpstr>Activity 2 – Part 2: Solutions</vt:lpstr>
      <vt:lpstr>Activity 2: Solutions</vt:lpstr>
      <vt:lpstr>Winter Weather Safety: Frost Bite and Hypothermia</vt:lpstr>
      <vt:lpstr>Winter Weather Safety: Before a Blizzard</vt:lpstr>
      <vt:lpstr>Winter Weather Safety: During a Blizzard</vt:lpstr>
      <vt:lpstr>Know the Difference Between Watches and Warnings</vt:lpstr>
      <vt:lpstr>Blizzard Vs. Winter Storm Warnings</vt:lpstr>
      <vt:lpstr>Activity 3: Snowflakes and More</vt:lpstr>
      <vt:lpstr>Snowflake Environments</vt:lpstr>
      <vt:lpstr>Summary Plot</vt:lpstr>
      <vt:lpstr>Aggregates</vt:lpstr>
      <vt:lpstr>Worksheet Activity 3 – Part I: Crystal Matching</vt:lpstr>
      <vt:lpstr>Winter Optics Basics</vt:lpstr>
      <vt:lpstr>Winter Optics: Halos and Sundogs</vt:lpstr>
      <vt:lpstr>Winter Optics: Pillars</vt:lpstr>
      <vt:lpstr>Activity 3 – Part 2: Winter Optics</vt:lpstr>
      <vt:lpstr>QUESTIONS?</vt:lpstr>
    </vt:vector>
  </TitlesOfParts>
  <Company>NDSU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Rusch, Kelly</dc:creator>
  <cp:lastModifiedBy>Shireen Alemadi</cp:lastModifiedBy>
  <cp:revision>43</cp:revision>
  <dcterms:created xsi:type="dcterms:W3CDTF">2018-10-15T14:10:44Z</dcterms:created>
  <dcterms:modified xsi:type="dcterms:W3CDTF">2020-08-30T21:04:47Z</dcterms:modified>
</cp:coreProperties>
</file>