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12"/>
  </p:notesMasterIdLst>
  <p:sldIdLst>
    <p:sldId id="257" r:id="rId5"/>
    <p:sldId id="258" r:id="rId6"/>
    <p:sldId id="259" r:id="rId7"/>
    <p:sldId id="261" r:id="rId8"/>
    <p:sldId id="264" r:id="rId9"/>
    <p:sldId id="262" r:id="rId10"/>
    <p:sldId id="263" r:id="rId1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MHeritage" initials="TMHC"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7D"/>
    <a:srgbClr val="80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showGuides="1">
      <p:cViewPr varScale="1">
        <p:scale>
          <a:sx n="111" d="100"/>
          <a:sy n="111" d="100"/>
        </p:scale>
        <p:origin x="396" y="10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3F157DD-D0F7-4F8C-A4A2-843CAB9736CF}" type="datetimeFigureOut">
              <a:rPr lang="en-US" smtClean="0"/>
              <a:t>9/4/2021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Click to edit title</a:t>
            </a:r>
          </a:p>
        </p:txBody>
      </p:sp>
      <p:sp>
        <p:nvSpPr>
          <p:cNvPr id="4" name="Date Placeholder 3"/>
          <p:cNvSpPr>
            <a:spLocks noGrp="1"/>
          </p:cNvSpPr>
          <p:nvPr>
            <p:ph type="dt" sz="half" idx="10"/>
          </p:nvPr>
        </p:nvSpPr>
        <p:spPr/>
        <p:txBody>
          <a:bodyPr/>
          <a:lstStyle/>
          <a:p>
            <a:fld id="{67A3B6FB-0C59-40AF-A909-6DA56EB6BB99}" type="datetime1">
              <a:rPr lang="en-US" smtClean="0"/>
              <a:t>9/4/2021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4032200" y="5511054"/>
            <a:ext cx="4166421" cy="1209855"/>
          </a:xfrm>
          <a:prstGeom prst="rect">
            <a:avLst/>
          </a:prstGeom>
          <a:noFill/>
          <a:ln>
            <a:noFill/>
          </a:ln>
        </p:spPr>
      </p:pic>
      <p:sp>
        <p:nvSpPr>
          <p:cNvPr id="15" name="Content Placeholder 14"/>
          <p:cNvSpPr>
            <a:spLocks noGrp="1"/>
          </p:cNvSpPr>
          <p:nvPr>
            <p:ph sz="quarter" idx="14" hasCustomPrompt="1"/>
          </p:nvPr>
        </p:nvSpPr>
        <p:spPr>
          <a:xfrm>
            <a:off x="1524001" y="3978275"/>
            <a:ext cx="9144000" cy="1403350"/>
          </a:xfrm>
        </p:spPr>
        <p:txBody>
          <a:bodyPr/>
          <a:lstStyle>
            <a:lvl1pPr marL="0" indent="0" algn="ctr">
              <a:buNone/>
              <a:defRPr baseline="0">
                <a:solidFill>
                  <a:srgbClr val="00567D"/>
                </a:solidFill>
              </a:defRPr>
            </a:lvl1pPr>
            <a:lvl5pPr marL="1828800" indent="0">
              <a:buNone/>
              <a:defRPr/>
            </a:lvl5pPr>
          </a:lstStyle>
          <a:p>
            <a:pPr lvl="0"/>
            <a:r>
              <a:rPr lang="en-US" dirty="0"/>
              <a:t>Click to add subtitle</a:t>
            </a:r>
          </a:p>
        </p:txBody>
      </p:sp>
    </p:spTree>
    <p:extLst>
      <p:ext uri="{BB962C8B-B14F-4D97-AF65-F5344CB8AC3E}">
        <p14:creationId xmlns:p14="http://schemas.microsoft.com/office/powerpoint/2010/main" val="3495165030"/>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27DF5E-052A-4487-91E8-B905C91A7A23}" type="datetime1">
              <a:rPr lang="en-US" smtClean="0"/>
              <a:t>9/4/2021</a:t>
            </a:fld>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sp>
        <p:nvSpPr>
          <p:cNvPr id="7" name="Rectangle 6"/>
          <p:cNvSpPr/>
          <p:nvPr userDrawn="1"/>
        </p:nvSpPr>
        <p:spPr>
          <a:xfrm>
            <a:off x="724622" y="365125"/>
            <a:ext cx="10739887" cy="5992543"/>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838200" y="452927"/>
            <a:ext cx="10515600" cy="5792598"/>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5037268" y="5877232"/>
            <a:ext cx="2083281" cy="633087"/>
          </a:xfrm>
          <a:prstGeom prst="rect">
            <a:avLst/>
          </a:prstGeom>
          <a:noFill/>
          <a:ln>
            <a:noFill/>
          </a:ln>
        </p:spPr>
      </p:pic>
      <p:sp>
        <p:nvSpPr>
          <p:cNvPr id="14" name="Text Placeholder 13"/>
          <p:cNvSpPr>
            <a:spLocks noGrp="1"/>
          </p:cNvSpPr>
          <p:nvPr>
            <p:ph type="body" sz="quarter" idx="13" hasCustomPrompt="1"/>
          </p:nvPr>
        </p:nvSpPr>
        <p:spPr>
          <a:xfrm>
            <a:off x="1057275" y="647700"/>
            <a:ext cx="10048875" cy="966769"/>
          </a:xfrm>
        </p:spPr>
        <p:txBody>
          <a:bodyPr/>
          <a:lstStyle>
            <a:lvl1pPr marL="0" indent="0">
              <a:buNone/>
              <a:defRPr sz="4000">
                <a:solidFill>
                  <a:srgbClr val="00567D"/>
                </a:solidFill>
              </a:defRPr>
            </a:lvl1pPr>
          </a:lstStyle>
          <a:p>
            <a:pPr lvl="0"/>
            <a:r>
              <a:rPr lang="en-US" dirty="0"/>
              <a:t>Click to add title</a:t>
            </a:r>
          </a:p>
        </p:txBody>
      </p:sp>
      <p:sp>
        <p:nvSpPr>
          <p:cNvPr id="16" name="Content Placeholder 15"/>
          <p:cNvSpPr>
            <a:spLocks noGrp="1"/>
          </p:cNvSpPr>
          <p:nvPr>
            <p:ph sz="quarter" idx="14" hasCustomPrompt="1"/>
          </p:nvPr>
        </p:nvSpPr>
        <p:spPr>
          <a:xfrm>
            <a:off x="1047750" y="1905000"/>
            <a:ext cx="10048875" cy="3760788"/>
          </a:xfrm>
        </p:spPr>
        <p:txBody>
          <a:bodyPr/>
          <a:lstStyle>
            <a:lvl1pPr>
              <a:defRPr sz="3200">
                <a:solidFill>
                  <a:srgbClr val="00567D"/>
                </a:solidFill>
              </a:defRPr>
            </a:lvl1pPr>
            <a:lvl2pPr>
              <a:defRPr sz="2800">
                <a:solidFill>
                  <a:srgbClr val="00567D"/>
                </a:solidFill>
              </a:defRPr>
            </a:lvl2pPr>
            <a:lvl3pPr>
              <a:defRPr sz="2600">
                <a:solidFill>
                  <a:srgbClr val="00567D"/>
                </a:solidFill>
              </a:defRPr>
            </a:lvl3pPr>
            <a:lvl4pPr>
              <a:defRPr sz="2400">
                <a:solidFill>
                  <a:srgbClr val="00567D"/>
                </a:solidFill>
              </a:defRPr>
            </a:lvl4pPr>
            <a:lvl5pPr>
              <a:defRPr>
                <a:solidFill>
                  <a:srgbClr val="00567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00335737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022725"/>
          </a:xfrm>
        </p:spPr>
        <p:txBody>
          <a:bodyPr>
            <a:normAutofit/>
          </a:bodyPr>
          <a:lstStyle>
            <a:lvl1pPr>
              <a:defRPr sz="3200" baseline="0">
                <a:solidFill>
                  <a:srgbClr val="00567D"/>
                </a:solidFill>
              </a:defRPr>
            </a:lvl1pPr>
          </a:lstStyle>
          <a:p>
            <a:pPr lvl="0"/>
            <a:r>
              <a:rPr lang="en-US" dirty="0"/>
              <a:t>Click to add text</a:t>
            </a:r>
          </a:p>
        </p:txBody>
      </p:sp>
      <p:sp>
        <p:nvSpPr>
          <p:cNvPr id="4" name="Content Placeholder 3"/>
          <p:cNvSpPr>
            <a:spLocks noGrp="1"/>
          </p:cNvSpPr>
          <p:nvPr>
            <p:ph sz="half" idx="2" hasCustomPrompt="1"/>
          </p:nvPr>
        </p:nvSpPr>
        <p:spPr>
          <a:xfrm>
            <a:off x="6172200" y="1825625"/>
            <a:ext cx="5181600" cy="4022725"/>
          </a:xfrm>
        </p:spPr>
        <p:txBody>
          <a:bodyPr>
            <a:normAutofit/>
          </a:bodyPr>
          <a:lstStyle>
            <a:lvl1pPr>
              <a:defRPr sz="3200">
                <a:solidFill>
                  <a:srgbClr val="00567D"/>
                </a:solidFill>
              </a:defRPr>
            </a:lvl1pPr>
          </a:lstStyle>
          <a:p>
            <a:pPr lvl="0"/>
            <a:r>
              <a:rPr lang="en-US" dirty="0"/>
              <a:t>Click to add text</a:t>
            </a:r>
          </a:p>
        </p:txBody>
      </p:sp>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5" name="Date Placeholder 4"/>
          <p:cNvSpPr>
            <a:spLocks noGrp="1"/>
          </p:cNvSpPr>
          <p:nvPr>
            <p:ph type="dt" sz="half" idx="10"/>
          </p:nvPr>
        </p:nvSpPr>
        <p:spPr/>
        <p:txBody>
          <a:bodyPr/>
          <a:lstStyle/>
          <a:p>
            <a:fld id="{E98B6C24-6C37-4492-A926-65C0FEDC621D}" type="datetime1">
              <a:rPr lang="en-US" smtClean="0"/>
              <a:t>9/4/2021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453199"/>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59737"/>
            <a:ext cx="10515600" cy="1330952"/>
          </a:xfrm>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Text Placeholder 2"/>
          <p:cNvSpPr>
            <a:spLocks noGrp="1"/>
          </p:cNvSpPr>
          <p:nvPr>
            <p:ph type="body" idx="1" hasCustomPrompt="1"/>
          </p:nvPr>
        </p:nvSpPr>
        <p:spPr>
          <a:xfrm>
            <a:off x="839788" y="1681163"/>
            <a:ext cx="5157787"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4" name="Content Placeholder 3"/>
          <p:cNvSpPr>
            <a:spLocks noGrp="1"/>
          </p:cNvSpPr>
          <p:nvPr>
            <p:ph sz="half" idx="2" hasCustomPrompt="1"/>
          </p:nvPr>
        </p:nvSpPr>
        <p:spPr>
          <a:xfrm>
            <a:off x="839788" y="2505075"/>
            <a:ext cx="5157787" cy="3371850"/>
          </a:xfrm>
        </p:spPr>
        <p:txBody>
          <a:bodyPr/>
          <a:lstStyle>
            <a:lvl1pPr>
              <a:defRPr>
                <a:solidFill>
                  <a:srgbClr val="00567D"/>
                </a:solidFill>
              </a:defRPr>
            </a:lvl1pPr>
            <a:lvl2pPr>
              <a:defRPr>
                <a:solidFill>
                  <a:srgbClr val="00567D"/>
                </a:solidFill>
              </a:defRPr>
            </a:lvl2pPr>
          </a:lstStyle>
          <a:p>
            <a:pPr lvl="0"/>
            <a:r>
              <a:rPr lang="en-US" dirty="0"/>
              <a:t>Edit text styles</a:t>
            </a:r>
          </a:p>
          <a:p>
            <a:pPr lvl="1"/>
            <a:r>
              <a:rPr lang="en-US" dirty="0"/>
              <a:t>Second level</a:t>
            </a:r>
          </a:p>
        </p:txBody>
      </p:sp>
      <p:sp>
        <p:nvSpPr>
          <p:cNvPr id="5" name="Text Placeholder 4"/>
          <p:cNvSpPr>
            <a:spLocks noGrp="1"/>
          </p:cNvSpPr>
          <p:nvPr>
            <p:ph type="body" sz="quarter" idx="3" hasCustomPrompt="1"/>
          </p:nvPr>
        </p:nvSpPr>
        <p:spPr>
          <a:xfrm>
            <a:off x="6172200" y="1681163"/>
            <a:ext cx="5183188"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6" name="Content Placeholder 5"/>
          <p:cNvSpPr>
            <a:spLocks noGrp="1"/>
          </p:cNvSpPr>
          <p:nvPr>
            <p:ph sz="quarter" idx="4"/>
          </p:nvPr>
        </p:nvSpPr>
        <p:spPr>
          <a:xfrm>
            <a:off x="6172200" y="2505075"/>
            <a:ext cx="5183188" cy="3371850"/>
          </a:xfrm>
        </p:spPr>
        <p:txBody>
          <a:bodyPr/>
          <a:lstStyle>
            <a:lvl1pPr>
              <a:defRPr>
                <a:solidFill>
                  <a:srgbClr val="00567D"/>
                </a:solidFill>
              </a:defRPr>
            </a:lvl1pPr>
            <a:lvl2pPr>
              <a:defRPr>
                <a:solidFill>
                  <a:srgbClr val="00567D"/>
                </a:solidFill>
              </a:defRPr>
            </a:lvl2pPr>
          </a:lstStyle>
          <a:p>
            <a:pPr lvl="0"/>
            <a:r>
              <a:rPr lang="en-US" dirty="0"/>
              <a:t>Edit Master text styles</a:t>
            </a:r>
          </a:p>
          <a:p>
            <a:pPr lvl="1"/>
            <a:r>
              <a:rPr lang="en-US" dirty="0"/>
              <a:t>Second level</a:t>
            </a:r>
          </a:p>
        </p:txBody>
      </p:sp>
      <p:sp>
        <p:nvSpPr>
          <p:cNvPr id="7" name="Date Placeholder 6"/>
          <p:cNvSpPr>
            <a:spLocks noGrp="1"/>
          </p:cNvSpPr>
          <p:nvPr>
            <p:ph type="dt" sz="half" idx="10"/>
          </p:nvPr>
        </p:nvSpPr>
        <p:spPr/>
        <p:txBody>
          <a:bodyPr/>
          <a:lstStyle/>
          <a:p>
            <a:fld id="{BD8E6D7F-42DD-4F21-9060-C0F9BEBBC705}" type="datetime1">
              <a:rPr lang="en-US" smtClean="0"/>
              <a:t>9/4/2021</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175887028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Date Placeholder 2"/>
          <p:cNvSpPr>
            <a:spLocks noGrp="1"/>
          </p:cNvSpPr>
          <p:nvPr>
            <p:ph type="dt" sz="half" idx="10"/>
          </p:nvPr>
        </p:nvSpPr>
        <p:spPr/>
        <p:txBody>
          <a:bodyPr/>
          <a:lstStyle/>
          <a:p>
            <a:fld id="{4269DC55-42E3-4EFF-A3D4-2F37FEE7871A}" type="datetime1">
              <a:rPr lang="en-US" smtClean="0"/>
              <a:t>9/4/2021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3672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1FBB75-2C92-445F-8EEA-3CC96DA1F8F0}" type="datetime1">
              <a:rPr lang="en-US" smtClean="0"/>
              <a:t>9/4/2021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029360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 style</a:t>
            </a:r>
          </a:p>
        </p:txBody>
      </p:sp>
      <p:sp>
        <p:nvSpPr>
          <p:cNvPr id="3" name="Content Placeholder 2"/>
          <p:cNvSpPr>
            <a:spLocks noGrp="1"/>
          </p:cNvSpPr>
          <p:nvPr>
            <p:ph idx="1" hasCustomPrompt="1"/>
          </p:nvPr>
        </p:nvSpPr>
        <p:spPr>
          <a:xfrm>
            <a:off x="5183188" y="685801"/>
            <a:ext cx="6172200" cy="5175250"/>
          </a:xfrm>
        </p:spPr>
        <p:txBody>
          <a:bodyPr/>
          <a:lstStyle>
            <a:lvl1pPr>
              <a:defRPr sz="3200">
                <a:solidFill>
                  <a:srgbClr val="00567D"/>
                </a:solidFill>
              </a:defRPr>
            </a:lvl1pPr>
            <a:lvl2pPr>
              <a:defRPr sz="2800">
                <a:solidFill>
                  <a:srgbClr val="00567D"/>
                </a:solidFill>
              </a:defRPr>
            </a:lvl2pPr>
            <a:lvl3pPr>
              <a:defRPr sz="2400">
                <a:solidFill>
                  <a:srgbClr val="00567D"/>
                </a:solidFill>
              </a:defRPr>
            </a:lvl3pPr>
            <a:lvl4pPr>
              <a:defRPr sz="2000"/>
            </a:lvl4pPr>
            <a:lvl5pPr>
              <a:defRPr sz="2000"/>
            </a:lvl5pPr>
            <a:lvl6pPr>
              <a:defRPr sz="2000"/>
            </a:lvl6pPr>
            <a:lvl7pPr>
              <a:defRPr sz="2000"/>
            </a:lvl7pPr>
            <a:lvl8pPr>
              <a:defRPr sz="2000"/>
            </a:lvl8pPr>
            <a:lvl9pPr>
              <a:defRPr sz="2000"/>
            </a:lvl9pPr>
          </a:lstStyle>
          <a:p>
            <a:pPr lvl="0"/>
            <a:r>
              <a:rPr lang="en-US" dirty="0"/>
              <a:t>Edit text</a:t>
            </a:r>
          </a:p>
          <a:p>
            <a:pPr lvl="1"/>
            <a:r>
              <a:rPr lang="en-US" dirty="0"/>
              <a:t>Second level</a:t>
            </a:r>
          </a:p>
          <a:p>
            <a:pPr lvl="2"/>
            <a:r>
              <a:rPr lang="en-US" dirty="0"/>
              <a:t>Third level</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styles</a:t>
            </a:r>
          </a:p>
        </p:txBody>
      </p:sp>
      <p:sp>
        <p:nvSpPr>
          <p:cNvPr id="5" name="Date Placeholder 4"/>
          <p:cNvSpPr>
            <a:spLocks noGrp="1"/>
          </p:cNvSpPr>
          <p:nvPr>
            <p:ph type="dt" sz="half" idx="10"/>
          </p:nvPr>
        </p:nvSpPr>
        <p:spPr/>
        <p:txBody>
          <a:bodyPr/>
          <a:lstStyle/>
          <a:p>
            <a:fld id="{64FDB018-71F2-4D47-9C47-FB770C7BD24F}" type="datetime1">
              <a:rPr lang="en-US" smtClean="0"/>
              <a:t>9/4/2021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1960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Picture Placeholder 2"/>
          <p:cNvSpPr>
            <a:spLocks noGrp="1" noChangeAspect="1"/>
          </p:cNvSpPr>
          <p:nvPr>
            <p:ph type="pic" idx="1"/>
          </p:nvPr>
        </p:nvSpPr>
        <p:spPr>
          <a:xfrm>
            <a:off x="5183188" y="666751"/>
            <a:ext cx="6172200" cy="5194300"/>
          </a:xfrm>
        </p:spPr>
        <p:txBody>
          <a:bodyPr anchor="t"/>
          <a:lstStyle>
            <a:lvl1pPr marL="0" indent="0">
              <a:buNone/>
              <a:defRPr sz="3200">
                <a:solidFill>
                  <a:srgbClr val="00567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a:t>
            </a:r>
          </a:p>
        </p:txBody>
      </p:sp>
      <p:sp>
        <p:nvSpPr>
          <p:cNvPr id="5" name="Date Placeholder 4"/>
          <p:cNvSpPr>
            <a:spLocks noGrp="1"/>
          </p:cNvSpPr>
          <p:nvPr>
            <p:ph type="dt" sz="half" idx="10"/>
          </p:nvPr>
        </p:nvSpPr>
        <p:spPr/>
        <p:txBody>
          <a:bodyPr/>
          <a:lstStyle/>
          <a:p>
            <a:fld id="{7EA36DB4-BE2C-43F1-B7E4-9927F325EBB2}" type="datetime1">
              <a:rPr lang="en-US" smtClean="0"/>
              <a:t>9/4/2021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501224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B66D0-E753-4EE3-BB16-B7483880096E}" type="datetime1">
              <a:rPr lang="en-US" smtClean="0"/>
              <a:t>9/4/2021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pic>
        <p:nvPicPr>
          <p:cNvPr id="7" name="Picture 6"/>
          <p:cNvPicPr>
            <a:picLocks noChangeAspect="1"/>
          </p:cNvPicPr>
          <p:nvPr userDrawn="1"/>
        </p:nvPicPr>
        <p:blipFill>
          <a:blip r:embed="rId10"/>
          <a:stretch>
            <a:fillRect/>
          </a:stretch>
        </p:blipFill>
        <p:spPr>
          <a:xfrm>
            <a:off x="718862" y="444749"/>
            <a:ext cx="10754276" cy="5968501"/>
          </a:xfrm>
          <a:prstGeom prst="rect">
            <a:avLst/>
          </a:prstGeom>
        </p:spPr>
      </p:pic>
      <p:pic>
        <p:nvPicPr>
          <p:cNvPr id="8" name="Picture 7"/>
          <p:cNvPicPr>
            <a:picLocks noChangeAspect="1"/>
          </p:cNvPicPr>
          <p:nvPr userDrawn="1"/>
        </p:nvPicPr>
        <p:blipFill>
          <a:blip r:embed="rId11"/>
          <a:stretch>
            <a:fillRect/>
          </a:stretch>
        </p:blipFill>
        <p:spPr>
          <a:xfrm>
            <a:off x="828599" y="552449"/>
            <a:ext cx="10534801" cy="5724525"/>
          </a:xfrm>
          <a:prstGeom prst="rect">
            <a:avLst/>
          </a:prstGeom>
        </p:spPr>
      </p:pic>
      <p:pic>
        <p:nvPicPr>
          <p:cNvPr id="11" name="Picture 10"/>
          <p:cNvPicPr>
            <a:picLocks noChangeAspect="1"/>
          </p:cNvPicPr>
          <p:nvPr userDrawn="1"/>
        </p:nvPicPr>
        <p:blipFill>
          <a:blip r:embed="rId12"/>
          <a:stretch>
            <a:fillRect/>
          </a:stretch>
        </p:blipFill>
        <p:spPr>
          <a:xfrm>
            <a:off x="5053492" y="5858587"/>
            <a:ext cx="2085013" cy="634039"/>
          </a:xfrm>
          <a:prstGeom prst="rect">
            <a:avLst/>
          </a:prstGeom>
        </p:spPr>
      </p:pic>
    </p:spTree>
    <p:extLst>
      <p:ext uri="{BB962C8B-B14F-4D97-AF65-F5344CB8AC3E}">
        <p14:creationId xmlns:p14="http://schemas.microsoft.com/office/powerpoint/2010/main" val="111011528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86" r:id="rId5"/>
    <p:sldLayoutId id="2147483679" r:id="rId6"/>
    <p:sldLayoutId id="2147483681" r:id="rId7"/>
    <p:sldLayoutId id="2147483682" r:id="rId8"/>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615950"/>
            <a:ext cx="9144000" cy="1103793"/>
          </a:xfrm>
        </p:spPr>
        <p:txBody>
          <a:bodyPr>
            <a:normAutofit/>
          </a:bodyPr>
          <a:lstStyle/>
          <a:p>
            <a:r>
              <a:rPr lang="en-US" sz="4800" dirty="0">
                <a:latin typeface="Algerian" panose="04020705040A02060702" pitchFamily="82" charset="0"/>
              </a:rPr>
              <a:t>All About Winter Weather</a:t>
            </a:r>
          </a:p>
        </p:txBody>
      </p:sp>
      <p:sp>
        <p:nvSpPr>
          <p:cNvPr id="5" name="Content Placeholder 4"/>
          <p:cNvSpPr>
            <a:spLocks noGrp="1"/>
          </p:cNvSpPr>
          <p:nvPr>
            <p:ph sz="quarter" idx="14"/>
          </p:nvPr>
        </p:nvSpPr>
        <p:spPr>
          <a:xfrm>
            <a:off x="4181574" y="4619297"/>
            <a:ext cx="3971826" cy="829395"/>
          </a:xfrm>
        </p:spPr>
        <p:txBody>
          <a:bodyPr>
            <a:normAutofit/>
          </a:bodyPr>
          <a:lstStyle/>
          <a:p>
            <a:r>
              <a:rPr lang="en-US" sz="1800" dirty="0">
                <a:latin typeface="Times New Roman" panose="02020603050405020304" pitchFamily="18" charset="0"/>
                <a:cs typeface="Times New Roman" panose="02020603050405020304" pitchFamily="18" charset="0"/>
              </a:rPr>
              <a:t>Developed by:</a:t>
            </a:r>
          </a:p>
          <a:p>
            <a:r>
              <a:rPr lang="en-US" sz="1800" dirty="0">
                <a:latin typeface="Times New Roman" panose="02020603050405020304" pitchFamily="18" charset="0"/>
                <a:cs typeface="Times New Roman" panose="02020603050405020304" pitchFamily="18" charset="0"/>
              </a:rPr>
              <a:t>Frances Allard/Cultural Advisor</a:t>
            </a:r>
          </a:p>
        </p:txBody>
      </p:sp>
      <p:sp>
        <p:nvSpPr>
          <p:cNvPr id="6" name="Date Placeholder 5">
            <a:extLst>
              <a:ext uri="{FF2B5EF4-FFF2-40B4-BE49-F238E27FC236}">
                <a16:creationId xmlns:a16="http://schemas.microsoft.com/office/drawing/2014/main" id="{70520C03-149F-45CD-A363-AE00292A2BF5}"/>
              </a:ext>
            </a:extLst>
          </p:cNvPr>
          <p:cNvSpPr>
            <a:spLocks noGrp="1"/>
          </p:cNvSpPr>
          <p:nvPr>
            <p:ph type="dt" sz="half" idx="10"/>
          </p:nvPr>
        </p:nvSpPr>
        <p:spPr/>
        <p:txBody>
          <a:bodyPr/>
          <a:lstStyle/>
          <a:p>
            <a:fld id="{5C1E4C1E-DD94-41F8-A6B6-BCBC4135F2CC}" type="datetime1">
              <a:rPr lang="en-US" smtClean="0"/>
              <a:t>9/4/2021</a:t>
            </a:fld>
            <a:endParaRPr lang="en-US"/>
          </a:p>
        </p:txBody>
      </p:sp>
      <p:sp>
        <p:nvSpPr>
          <p:cNvPr id="7" name="Footer Placeholder 6">
            <a:extLst>
              <a:ext uri="{FF2B5EF4-FFF2-40B4-BE49-F238E27FC236}">
                <a16:creationId xmlns:a16="http://schemas.microsoft.com/office/drawing/2014/main" id="{A9C5D91A-0002-45E0-93B3-C8AED3E105ED}"/>
              </a:ext>
            </a:extLst>
          </p:cNvPr>
          <p:cNvSpPr>
            <a:spLocks noGrp="1"/>
          </p:cNvSpPr>
          <p:nvPr>
            <p:ph type="ftr" sz="quarter" idx="11"/>
          </p:nvPr>
        </p:nvSpPr>
        <p:spPr/>
        <p:txBody>
          <a:bodyPr/>
          <a:lstStyle/>
          <a:p>
            <a:endParaRPr lang="en-US" dirty="0"/>
          </a:p>
        </p:txBody>
      </p:sp>
      <p:pic>
        <p:nvPicPr>
          <p:cNvPr id="3" name="Picture 2">
            <a:extLst>
              <a:ext uri="{FF2B5EF4-FFF2-40B4-BE49-F238E27FC236}">
                <a16:creationId xmlns:a16="http://schemas.microsoft.com/office/drawing/2014/main" id="{BBB622F6-7C99-40B6-B667-26EBBDEE1C9E}"/>
              </a:ext>
            </a:extLst>
          </p:cNvPr>
          <p:cNvPicPr>
            <a:picLocks noChangeAspect="1"/>
          </p:cNvPicPr>
          <p:nvPr/>
        </p:nvPicPr>
        <p:blipFill>
          <a:blip r:embed="rId2"/>
          <a:stretch>
            <a:fillRect/>
          </a:stretch>
        </p:blipFill>
        <p:spPr>
          <a:xfrm>
            <a:off x="1267699" y="1789302"/>
            <a:ext cx="2609850" cy="1752600"/>
          </a:xfrm>
          <a:prstGeom prst="rect">
            <a:avLst/>
          </a:prstGeom>
        </p:spPr>
      </p:pic>
      <p:pic>
        <p:nvPicPr>
          <p:cNvPr id="4" name="Picture 3">
            <a:extLst>
              <a:ext uri="{FF2B5EF4-FFF2-40B4-BE49-F238E27FC236}">
                <a16:creationId xmlns:a16="http://schemas.microsoft.com/office/drawing/2014/main" id="{31D96B63-2A5B-468D-BE21-BBE0EDC6205A}"/>
              </a:ext>
            </a:extLst>
          </p:cNvPr>
          <p:cNvPicPr>
            <a:picLocks noChangeAspect="1"/>
          </p:cNvPicPr>
          <p:nvPr/>
        </p:nvPicPr>
        <p:blipFill>
          <a:blip r:embed="rId3"/>
          <a:stretch>
            <a:fillRect/>
          </a:stretch>
        </p:blipFill>
        <p:spPr>
          <a:xfrm>
            <a:off x="4526473" y="1774913"/>
            <a:ext cx="2686050" cy="1704975"/>
          </a:xfrm>
          <a:prstGeom prst="rect">
            <a:avLst/>
          </a:prstGeom>
        </p:spPr>
      </p:pic>
      <p:pic>
        <p:nvPicPr>
          <p:cNvPr id="8" name="Picture 7">
            <a:extLst>
              <a:ext uri="{FF2B5EF4-FFF2-40B4-BE49-F238E27FC236}">
                <a16:creationId xmlns:a16="http://schemas.microsoft.com/office/drawing/2014/main" id="{C1493019-7B88-4BC1-9A4F-83474C23CD2F}"/>
              </a:ext>
            </a:extLst>
          </p:cNvPr>
          <p:cNvPicPr>
            <a:picLocks noChangeAspect="1"/>
          </p:cNvPicPr>
          <p:nvPr/>
        </p:nvPicPr>
        <p:blipFill>
          <a:blip r:embed="rId4"/>
          <a:stretch>
            <a:fillRect/>
          </a:stretch>
        </p:blipFill>
        <p:spPr>
          <a:xfrm>
            <a:off x="7992917" y="1838325"/>
            <a:ext cx="2867025" cy="1590675"/>
          </a:xfrm>
          <a:prstGeom prst="rect">
            <a:avLst/>
          </a:prstGeom>
        </p:spPr>
      </p:pic>
      <p:pic>
        <p:nvPicPr>
          <p:cNvPr id="9" name="Picture 8">
            <a:extLst>
              <a:ext uri="{FF2B5EF4-FFF2-40B4-BE49-F238E27FC236}">
                <a16:creationId xmlns:a16="http://schemas.microsoft.com/office/drawing/2014/main" id="{BB33BCFE-20D7-49C5-B602-7724C8264F37}"/>
              </a:ext>
            </a:extLst>
          </p:cNvPr>
          <p:cNvPicPr>
            <a:picLocks noChangeAspect="1"/>
          </p:cNvPicPr>
          <p:nvPr/>
        </p:nvPicPr>
        <p:blipFill>
          <a:blip r:embed="rId5"/>
          <a:stretch>
            <a:fillRect/>
          </a:stretch>
        </p:blipFill>
        <p:spPr>
          <a:xfrm>
            <a:off x="1258174" y="3899700"/>
            <a:ext cx="2619375" cy="1743075"/>
          </a:xfrm>
          <a:prstGeom prst="rect">
            <a:avLst/>
          </a:prstGeom>
        </p:spPr>
      </p:pic>
      <p:pic>
        <p:nvPicPr>
          <p:cNvPr id="10" name="Picture 9">
            <a:extLst>
              <a:ext uri="{FF2B5EF4-FFF2-40B4-BE49-F238E27FC236}">
                <a16:creationId xmlns:a16="http://schemas.microsoft.com/office/drawing/2014/main" id="{5326D03F-6D2D-44D7-87ED-0AF2A504F4ED}"/>
              </a:ext>
            </a:extLst>
          </p:cNvPr>
          <p:cNvPicPr>
            <a:picLocks noChangeAspect="1"/>
          </p:cNvPicPr>
          <p:nvPr/>
        </p:nvPicPr>
        <p:blipFill>
          <a:blip r:embed="rId6"/>
          <a:stretch>
            <a:fillRect/>
          </a:stretch>
        </p:blipFill>
        <p:spPr>
          <a:xfrm>
            <a:off x="8153400" y="4388046"/>
            <a:ext cx="3028950" cy="1514475"/>
          </a:xfrm>
          <a:prstGeom prst="rect">
            <a:avLst/>
          </a:prstGeom>
        </p:spPr>
      </p:pic>
    </p:spTree>
    <p:extLst>
      <p:ext uri="{BB962C8B-B14F-4D97-AF65-F5344CB8AC3E}">
        <p14:creationId xmlns:p14="http://schemas.microsoft.com/office/powerpoint/2010/main" val="3874826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0550"/>
            <a:ext cx="10515600" cy="1100138"/>
          </a:xfrm>
        </p:spPr>
        <p:txBody>
          <a:bodyPr/>
          <a:lstStyle/>
          <a:p>
            <a:pPr algn="ctr"/>
            <a:r>
              <a:rPr lang="en-US" dirty="0">
                <a:latin typeface="Algerian" panose="04020705040A02060702" pitchFamily="82" charset="0"/>
              </a:rPr>
              <a:t>Before our winter weather starts</a:t>
            </a:r>
          </a:p>
        </p:txBody>
      </p:sp>
      <p:sp>
        <p:nvSpPr>
          <p:cNvPr id="3" name="Content Placeholder 2"/>
          <p:cNvSpPr>
            <a:spLocks noGrp="1"/>
          </p:cNvSpPr>
          <p:nvPr>
            <p:ph idx="1"/>
          </p:nvPr>
        </p:nvSpPr>
        <p:spPr>
          <a:xfrm>
            <a:off x="838201" y="1392572"/>
            <a:ext cx="6542987" cy="4647501"/>
          </a:xfrm>
        </p:spPr>
        <p:txBody>
          <a:bodyPr>
            <a:normAutofit fontScale="62500" lnSpcReduction="20000"/>
          </a:bodyPr>
          <a:lstStyle/>
          <a:p>
            <a:r>
              <a:rPr lang="en-US" dirty="0">
                <a:cs typeface="Times New Roman" panose="02020603050405020304" pitchFamily="18" charset="0"/>
              </a:rPr>
              <a:t>Before the winter months are here, we have been busy gathering, hunting, fishing, picking berries, making maple syrup, tanning the hides, and most everything we get from the spring camps to the fall camps we will have dried and packaged in raw hide bags or birch bark. Here is what occurred during the seasons to give you a background before our winter weather started:</a:t>
            </a:r>
          </a:p>
          <a:p>
            <a:pPr lvl="1"/>
            <a:r>
              <a:rPr lang="en-US" sz="2600" dirty="0">
                <a:cs typeface="Times New Roman" panose="02020603050405020304" pitchFamily="18" charset="0"/>
              </a:rPr>
              <a:t>As </a:t>
            </a:r>
            <a:r>
              <a:rPr lang="en-US" sz="2600" b="1" dirty="0">
                <a:cs typeface="Times New Roman" panose="02020603050405020304" pitchFamily="18" charset="0"/>
              </a:rPr>
              <a:t>(Ziigwan) Spring </a:t>
            </a:r>
            <a:r>
              <a:rPr lang="en-US" sz="2600" dirty="0">
                <a:cs typeface="Times New Roman" panose="02020603050405020304" pitchFamily="18" charset="0"/>
              </a:rPr>
              <a:t>approached, Ojibwe families moved to sugar bush. This was an area where many sugar maple trees could be found. They would meet up with friends and relatives that they had not seen since their move to winter camp. This was a time of greeting and catching up on all the news. </a:t>
            </a:r>
          </a:p>
          <a:p>
            <a:pPr lvl="1"/>
            <a:r>
              <a:rPr lang="en-US" sz="2600" dirty="0">
                <a:cs typeface="Times New Roman" panose="02020603050405020304" pitchFamily="18" charset="0"/>
              </a:rPr>
              <a:t>Each family had their own part of the sugar bush, tapping the trees for sap and boiling it down to make maple sugar. As before, the men went out to get food. This time of the year they spread nets to catch flocks of wild pigeons. </a:t>
            </a:r>
          </a:p>
          <a:p>
            <a:pPr lvl="1"/>
            <a:r>
              <a:rPr lang="en-US" sz="2600" dirty="0">
                <a:cs typeface="Times New Roman" panose="02020603050405020304" pitchFamily="18" charset="0"/>
              </a:rPr>
              <a:t>Before the ice was off the lakes, the men speared fish through holes in the ice. After the ice melted the men fished with large nets. </a:t>
            </a:r>
          </a:p>
          <a:p>
            <a:pPr lvl="1"/>
            <a:r>
              <a:rPr lang="en-US" sz="2600" dirty="0">
                <a:cs typeface="Times New Roman" panose="02020603050405020304" pitchFamily="18" charset="0"/>
              </a:rPr>
              <a:t>Early spring was a good time to trap fur bearing animals as their fur was the thickest and glossiest. Spring is also the time birch bark could be taken to make canoes. </a:t>
            </a:r>
          </a:p>
          <a:p>
            <a:pPr lvl="1"/>
            <a:r>
              <a:rPr lang="en-US" sz="2600" dirty="0">
                <a:cs typeface="Times New Roman" panose="02020603050405020304" pitchFamily="18" charset="0"/>
              </a:rPr>
              <a:t>In every band there were older men and women who were especially skilled in canoe building. They were helped by younger members who learned the craft from them.</a:t>
            </a:r>
            <a:r>
              <a:rPr lang="en-US" sz="2600" dirty="0">
                <a:latin typeface="Times New Roman" panose="02020603050405020304" pitchFamily="18" charset="0"/>
                <a:cs typeface="Times New Roman" panose="02020603050405020304" pitchFamily="18" charset="0"/>
              </a:rPr>
              <a:t>	</a:t>
            </a:r>
          </a:p>
          <a:p>
            <a:endParaRPr lang="en-US" dirty="0"/>
          </a:p>
        </p:txBody>
      </p:sp>
      <p:sp>
        <p:nvSpPr>
          <p:cNvPr id="6" name="Date Placeholder 5">
            <a:extLst>
              <a:ext uri="{FF2B5EF4-FFF2-40B4-BE49-F238E27FC236}">
                <a16:creationId xmlns:a16="http://schemas.microsoft.com/office/drawing/2014/main" id="{70962C06-0B9A-4769-A614-12DC499549B7}"/>
              </a:ext>
            </a:extLst>
          </p:cNvPr>
          <p:cNvSpPr>
            <a:spLocks noGrp="1"/>
          </p:cNvSpPr>
          <p:nvPr>
            <p:ph type="dt" sz="half" idx="10"/>
          </p:nvPr>
        </p:nvSpPr>
        <p:spPr/>
        <p:txBody>
          <a:bodyPr/>
          <a:lstStyle/>
          <a:p>
            <a:fld id="{E7D12966-2D87-4528-A781-D28DDBC42B0E}" type="datetime1">
              <a:rPr lang="en-US" smtClean="0"/>
              <a:t>9/4/2021</a:t>
            </a:fld>
            <a:endParaRPr lang="en-US"/>
          </a:p>
        </p:txBody>
      </p:sp>
      <p:pic>
        <p:nvPicPr>
          <p:cNvPr id="4" name="Picture 3">
            <a:extLst>
              <a:ext uri="{FF2B5EF4-FFF2-40B4-BE49-F238E27FC236}">
                <a16:creationId xmlns:a16="http://schemas.microsoft.com/office/drawing/2014/main" id="{C56BA0B1-DC52-49E9-AA15-D2D4182E8039}"/>
              </a:ext>
            </a:extLst>
          </p:cNvPr>
          <p:cNvPicPr>
            <a:picLocks noChangeAspect="1"/>
          </p:cNvPicPr>
          <p:nvPr/>
        </p:nvPicPr>
        <p:blipFill>
          <a:blip r:embed="rId2"/>
          <a:stretch>
            <a:fillRect/>
          </a:stretch>
        </p:blipFill>
        <p:spPr>
          <a:xfrm>
            <a:off x="8323868" y="1481302"/>
            <a:ext cx="1141783" cy="1578171"/>
          </a:xfrm>
          <a:prstGeom prst="rect">
            <a:avLst/>
          </a:prstGeom>
        </p:spPr>
      </p:pic>
      <p:pic>
        <p:nvPicPr>
          <p:cNvPr id="5" name="Picture 4">
            <a:extLst>
              <a:ext uri="{FF2B5EF4-FFF2-40B4-BE49-F238E27FC236}">
                <a16:creationId xmlns:a16="http://schemas.microsoft.com/office/drawing/2014/main" id="{1A718A50-5B4A-4716-8C3B-9DD2417B96F6}"/>
              </a:ext>
            </a:extLst>
          </p:cNvPr>
          <p:cNvPicPr>
            <a:picLocks noChangeAspect="1"/>
          </p:cNvPicPr>
          <p:nvPr/>
        </p:nvPicPr>
        <p:blipFill>
          <a:blip r:embed="rId3"/>
          <a:stretch>
            <a:fillRect/>
          </a:stretch>
        </p:blipFill>
        <p:spPr>
          <a:xfrm>
            <a:off x="7286148" y="1559390"/>
            <a:ext cx="1037720" cy="1290697"/>
          </a:xfrm>
          <a:prstGeom prst="rect">
            <a:avLst/>
          </a:prstGeom>
        </p:spPr>
      </p:pic>
      <p:pic>
        <p:nvPicPr>
          <p:cNvPr id="7" name="Picture 6">
            <a:extLst>
              <a:ext uri="{FF2B5EF4-FFF2-40B4-BE49-F238E27FC236}">
                <a16:creationId xmlns:a16="http://schemas.microsoft.com/office/drawing/2014/main" id="{71FC1C69-1335-4983-A7D5-A46C27ED2AD6}"/>
              </a:ext>
            </a:extLst>
          </p:cNvPr>
          <p:cNvPicPr>
            <a:picLocks noChangeAspect="1"/>
          </p:cNvPicPr>
          <p:nvPr/>
        </p:nvPicPr>
        <p:blipFill>
          <a:blip r:embed="rId4"/>
          <a:stretch>
            <a:fillRect/>
          </a:stretch>
        </p:blipFill>
        <p:spPr>
          <a:xfrm>
            <a:off x="9612336" y="1559390"/>
            <a:ext cx="1591990" cy="1296617"/>
          </a:xfrm>
          <a:prstGeom prst="rect">
            <a:avLst/>
          </a:prstGeom>
        </p:spPr>
      </p:pic>
      <p:pic>
        <p:nvPicPr>
          <p:cNvPr id="8" name="Picture 7">
            <a:extLst>
              <a:ext uri="{FF2B5EF4-FFF2-40B4-BE49-F238E27FC236}">
                <a16:creationId xmlns:a16="http://schemas.microsoft.com/office/drawing/2014/main" id="{67F5BD4D-0441-4989-A035-140AA58CEB36}"/>
              </a:ext>
            </a:extLst>
          </p:cNvPr>
          <p:cNvPicPr>
            <a:picLocks noChangeAspect="1"/>
          </p:cNvPicPr>
          <p:nvPr/>
        </p:nvPicPr>
        <p:blipFill>
          <a:blip r:embed="rId5"/>
          <a:stretch>
            <a:fillRect/>
          </a:stretch>
        </p:blipFill>
        <p:spPr>
          <a:xfrm>
            <a:off x="7358355" y="3240168"/>
            <a:ext cx="2009139" cy="1378966"/>
          </a:xfrm>
          <a:prstGeom prst="rect">
            <a:avLst/>
          </a:prstGeom>
        </p:spPr>
      </p:pic>
      <p:pic>
        <p:nvPicPr>
          <p:cNvPr id="9" name="Picture 8">
            <a:extLst>
              <a:ext uri="{FF2B5EF4-FFF2-40B4-BE49-F238E27FC236}">
                <a16:creationId xmlns:a16="http://schemas.microsoft.com/office/drawing/2014/main" id="{495FC819-1AE5-4D74-B161-6A0B732EB0C5}"/>
              </a:ext>
            </a:extLst>
          </p:cNvPr>
          <p:cNvPicPr>
            <a:picLocks noChangeAspect="1"/>
          </p:cNvPicPr>
          <p:nvPr/>
        </p:nvPicPr>
        <p:blipFill>
          <a:blip r:embed="rId6"/>
          <a:stretch>
            <a:fillRect/>
          </a:stretch>
        </p:blipFill>
        <p:spPr>
          <a:xfrm>
            <a:off x="8894759" y="3279129"/>
            <a:ext cx="2024995" cy="1262057"/>
          </a:xfrm>
          <a:prstGeom prst="rect">
            <a:avLst/>
          </a:prstGeom>
        </p:spPr>
      </p:pic>
      <p:pic>
        <p:nvPicPr>
          <p:cNvPr id="10" name="Picture 9">
            <a:extLst>
              <a:ext uri="{FF2B5EF4-FFF2-40B4-BE49-F238E27FC236}">
                <a16:creationId xmlns:a16="http://schemas.microsoft.com/office/drawing/2014/main" id="{DD71BE95-3221-423D-AF25-366DB68BBCC8}"/>
              </a:ext>
            </a:extLst>
          </p:cNvPr>
          <p:cNvPicPr>
            <a:picLocks noChangeAspect="1"/>
          </p:cNvPicPr>
          <p:nvPr/>
        </p:nvPicPr>
        <p:blipFill>
          <a:blip r:embed="rId7"/>
          <a:stretch>
            <a:fillRect/>
          </a:stretch>
        </p:blipFill>
        <p:spPr>
          <a:xfrm>
            <a:off x="7286148" y="4738234"/>
            <a:ext cx="1323150" cy="1276927"/>
          </a:xfrm>
          <a:prstGeom prst="rect">
            <a:avLst/>
          </a:prstGeom>
        </p:spPr>
      </p:pic>
      <p:pic>
        <p:nvPicPr>
          <p:cNvPr id="11" name="Picture 10">
            <a:extLst>
              <a:ext uri="{FF2B5EF4-FFF2-40B4-BE49-F238E27FC236}">
                <a16:creationId xmlns:a16="http://schemas.microsoft.com/office/drawing/2014/main" id="{82A61BB9-55EA-4AA0-9121-7DCDA4E1F82B}"/>
              </a:ext>
            </a:extLst>
          </p:cNvPr>
          <p:cNvPicPr>
            <a:picLocks noChangeAspect="1"/>
          </p:cNvPicPr>
          <p:nvPr/>
        </p:nvPicPr>
        <p:blipFill>
          <a:blip r:embed="rId8"/>
          <a:stretch>
            <a:fillRect/>
          </a:stretch>
        </p:blipFill>
        <p:spPr>
          <a:xfrm>
            <a:off x="10077333" y="4790148"/>
            <a:ext cx="1126993" cy="1173097"/>
          </a:xfrm>
          <a:prstGeom prst="rect">
            <a:avLst/>
          </a:prstGeom>
        </p:spPr>
      </p:pic>
      <p:pic>
        <p:nvPicPr>
          <p:cNvPr id="12" name="Picture 11">
            <a:extLst>
              <a:ext uri="{FF2B5EF4-FFF2-40B4-BE49-F238E27FC236}">
                <a16:creationId xmlns:a16="http://schemas.microsoft.com/office/drawing/2014/main" id="{F95E3339-2F48-4D91-AF01-5D5FA6607AC1}"/>
              </a:ext>
            </a:extLst>
          </p:cNvPr>
          <p:cNvPicPr>
            <a:picLocks noChangeAspect="1"/>
          </p:cNvPicPr>
          <p:nvPr/>
        </p:nvPicPr>
        <p:blipFill>
          <a:blip r:embed="rId9"/>
          <a:stretch>
            <a:fillRect/>
          </a:stretch>
        </p:blipFill>
        <p:spPr>
          <a:xfrm>
            <a:off x="8613559" y="4760842"/>
            <a:ext cx="1293697" cy="1173098"/>
          </a:xfrm>
          <a:prstGeom prst="rect">
            <a:avLst/>
          </a:prstGeom>
        </p:spPr>
      </p:pic>
    </p:spTree>
    <p:extLst>
      <p:ext uri="{BB962C8B-B14F-4D97-AF65-F5344CB8AC3E}">
        <p14:creationId xmlns:p14="http://schemas.microsoft.com/office/powerpoint/2010/main" val="4241993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55829" y="1477157"/>
            <a:ext cx="6703243" cy="4826524"/>
          </a:xfrm>
        </p:spPr>
        <p:txBody>
          <a:bodyPr>
            <a:normAutofit fontScale="62500" lnSpcReduction="20000"/>
          </a:bodyPr>
          <a:lstStyle/>
          <a:p>
            <a:r>
              <a:rPr lang="en-US" sz="3000" b="1" dirty="0">
                <a:cs typeface="Times New Roman" panose="02020603050405020304" pitchFamily="18" charset="0"/>
              </a:rPr>
              <a:t>Summer (</a:t>
            </a:r>
            <a:r>
              <a:rPr lang="en-US" sz="3000" b="1" dirty="0" err="1">
                <a:cs typeface="Times New Roman" panose="02020603050405020304" pitchFamily="18" charset="0"/>
              </a:rPr>
              <a:t>Niibin</a:t>
            </a:r>
            <a:r>
              <a:rPr lang="en-US" sz="3000" b="1" dirty="0">
                <a:cs typeface="Times New Roman" panose="02020603050405020304" pitchFamily="18" charset="0"/>
              </a:rPr>
              <a:t>) </a:t>
            </a:r>
            <a:r>
              <a:rPr lang="en-US" sz="3000" dirty="0">
                <a:cs typeface="Times New Roman" panose="02020603050405020304" pitchFamily="18" charset="0"/>
              </a:rPr>
              <a:t>is a time to think about planting gardens. Ojibwe families would move back to their summer village after sugar making when the leaves of trees were beginning to unfold. The men fished and hunted and the women and children planted corn, pumpkins and squash. This was also a time of gather berries and plants that families used for food, medicine and materials to make utilitarian baskets, mats, etc. Summer was a time for visiting friends and ceremonial feasts and dances. Summer was also a time to play games like lacrosse, foot races, wrestling, jumping, shooting matches and other contests.</a:t>
            </a:r>
          </a:p>
          <a:p>
            <a:r>
              <a:rPr lang="en-US" sz="3000" dirty="0">
                <a:cs typeface="Times New Roman" panose="02020603050405020304" pitchFamily="18" charset="0"/>
              </a:rPr>
              <a:t>In early </a:t>
            </a:r>
            <a:r>
              <a:rPr lang="en-US" sz="3000" b="1" dirty="0">
                <a:cs typeface="Times New Roman" panose="02020603050405020304" pitchFamily="18" charset="0"/>
              </a:rPr>
              <a:t>Fall (Dagwaagin), </a:t>
            </a:r>
            <a:r>
              <a:rPr lang="en-US" sz="3000" dirty="0">
                <a:cs typeface="Times New Roman" panose="02020603050405020304" pitchFamily="18" charset="0"/>
              </a:rPr>
              <a:t>families would travel by canoe to rice lakes and marshes and worked together to harvest wild rice. There were late chokecherries and early cranberries to pick, dry and store away. The men spent a great deal of time hunting. Fall was the season to shoot ducks and geese. As much food as possible needed to be gathered and stored away for the long winter. The men began to prepare for the trapping of fur bearing animals. The women set out nets to bring in a winter supply of fish.</a:t>
            </a:r>
            <a:endParaRPr lang="en-US" sz="3000" dirty="0"/>
          </a:p>
          <a:p>
            <a:endParaRPr lang="en-US" dirty="0"/>
          </a:p>
        </p:txBody>
      </p:sp>
      <p:sp>
        <p:nvSpPr>
          <p:cNvPr id="4" name="Title 3"/>
          <p:cNvSpPr>
            <a:spLocks noGrp="1"/>
          </p:cNvSpPr>
          <p:nvPr>
            <p:ph type="title"/>
          </p:nvPr>
        </p:nvSpPr>
        <p:spPr>
          <a:xfrm>
            <a:off x="4478928" y="601836"/>
            <a:ext cx="3271101" cy="822652"/>
          </a:xfrm>
        </p:spPr>
        <p:txBody>
          <a:bodyPr/>
          <a:lstStyle/>
          <a:p>
            <a:pPr algn="ctr"/>
            <a:r>
              <a:rPr lang="en-US" dirty="0">
                <a:latin typeface="Algerian" panose="04020705040A02060702" pitchFamily="82" charset="0"/>
              </a:rPr>
              <a:t>Continued</a:t>
            </a:r>
          </a:p>
        </p:txBody>
      </p:sp>
      <p:sp>
        <p:nvSpPr>
          <p:cNvPr id="7" name="Date Placeholder 6">
            <a:extLst>
              <a:ext uri="{FF2B5EF4-FFF2-40B4-BE49-F238E27FC236}">
                <a16:creationId xmlns:a16="http://schemas.microsoft.com/office/drawing/2014/main" id="{46C9C56A-E513-4B3B-B9B4-C92E039E0FA9}"/>
              </a:ext>
            </a:extLst>
          </p:cNvPr>
          <p:cNvSpPr>
            <a:spLocks noGrp="1"/>
          </p:cNvSpPr>
          <p:nvPr>
            <p:ph type="dt" sz="half" idx="10"/>
          </p:nvPr>
        </p:nvSpPr>
        <p:spPr/>
        <p:txBody>
          <a:bodyPr/>
          <a:lstStyle/>
          <a:p>
            <a:fld id="{0717AF48-B638-4B33-A019-811D6BC48632}" type="datetime1">
              <a:rPr lang="en-US" smtClean="0"/>
              <a:t>9/4/2021</a:t>
            </a:fld>
            <a:endParaRPr lang="en-US"/>
          </a:p>
        </p:txBody>
      </p:sp>
      <p:sp>
        <p:nvSpPr>
          <p:cNvPr id="8" name="Footer Placeholder 7">
            <a:extLst>
              <a:ext uri="{FF2B5EF4-FFF2-40B4-BE49-F238E27FC236}">
                <a16:creationId xmlns:a16="http://schemas.microsoft.com/office/drawing/2014/main" id="{624CF34E-77A7-413F-AFE1-5EA5FD46A833}"/>
              </a:ext>
            </a:extLst>
          </p:cNvPr>
          <p:cNvSpPr>
            <a:spLocks noGrp="1"/>
          </p:cNvSpPr>
          <p:nvPr>
            <p:ph type="ftr" sz="quarter" idx="11"/>
          </p:nvPr>
        </p:nvSpPr>
        <p:spPr/>
        <p:txBody>
          <a:bodyPr/>
          <a:lstStyle/>
          <a:p>
            <a:endParaRPr lang="en-US" dirty="0"/>
          </a:p>
        </p:txBody>
      </p:sp>
      <p:pic>
        <p:nvPicPr>
          <p:cNvPr id="3" name="Picture 2">
            <a:extLst>
              <a:ext uri="{FF2B5EF4-FFF2-40B4-BE49-F238E27FC236}">
                <a16:creationId xmlns:a16="http://schemas.microsoft.com/office/drawing/2014/main" id="{E8FCA6CB-6B04-4E56-B99E-AA9CBE88C910}"/>
              </a:ext>
            </a:extLst>
          </p:cNvPr>
          <p:cNvPicPr>
            <a:picLocks noChangeAspect="1"/>
          </p:cNvPicPr>
          <p:nvPr/>
        </p:nvPicPr>
        <p:blipFill>
          <a:blip r:embed="rId2"/>
          <a:stretch>
            <a:fillRect/>
          </a:stretch>
        </p:blipFill>
        <p:spPr>
          <a:xfrm>
            <a:off x="8941012" y="1182407"/>
            <a:ext cx="1791426" cy="1279590"/>
          </a:xfrm>
          <a:prstGeom prst="rect">
            <a:avLst/>
          </a:prstGeom>
        </p:spPr>
      </p:pic>
      <p:pic>
        <p:nvPicPr>
          <p:cNvPr id="5" name="Picture 4">
            <a:extLst>
              <a:ext uri="{FF2B5EF4-FFF2-40B4-BE49-F238E27FC236}">
                <a16:creationId xmlns:a16="http://schemas.microsoft.com/office/drawing/2014/main" id="{9728755E-45EF-4A49-B17B-76DB8F0BBD15}"/>
              </a:ext>
            </a:extLst>
          </p:cNvPr>
          <p:cNvPicPr>
            <a:picLocks noChangeAspect="1"/>
          </p:cNvPicPr>
          <p:nvPr/>
        </p:nvPicPr>
        <p:blipFill>
          <a:blip r:embed="rId3"/>
          <a:stretch>
            <a:fillRect/>
          </a:stretch>
        </p:blipFill>
        <p:spPr>
          <a:xfrm>
            <a:off x="7472467" y="1265888"/>
            <a:ext cx="1871533" cy="1112629"/>
          </a:xfrm>
          <a:prstGeom prst="rect">
            <a:avLst/>
          </a:prstGeom>
        </p:spPr>
      </p:pic>
      <p:pic>
        <p:nvPicPr>
          <p:cNvPr id="9" name="Picture 8">
            <a:extLst>
              <a:ext uri="{FF2B5EF4-FFF2-40B4-BE49-F238E27FC236}">
                <a16:creationId xmlns:a16="http://schemas.microsoft.com/office/drawing/2014/main" id="{8F57B995-2FAE-4CA7-8582-51E7858D63CB}"/>
              </a:ext>
            </a:extLst>
          </p:cNvPr>
          <p:cNvPicPr>
            <a:picLocks noChangeAspect="1"/>
          </p:cNvPicPr>
          <p:nvPr/>
        </p:nvPicPr>
        <p:blipFill>
          <a:blip r:embed="rId4"/>
          <a:stretch>
            <a:fillRect/>
          </a:stretch>
        </p:blipFill>
        <p:spPr>
          <a:xfrm>
            <a:off x="7479856" y="2465403"/>
            <a:ext cx="1551022" cy="1161770"/>
          </a:xfrm>
          <a:prstGeom prst="rect">
            <a:avLst/>
          </a:prstGeom>
        </p:spPr>
      </p:pic>
      <p:pic>
        <p:nvPicPr>
          <p:cNvPr id="11" name="Picture 10">
            <a:extLst>
              <a:ext uri="{FF2B5EF4-FFF2-40B4-BE49-F238E27FC236}">
                <a16:creationId xmlns:a16="http://schemas.microsoft.com/office/drawing/2014/main" id="{D4E98EE3-AF31-42AB-8027-E5E31A7FF7A6}"/>
              </a:ext>
            </a:extLst>
          </p:cNvPr>
          <p:cNvPicPr>
            <a:picLocks noChangeAspect="1"/>
          </p:cNvPicPr>
          <p:nvPr/>
        </p:nvPicPr>
        <p:blipFill>
          <a:blip r:embed="rId5"/>
          <a:stretch>
            <a:fillRect/>
          </a:stretch>
        </p:blipFill>
        <p:spPr>
          <a:xfrm>
            <a:off x="9221835" y="2505440"/>
            <a:ext cx="1900967" cy="1081695"/>
          </a:xfrm>
          <a:prstGeom prst="rect">
            <a:avLst/>
          </a:prstGeom>
        </p:spPr>
      </p:pic>
      <p:pic>
        <p:nvPicPr>
          <p:cNvPr id="12" name="Picture 11">
            <a:extLst>
              <a:ext uri="{FF2B5EF4-FFF2-40B4-BE49-F238E27FC236}">
                <a16:creationId xmlns:a16="http://schemas.microsoft.com/office/drawing/2014/main" id="{465FB1B9-9F1D-4493-92B0-492539DB8EC2}"/>
              </a:ext>
            </a:extLst>
          </p:cNvPr>
          <p:cNvPicPr>
            <a:picLocks noChangeAspect="1"/>
          </p:cNvPicPr>
          <p:nvPr/>
        </p:nvPicPr>
        <p:blipFill>
          <a:blip r:embed="rId6"/>
          <a:stretch>
            <a:fillRect/>
          </a:stretch>
        </p:blipFill>
        <p:spPr>
          <a:xfrm>
            <a:off x="9157139" y="3667027"/>
            <a:ext cx="1575299" cy="1048290"/>
          </a:xfrm>
          <a:prstGeom prst="rect">
            <a:avLst/>
          </a:prstGeom>
        </p:spPr>
      </p:pic>
      <p:pic>
        <p:nvPicPr>
          <p:cNvPr id="14" name="Picture 13">
            <a:extLst>
              <a:ext uri="{FF2B5EF4-FFF2-40B4-BE49-F238E27FC236}">
                <a16:creationId xmlns:a16="http://schemas.microsoft.com/office/drawing/2014/main" id="{0FF980B4-E694-412D-A104-09AC7121E9AC}"/>
              </a:ext>
            </a:extLst>
          </p:cNvPr>
          <p:cNvPicPr>
            <a:picLocks noChangeAspect="1"/>
          </p:cNvPicPr>
          <p:nvPr/>
        </p:nvPicPr>
        <p:blipFill>
          <a:blip r:embed="rId7"/>
          <a:stretch>
            <a:fillRect/>
          </a:stretch>
        </p:blipFill>
        <p:spPr>
          <a:xfrm>
            <a:off x="7630826" y="3667027"/>
            <a:ext cx="1183236" cy="1328756"/>
          </a:xfrm>
          <a:prstGeom prst="rect">
            <a:avLst/>
          </a:prstGeom>
        </p:spPr>
      </p:pic>
      <p:pic>
        <p:nvPicPr>
          <p:cNvPr id="15" name="Picture 14">
            <a:extLst>
              <a:ext uri="{FF2B5EF4-FFF2-40B4-BE49-F238E27FC236}">
                <a16:creationId xmlns:a16="http://schemas.microsoft.com/office/drawing/2014/main" id="{69644AFF-5593-4FED-87BA-07476861AECA}"/>
              </a:ext>
            </a:extLst>
          </p:cNvPr>
          <p:cNvPicPr>
            <a:picLocks noChangeAspect="1"/>
          </p:cNvPicPr>
          <p:nvPr/>
        </p:nvPicPr>
        <p:blipFill>
          <a:blip r:embed="rId8"/>
          <a:stretch>
            <a:fillRect/>
          </a:stretch>
        </p:blipFill>
        <p:spPr>
          <a:xfrm>
            <a:off x="9485380" y="4843130"/>
            <a:ext cx="918816" cy="1267457"/>
          </a:xfrm>
          <a:prstGeom prst="rect">
            <a:avLst/>
          </a:prstGeom>
        </p:spPr>
      </p:pic>
      <p:pic>
        <p:nvPicPr>
          <p:cNvPr id="16" name="Picture 15">
            <a:extLst>
              <a:ext uri="{FF2B5EF4-FFF2-40B4-BE49-F238E27FC236}">
                <a16:creationId xmlns:a16="http://schemas.microsoft.com/office/drawing/2014/main" id="{51BC8093-9F89-4479-B2C0-5991964BC6B0}"/>
              </a:ext>
            </a:extLst>
          </p:cNvPr>
          <p:cNvPicPr>
            <a:picLocks noChangeAspect="1"/>
          </p:cNvPicPr>
          <p:nvPr/>
        </p:nvPicPr>
        <p:blipFill>
          <a:blip r:embed="rId9"/>
          <a:stretch>
            <a:fillRect/>
          </a:stretch>
        </p:blipFill>
        <p:spPr>
          <a:xfrm>
            <a:off x="7750029" y="5079414"/>
            <a:ext cx="1341810" cy="992220"/>
          </a:xfrm>
          <a:prstGeom prst="rect">
            <a:avLst/>
          </a:prstGeom>
        </p:spPr>
      </p:pic>
    </p:spTree>
    <p:extLst>
      <p:ext uri="{BB962C8B-B14F-4D97-AF65-F5344CB8AC3E}">
        <p14:creationId xmlns:p14="http://schemas.microsoft.com/office/powerpoint/2010/main" val="2128508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9EABC9-A308-4A01-88A4-63DA4105C8AB}"/>
              </a:ext>
            </a:extLst>
          </p:cNvPr>
          <p:cNvSpPr>
            <a:spLocks noGrp="1"/>
          </p:cNvSpPr>
          <p:nvPr>
            <p:ph type="title"/>
          </p:nvPr>
        </p:nvSpPr>
        <p:spPr>
          <a:xfrm>
            <a:off x="3949831" y="376794"/>
            <a:ext cx="3978111" cy="678730"/>
          </a:xfrm>
        </p:spPr>
        <p:txBody>
          <a:bodyPr>
            <a:normAutofit fontScale="90000"/>
          </a:bodyPr>
          <a:lstStyle/>
          <a:p>
            <a:pPr algn="ctr"/>
            <a:r>
              <a:rPr lang="en-US" dirty="0">
                <a:latin typeface="Algerian" panose="04020705040A02060702" pitchFamily="82" charset="0"/>
              </a:rPr>
              <a:t>Continue</a:t>
            </a:r>
          </a:p>
        </p:txBody>
      </p:sp>
      <p:sp>
        <p:nvSpPr>
          <p:cNvPr id="4" name="Content Placeholder 3">
            <a:extLst>
              <a:ext uri="{FF2B5EF4-FFF2-40B4-BE49-F238E27FC236}">
                <a16:creationId xmlns:a16="http://schemas.microsoft.com/office/drawing/2014/main" id="{415D65EA-941D-4C24-98ED-D5A9F929B245}"/>
              </a:ext>
            </a:extLst>
          </p:cNvPr>
          <p:cNvSpPr>
            <a:spLocks noGrp="1"/>
          </p:cNvSpPr>
          <p:nvPr>
            <p:ph idx="1"/>
          </p:nvPr>
        </p:nvSpPr>
        <p:spPr>
          <a:xfrm>
            <a:off x="838201" y="980388"/>
            <a:ext cx="7410254" cy="5196575"/>
          </a:xfrm>
        </p:spPr>
        <p:txBody>
          <a:bodyPr>
            <a:noAutofit/>
          </a:bodyPr>
          <a:lstStyle/>
          <a:p>
            <a:r>
              <a:rPr lang="en-US" sz="1600" b="1" dirty="0">
                <a:cs typeface="Times New Roman" panose="02020603050405020304" pitchFamily="18" charset="0"/>
              </a:rPr>
              <a:t>In the Winter (Biboon) </a:t>
            </a:r>
            <a:r>
              <a:rPr lang="en-US" sz="1600" dirty="0">
                <a:cs typeface="Times New Roman" panose="02020603050405020304" pitchFamily="18" charset="0"/>
              </a:rPr>
              <a:t>the village would break up into small family groups and move to their winter camps in the forest. This custom arose because there was not enough game in any one place to feed more than a small number. Men went out each day to hunt deer and other large animals. While the men were out hunting, the women preserved deer meat by drying it over low open fires. At night the women made and repaired clothing/moccasins and worked on beadwork designs. Grandmothers wove fish nets and hunting bags, made cords and rope, helped with the cooking, brought in fire wood, and took care of the young children. The men made snowshoes and repaired their hunting gear. Winter was also the time for telling traditional stories. Stories were told to children to entertain but also to teach them. When boys and girls were not helping their elders, they had many ways of having fun. They slid down hills on toboggans or large pieces of bark, held snowshoe races and snowball battles. A favorite winter pastime was snow snake. In this game, players slid smooth, flattened poles over the snow to see whose pole would slide the farthest. This game was also played by grownups.</a:t>
            </a:r>
          </a:p>
          <a:p>
            <a:r>
              <a:rPr lang="en-US" sz="1600" dirty="0">
                <a:cs typeface="Times New Roman" panose="02020603050405020304" pitchFamily="18" charset="0"/>
              </a:rPr>
              <a:t>Winter weather was harsh on the tribes who lived in the northern region of the country and in Canada. From the beginning of time the harsher the weather the more deaths occurred, sickness that took a major part of the children and elders. Sometimes the hunting parties would get lost and have to buckle down for the night or days if the weather did not change, and if they had not got enough food they may die from starvation or freeze to death. </a:t>
            </a:r>
          </a:p>
        </p:txBody>
      </p:sp>
      <p:sp>
        <p:nvSpPr>
          <p:cNvPr id="5" name="Date Placeholder 4">
            <a:extLst>
              <a:ext uri="{FF2B5EF4-FFF2-40B4-BE49-F238E27FC236}">
                <a16:creationId xmlns:a16="http://schemas.microsoft.com/office/drawing/2014/main" id="{0C2CB511-0602-4B66-BCC3-FEC3834D6D8B}"/>
              </a:ext>
            </a:extLst>
          </p:cNvPr>
          <p:cNvSpPr>
            <a:spLocks noGrp="1"/>
          </p:cNvSpPr>
          <p:nvPr>
            <p:ph type="dt" sz="half" idx="10"/>
          </p:nvPr>
        </p:nvSpPr>
        <p:spPr/>
        <p:txBody>
          <a:bodyPr/>
          <a:lstStyle/>
          <a:p>
            <a:fld id="{920F8E61-2BDE-455D-9346-C9E6845D66A4}" type="datetime1">
              <a:rPr lang="en-US" smtClean="0"/>
              <a:t>9/4/2021</a:t>
            </a:fld>
            <a:endParaRPr lang="en-US"/>
          </a:p>
        </p:txBody>
      </p:sp>
      <p:pic>
        <p:nvPicPr>
          <p:cNvPr id="9" name="Picture 8">
            <a:extLst>
              <a:ext uri="{FF2B5EF4-FFF2-40B4-BE49-F238E27FC236}">
                <a16:creationId xmlns:a16="http://schemas.microsoft.com/office/drawing/2014/main" id="{B5D5CA07-5E31-45DF-90B5-6D18CE9A1089}"/>
              </a:ext>
            </a:extLst>
          </p:cNvPr>
          <p:cNvPicPr>
            <a:picLocks noChangeAspect="1"/>
          </p:cNvPicPr>
          <p:nvPr/>
        </p:nvPicPr>
        <p:blipFill>
          <a:blip r:embed="rId2"/>
          <a:stretch>
            <a:fillRect/>
          </a:stretch>
        </p:blipFill>
        <p:spPr>
          <a:xfrm>
            <a:off x="8248455" y="698251"/>
            <a:ext cx="1447688" cy="1015542"/>
          </a:xfrm>
          <a:prstGeom prst="rect">
            <a:avLst/>
          </a:prstGeom>
        </p:spPr>
      </p:pic>
      <p:pic>
        <p:nvPicPr>
          <p:cNvPr id="10" name="Picture 9">
            <a:extLst>
              <a:ext uri="{FF2B5EF4-FFF2-40B4-BE49-F238E27FC236}">
                <a16:creationId xmlns:a16="http://schemas.microsoft.com/office/drawing/2014/main" id="{33F181D8-D4EB-4FFC-A6CF-D75483E0515D}"/>
              </a:ext>
            </a:extLst>
          </p:cNvPr>
          <p:cNvPicPr>
            <a:picLocks noChangeAspect="1"/>
          </p:cNvPicPr>
          <p:nvPr/>
        </p:nvPicPr>
        <p:blipFill>
          <a:blip r:embed="rId3"/>
          <a:stretch>
            <a:fillRect/>
          </a:stretch>
        </p:blipFill>
        <p:spPr>
          <a:xfrm>
            <a:off x="9760320" y="1232398"/>
            <a:ext cx="1513857" cy="1048486"/>
          </a:xfrm>
          <a:prstGeom prst="rect">
            <a:avLst/>
          </a:prstGeom>
        </p:spPr>
      </p:pic>
      <p:pic>
        <p:nvPicPr>
          <p:cNvPr id="11" name="Picture 10">
            <a:extLst>
              <a:ext uri="{FF2B5EF4-FFF2-40B4-BE49-F238E27FC236}">
                <a16:creationId xmlns:a16="http://schemas.microsoft.com/office/drawing/2014/main" id="{09B66672-CF0F-489B-8857-BF964D7182A4}"/>
              </a:ext>
            </a:extLst>
          </p:cNvPr>
          <p:cNvPicPr>
            <a:picLocks noChangeAspect="1"/>
          </p:cNvPicPr>
          <p:nvPr/>
        </p:nvPicPr>
        <p:blipFill>
          <a:blip r:embed="rId4"/>
          <a:stretch>
            <a:fillRect/>
          </a:stretch>
        </p:blipFill>
        <p:spPr>
          <a:xfrm>
            <a:off x="8234232" y="2413458"/>
            <a:ext cx="1526088" cy="1015542"/>
          </a:xfrm>
          <a:prstGeom prst="rect">
            <a:avLst/>
          </a:prstGeom>
        </p:spPr>
      </p:pic>
      <p:pic>
        <p:nvPicPr>
          <p:cNvPr id="12" name="Picture 11">
            <a:extLst>
              <a:ext uri="{FF2B5EF4-FFF2-40B4-BE49-F238E27FC236}">
                <a16:creationId xmlns:a16="http://schemas.microsoft.com/office/drawing/2014/main" id="{695B30B3-135A-4C4C-984C-1F6DBDEE6CCC}"/>
              </a:ext>
            </a:extLst>
          </p:cNvPr>
          <p:cNvPicPr>
            <a:picLocks noChangeAspect="1"/>
          </p:cNvPicPr>
          <p:nvPr/>
        </p:nvPicPr>
        <p:blipFill>
          <a:blip r:embed="rId5"/>
          <a:stretch>
            <a:fillRect/>
          </a:stretch>
        </p:blipFill>
        <p:spPr>
          <a:xfrm>
            <a:off x="9793403" y="2978585"/>
            <a:ext cx="1447689" cy="963371"/>
          </a:xfrm>
          <a:prstGeom prst="rect">
            <a:avLst/>
          </a:prstGeom>
        </p:spPr>
      </p:pic>
      <p:pic>
        <p:nvPicPr>
          <p:cNvPr id="13" name="Picture 12">
            <a:extLst>
              <a:ext uri="{FF2B5EF4-FFF2-40B4-BE49-F238E27FC236}">
                <a16:creationId xmlns:a16="http://schemas.microsoft.com/office/drawing/2014/main" id="{5710EA5C-DCD8-44D1-8595-2F11367ED14B}"/>
              </a:ext>
            </a:extLst>
          </p:cNvPr>
          <p:cNvPicPr>
            <a:picLocks noChangeAspect="1"/>
          </p:cNvPicPr>
          <p:nvPr/>
        </p:nvPicPr>
        <p:blipFill>
          <a:blip r:embed="rId6"/>
          <a:stretch>
            <a:fillRect/>
          </a:stretch>
        </p:blipFill>
        <p:spPr>
          <a:xfrm>
            <a:off x="8209255" y="3969715"/>
            <a:ext cx="1576042" cy="1015542"/>
          </a:xfrm>
          <a:prstGeom prst="rect">
            <a:avLst/>
          </a:prstGeom>
        </p:spPr>
      </p:pic>
      <p:pic>
        <p:nvPicPr>
          <p:cNvPr id="15" name="Picture 14">
            <a:extLst>
              <a:ext uri="{FF2B5EF4-FFF2-40B4-BE49-F238E27FC236}">
                <a16:creationId xmlns:a16="http://schemas.microsoft.com/office/drawing/2014/main" id="{FB2A0C37-B4D5-4A68-93C0-4EA2397A8B85}"/>
              </a:ext>
            </a:extLst>
          </p:cNvPr>
          <p:cNvPicPr>
            <a:picLocks noChangeAspect="1"/>
          </p:cNvPicPr>
          <p:nvPr/>
        </p:nvPicPr>
        <p:blipFill>
          <a:blip r:embed="rId7"/>
          <a:stretch>
            <a:fillRect/>
          </a:stretch>
        </p:blipFill>
        <p:spPr>
          <a:xfrm>
            <a:off x="9675698" y="5117831"/>
            <a:ext cx="1565394" cy="1015542"/>
          </a:xfrm>
          <a:prstGeom prst="rect">
            <a:avLst/>
          </a:prstGeom>
        </p:spPr>
      </p:pic>
    </p:spTree>
    <p:extLst>
      <p:ext uri="{BB962C8B-B14F-4D97-AF65-F5344CB8AC3E}">
        <p14:creationId xmlns:p14="http://schemas.microsoft.com/office/powerpoint/2010/main" val="4138333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4630" y="1028699"/>
            <a:ext cx="1122714" cy="1445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838200" y="365126"/>
            <a:ext cx="10515600" cy="810531"/>
          </a:xfrm>
        </p:spPr>
        <p:txBody>
          <a:bodyPr>
            <a:normAutofit fontScale="90000"/>
          </a:bodyPr>
          <a:lstStyle/>
          <a:p>
            <a:pPr algn="ctr"/>
            <a:r>
              <a:rPr lang="en-US" sz="3200" dirty="0">
                <a:latin typeface="Algerian" panose="04020705040A02060702" pitchFamily="82" charset="0"/>
              </a:rPr>
              <a:t>What type of clothing is worn in the Winter months</a:t>
            </a:r>
          </a:p>
        </p:txBody>
      </p:sp>
      <p:sp>
        <p:nvSpPr>
          <p:cNvPr id="3" name="Content Placeholder 2"/>
          <p:cNvSpPr>
            <a:spLocks noGrp="1"/>
          </p:cNvSpPr>
          <p:nvPr>
            <p:ph idx="1"/>
          </p:nvPr>
        </p:nvSpPr>
        <p:spPr>
          <a:xfrm>
            <a:off x="963190" y="1087424"/>
            <a:ext cx="6723293" cy="5115606"/>
          </a:xfrm>
        </p:spPr>
        <p:txBody>
          <a:bodyPr>
            <a:noAutofit/>
          </a:bodyPr>
          <a:lstStyle/>
          <a:p>
            <a:r>
              <a:rPr lang="en-US" sz="1400" dirty="0">
                <a:cs typeface="Times New Roman" panose="02020603050405020304" pitchFamily="18" charset="0"/>
              </a:rPr>
              <a:t>Clothing was a very important part of staying warm and safe from the harsh weather. </a:t>
            </a:r>
          </a:p>
          <a:p>
            <a:r>
              <a:rPr lang="en-US" sz="1400" dirty="0">
                <a:cs typeface="Times New Roman" panose="02020603050405020304" pitchFamily="18" charset="0"/>
              </a:rPr>
              <a:t>Clothing was very specific: The Ojibwa made their clothing out of animal skins. The skins were mostly buck skins. During winter time Ojibwa wore fur robes and mittens. Men wore leggings, moccasins, and breechcloth. Women wore dress, leggings and moccasins and petticoats made of woven nettle or thistle fiber. Moccasin were made out of animal skins. </a:t>
            </a:r>
          </a:p>
          <a:p>
            <a:r>
              <a:rPr lang="en-US" sz="1400" dirty="0">
                <a:cs typeface="Times New Roman" panose="02020603050405020304" pitchFamily="18" charset="0"/>
              </a:rPr>
              <a:t>Women were responsible for making clothes. They use different tools to help them made the clothing. For example they use bone needles to pull thread through the small holes on a cloth.</a:t>
            </a:r>
          </a:p>
          <a:p>
            <a:r>
              <a:rPr lang="en-US" sz="1400" dirty="0">
                <a:cs typeface="Times New Roman" panose="02020603050405020304" pitchFamily="18" charset="0"/>
              </a:rPr>
              <a:t>Clothing also was made from buffalo skins, and in the winter, the men wore</a:t>
            </a:r>
            <a:r>
              <a:rPr lang="en-US" sz="1400" b="1" dirty="0">
                <a:cs typeface="Times New Roman" panose="02020603050405020304" pitchFamily="18" charset="0"/>
              </a:rPr>
              <a:t> </a:t>
            </a:r>
            <a:r>
              <a:rPr lang="en-US" sz="1400" dirty="0">
                <a:cs typeface="Times New Roman" panose="02020603050405020304" pitchFamily="18" charset="0"/>
              </a:rPr>
              <a:t>buffalo robes and snow shoes.</a:t>
            </a:r>
          </a:p>
          <a:p>
            <a:r>
              <a:rPr lang="en-US" sz="1400" dirty="0">
                <a:cs typeface="Times New Roman" panose="02020603050405020304" pitchFamily="18" charset="0"/>
              </a:rPr>
              <a:t>They traveled on land by foot and wore snowshoes during the winter, transporting goods on dog sleds. In the moccasins they was some type of fur (beaver, muskrat, weasel, rabbit, fox), mitts were the same, fur inside, coats were either buffalo, or deer skin with fur inside as well, and women occupied their time by tanning hides and sewing</a:t>
            </a:r>
          </a:p>
          <a:p>
            <a:r>
              <a:rPr lang="en-US" sz="1400" dirty="0">
                <a:cs typeface="Times New Roman" panose="02020603050405020304" pitchFamily="18" charset="0"/>
              </a:rPr>
              <a:t>So as you can see layers upon layers of clothing with fur inside of the mukluk's or high top moccasins and fur mittens. Head gear was made specifically with fur in mind during the winter months for both men/women.</a:t>
            </a:r>
          </a:p>
        </p:txBody>
      </p:sp>
      <p:sp>
        <p:nvSpPr>
          <p:cNvPr id="4" name="Date Placeholder 3"/>
          <p:cNvSpPr>
            <a:spLocks noGrp="1"/>
          </p:cNvSpPr>
          <p:nvPr>
            <p:ph type="dt" sz="half" idx="10"/>
          </p:nvPr>
        </p:nvSpPr>
        <p:spPr/>
        <p:txBody>
          <a:bodyPr/>
          <a:lstStyle/>
          <a:p>
            <a:fld id="{2827DF5E-052A-4487-91E8-B905C91A7A23}" type="datetime1">
              <a:rPr lang="en-US" smtClean="0"/>
              <a:t>9/4/2021</a:t>
            </a:fld>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1472" y="974269"/>
            <a:ext cx="1706973" cy="1197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8448" y="2396079"/>
            <a:ext cx="1540670" cy="977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08448" y="3645227"/>
            <a:ext cx="1798497" cy="1284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44024" y="2396079"/>
            <a:ext cx="1881868" cy="1129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18445" y="3545757"/>
            <a:ext cx="1707447" cy="892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92491" y="4495186"/>
            <a:ext cx="1194853" cy="1687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11193" y="5073237"/>
            <a:ext cx="1828800" cy="973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4376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54E71-D991-4035-A954-B9234CE5ECE5}"/>
              </a:ext>
            </a:extLst>
          </p:cNvPr>
          <p:cNvSpPr>
            <a:spLocks noGrp="1"/>
          </p:cNvSpPr>
          <p:nvPr>
            <p:ph type="title"/>
          </p:nvPr>
        </p:nvSpPr>
        <p:spPr>
          <a:xfrm>
            <a:off x="4469876" y="473648"/>
            <a:ext cx="3252248" cy="855531"/>
          </a:xfrm>
        </p:spPr>
        <p:txBody>
          <a:bodyPr/>
          <a:lstStyle/>
          <a:p>
            <a:pPr algn="ctr"/>
            <a:r>
              <a:rPr lang="en-US" dirty="0">
                <a:latin typeface="Algerian" panose="04020705040A02060702" pitchFamily="82" charset="0"/>
              </a:rPr>
              <a:t>Stories</a:t>
            </a:r>
          </a:p>
        </p:txBody>
      </p:sp>
      <p:sp>
        <p:nvSpPr>
          <p:cNvPr id="3" name="Content Placeholder 2">
            <a:extLst>
              <a:ext uri="{FF2B5EF4-FFF2-40B4-BE49-F238E27FC236}">
                <a16:creationId xmlns:a16="http://schemas.microsoft.com/office/drawing/2014/main" id="{E4A025E9-C7F5-4F8B-A150-F36BFA09CE9E}"/>
              </a:ext>
            </a:extLst>
          </p:cNvPr>
          <p:cNvSpPr>
            <a:spLocks noGrp="1"/>
          </p:cNvSpPr>
          <p:nvPr>
            <p:ph idx="1"/>
          </p:nvPr>
        </p:nvSpPr>
        <p:spPr>
          <a:xfrm>
            <a:off x="920291" y="1272896"/>
            <a:ext cx="7099169" cy="5083454"/>
          </a:xfrm>
        </p:spPr>
        <p:txBody>
          <a:bodyPr>
            <a:noAutofit/>
          </a:bodyPr>
          <a:lstStyle/>
          <a:p>
            <a:r>
              <a:rPr lang="en-US" sz="1500" dirty="0">
                <a:cs typeface="Times New Roman" panose="02020603050405020304" pitchFamily="18" charset="0"/>
              </a:rPr>
              <a:t>The first story I want to talk about: 1959 our family moved from California in a barracks home meaning my dad was a marine and lived on base. We moved into a two-room log home with no electricity, no running water, no indoor bathroom; one was outside, no heat, but an old wood cook stove with water storage on one side and wood stove on the other for heating our home and also cooking meals on. </a:t>
            </a:r>
          </a:p>
          <a:p>
            <a:r>
              <a:rPr lang="en-US" sz="1500" dirty="0">
                <a:cs typeface="Times New Roman" panose="02020603050405020304" pitchFamily="18" charset="0"/>
              </a:rPr>
              <a:t>That was the first winter we were going to learn about cold weather; that fall we got ready with our cousins and they began teaching us about chopping wood and what wood we needed to get for both, heat and cooking. We would go to a metal building to wait for our bus and that first storm in October was a real heavy one, We were in the metal building waiting for the bus to come and I looked at the weather threw the door about every half hour; first time I could see that the snow was far away but the wind was harsh, then the second on to the last I could not see across the road anymore. </a:t>
            </a:r>
          </a:p>
          <a:p>
            <a:r>
              <a:rPr lang="en-US" sz="1500" dirty="0">
                <a:cs typeface="Times New Roman" panose="02020603050405020304" pitchFamily="18" charset="0"/>
              </a:rPr>
              <a:t>Then we heard the door open and my mom was there and said grab each other’s hands and stay tight but we could see each other, my mother was in front and I was at the tail all five kids hung on for dear life, and today I don’t know how our mother got us back to the house. Long ago the farmers would put a rope from the house to the barn, to the chicken coops, outhouse, just in case we can’t see in front of us with the severe storms we would get in our region.  At that time I didn’t know what the temp. was or the wind factor.</a:t>
            </a:r>
          </a:p>
        </p:txBody>
      </p:sp>
      <p:sp>
        <p:nvSpPr>
          <p:cNvPr id="4" name="Date Placeholder 3">
            <a:extLst>
              <a:ext uri="{FF2B5EF4-FFF2-40B4-BE49-F238E27FC236}">
                <a16:creationId xmlns:a16="http://schemas.microsoft.com/office/drawing/2014/main" id="{B43F7880-C0E6-4693-B6F1-B45F77060A37}"/>
              </a:ext>
            </a:extLst>
          </p:cNvPr>
          <p:cNvSpPr>
            <a:spLocks noGrp="1"/>
          </p:cNvSpPr>
          <p:nvPr>
            <p:ph type="dt" sz="half" idx="10"/>
          </p:nvPr>
        </p:nvSpPr>
        <p:spPr/>
        <p:txBody>
          <a:bodyPr/>
          <a:lstStyle/>
          <a:p>
            <a:fld id="{45A315B1-A045-4107-BF4D-043F28DB0244}" type="datetime1">
              <a:rPr lang="en-US" smtClean="0"/>
              <a:t>9/4/2021</a:t>
            </a:fld>
            <a:endParaRPr lang="en-US"/>
          </a:p>
        </p:txBody>
      </p:sp>
      <p:pic>
        <p:nvPicPr>
          <p:cNvPr id="8" name="Picture 7">
            <a:extLst>
              <a:ext uri="{FF2B5EF4-FFF2-40B4-BE49-F238E27FC236}">
                <a16:creationId xmlns:a16="http://schemas.microsoft.com/office/drawing/2014/main" id="{CBF3106D-1EC3-40F6-B1DB-4ADBABE9D548}"/>
              </a:ext>
            </a:extLst>
          </p:cNvPr>
          <p:cNvPicPr>
            <a:picLocks noChangeAspect="1"/>
          </p:cNvPicPr>
          <p:nvPr/>
        </p:nvPicPr>
        <p:blipFill>
          <a:blip r:embed="rId2"/>
          <a:stretch>
            <a:fillRect/>
          </a:stretch>
        </p:blipFill>
        <p:spPr>
          <a:xfrm>
            <a:off x="8427563" y="803864"/>
            <a:ext cx="2617589" cy="1745059"/>
          </a:xfrm>
          <a:prstGeom prst="rect">
            <a:avLst/>
          </a:prstGeom>
        </p:spPr>
      </p:pic>
      <p:pic>
        <p:nvPicPr>
          <p:cNvPr id="9" name="Picture 8">
            <a:extLst>
              <a:ext uri="{FF2B5EF4-FFF2-40B4-BE49-F238E27FC236}">
                <a16:creationId xmlns:a16="http://schemas.microsoft.com/office/drawing/2014/main" id="{00332B85-BB6B-42C8-A53A-0CB4AFC9252F}"/>
              </a:ext>
            </a:extLst>
          </p:cNvPr>
          <p:cNvPicPr>
            <a:picLocks noChangeAspect="1"/>
          </p:cNvPicPr>
          <p:nvPr/>
        </p:nvPicPr>
        <p:blipFill>
          <a:blip r:embed="rId3"/>
          <a:stretch>
            <a:fillRect/>
          </a:stretch>
        </p:blipFill>
        <p:spPr>
          <a:xfrm>
            <a:off x="8559538" y="3672648"/>
            <a:ext cx="2532463" cy="1745059"/>
          </a:xfrm>
          <a:prstGeom prst="rect">
            <a:avLst/>
          </a:prstGeom>
        </p:spPr>
      </p:pic>
    </p:spTree>
    <p:extLst>
      <p:ext uri="{BB962C8B-B14F-4D97-AF65-F5344CB8AC3E}">
        <p14:creationId xmlns:p14="http://schemas.microsoft.com/office/powerpoint/2010/main" val="2284537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2666" y="471340"/>
            <a:ext cx="3960042" cy="631596"/>
          </a:xfrm>
        </p:spPr>
        <p:txBody>
          <a:bodyPr/>
          <a:lstStyle/>
          <a:p>
            <a:pPr algn="ctr"/>
            <a:r>
              <a:rPr lang="en-US" dirty="0">
                <a:latin typeface="Algerian" panose="04020705040A02060702" pitchFamily="82" charset="0"/>
              </a:rPr>
              <a:t>Another Story</a:t>
            </a:r>
          </a:p>
        </p:txBody>
      </p:sp>
      <p:sp>
        <p:nvSpPr>
          <p:cNvPr id="3" name="Content Placeholder 2"/>
          <p:cNvSpPr>
            <a:spLocks noGrp="1"/>
          </p:cNvSpPr>
          <p:nvPr>
            <p:ph idx="1"/>
          </p:nvPr>
        </p:nvSpPr>
        <p:spPr>
          <a:xfrm>
            <a:off x="828774" y="1212088"/>
            <a:ext cx="6542988" cy="4858774"/>
          </a:xfrm>
        </p:spPr>
        <p:txBody>
          <a:bodyPr>
            <a:normAutofit fontScale="55000" lnSpcReduction="20000"/>
          </a:bodyPr>
          <a:lstStyle/>
          <a:p>
            <a:r>
              <a:rPr lang="en-US" dirty="0">
                <a:cs typeface="Times New Roman" panose="02020603050405020304" pitchFamily="18" charset="0"/>
              </a:rPr>
              <a:t>I would like to share another story about a winter day that I have never encountered since: I was in nursing school and I had two young boys, I had to get them up at 5am and got them dressed and ready to bring them to a babysitter then go to Rolla for class. I live not far from the reservation line in the western direction, it is called Davis Hill today. My husband at that time got up and put a gas propane heater blower under the car to get it started, the temperature with the wind factor was 70 below at our house, but once I left and got on the highway the temp dropped to 90 below zero with wind factor, and I got almost to my sister-in-law’s house and the car froze up and luck was with me that day and there was a car behind me and took me to her house and then they went and got my husband and he brought another heater over and they warmed it up and brought it to the house, then I took off and got to Rolla for class, as the day went on it got warmer so all the vehicle were able to start after a few turn of the keys. It rose to -45 degrees by that afternoon.</a:t>
            </a:r>
          </a:p>
          <a:p>
            <a:r>
              <a:rPr lang="en-US" dirty="0">
                <a:cs typeface="Times New Roman" panose="02020603050405020304" pitchFamily="18" charset="0"/>
              </a:rPr>
              <a:t>To me these were lesson of </a:t>
            </a:r>
            <a:r>
              <a:rPr lang="en-US">
                <a:cs typeface="Times New Roman" panose="02020603050405020304" pitchFamily="18" charset="0"/>
              </a:rPr>
              <a:t>how dangerous </a:t>
            </a:r>
            <a:r>
              <a:rPr lang="en-US" dirty="0">
                <a:cs typeface="Times New Roman" panose="02020603050405020304" pitchFamily="18" charset="0"/>
              </a:rPr>
              <a:t>winter weather can be in a split second. So, if there are warnings out that a storm is coming make sure you have water, food and good heat and if you need a secondary a compressor would turn all your electricity on in emergency. Always have a blanket, warm clothes, boots, gloves in your car.</a:t>
            </a:r>
          </a:p>
        </p:txBody>
      </p:sp>
      <p:sp>
        <p:nvSpPr>
          <p:cNvPr id="7" name="Date Placeholder 6">
            <a:extLst>
              <a:ext uri="{FF2B5EF4-FFF2-40B4-BE49-F238E27FC236}">
                <a16:creationId xmlns:a16="http://schemas.microsoft.com/office/drawing/2014/main" id="{06380120-D7E6-484A-838A-DF1D31F2D9F8}"/>
              </a:ext>
            </a:extLst>
          </p:cNvPr>
          <p:cNvSpPr>
            <a:spLocks noGrp="1"/>
          </p:cNvSpPr>
          <p:nvPr>
            <p:ph type="dt" sz="half" idx="10"/>
          </p:nvPr>
        </p:nvSpPr>
        <p:spPr/>
        <p:txBody>
          <a:bodyPr/>
          <a:lstStyle/>
          <a:p>
            <a:fld id="{6BA8711A-714A-444B-84A2-FABC0B808B38}" type="datetime1">
              <a:rPr lang="en-US" smtClean="0"/>
              <a:t>9/4/2021</a:t>
            </a:fld>
            <a:endParaRPr lang="en-US"/>
          </a:p>
        </p:txBody>
      </p:sp>
      <p:sp>
        <p:nvSpPr>
          <p:cNvPr id="8" name="Footer Placeholder 7">
            <a:extLst>
              <a:ext uri="{FF2B5EF4-FFF2-40B4-BE49-F238E27FC236}">
                <a16:creationId xmlns:a16="http://schemas.microsoft.com/office/drawing/2014/main" id="{63258CB5-3199-4E50-A0EC-F1C97C3D48C7}"/>
              </a:ext>
            </a:extLst>
          </p:cNvPr>
          <p:cNvSpPr>
            <a:spLocks noGrp="1"/>
          </p:cNvSpPr>
          <p:nvPr>
            <p:ph type="ftr" sz="quarter" idx="11"/>
          </p:nvPr>
        </p:nvSpPr>
        <p:spPr/>
        <p:txBody>
          <a:bodyPr/>
          <a:lstStyle/>
          <a:p>
            <a:endParaRPr lang="en-US" dirty="0"/>
          </a:p>
        </p:txBody>
      </p:sp>
      <p:pic>
        <p:nvPicPr>
          <p:cNvPr id="4" name="Picture 3">
            <a:extLst>
              <a:ext uri="{FF2B5EF4-FFF2-40B4-BE49-F238E27FC236}">
                <a16:creationId xmlns:a16="http://schemas.microsoft.com/office/drawing/2014/main" id="{3C5BA067-6CED-4B82-BA06-8FD97ED31D6F}"/>
              </a:ext>
            </a:extLst>
          </p:cNvPr>
          <p:cNvPicPr>
            <a:picLocks noChangeAspect="1"/>
          </p:cNvPicPr>
          <p:nvPr/>
        </p:nvPicPr>
        <p:blipFill>
          <a:blip r:embed="rId2"/>
          <a:stretch>
            <a:fillRect/>
          </a:stretch>
        </p:blipFill>
        <p:spPr>
          <a:xfrm>
            <a:off x="8109550" y="1212088"/>
            <a:ext cx="2665112" cy="2071572"/>
          </a:xfrm>
          <a:prstGeom prst="rect">
            <a:avLst/>
          </a:prstGeom>
        </p:spPr>
      </p:pic>
      <p:pic>
        <p:nvPicPr>
          <p:cNvPr id="5" name="Picture 4">
            <a:extLst>
              <a:ext uri="{FF2B5EF4-FFF2-40B4-BE49-F238E27FC236}">
                <a16:creationId xmlns:a16="http://schemas.microsoft.com/office/drawing/2014/main" id="{55F58194-ACA3-4551-9031-AADF9600F7B3}"/>
              </a:ext>
            </a:extLst>
          </p:cNvPr>
          <p:cNvPicPr>
            <a:picLocks noChangeAspect="1"/>
          </p:cNvPicPr>
          <p:nvPr/>
        </p:nvPicPr>
        <p:blipFill>
          <a:blip r:embed="rId3"/>
          <a:stretch>
            <a:fillRect/>
          </a:stretch>
        </p:blipFill>
        <p:spPr>
          <a:xfrm>
            <a:off x="8315866" y="3948161"/>
            <a:ext cx="2458796" cy="1743687"/>
          </a:xfrm>
          <a:prstGeom prst="rect">
            <a:avLst/>
          </a:prstGeom>
        </p:spPr>
      </p:pic>
    </p:spTree>
    <p:extLst>
      <p:ext uri="{BB962C8B-B14F-4D97-AF65-F5344CB8AC3E}">
        <p14:creationId xmlns:p14="http://schemas.microsoft.com/office/powerpoint/2010/main" val="3347180093"/>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0F08B5184C154ABD67D50C35675209" ma:contentTypeVersion="11" ma:contentTypeDescription="Create a new document." ma:contentTypeScope="" ma:versionID="ec239217c169bb24fabaf924fa0ec1ec">
  <xsd:schema xmlns:xsd="http://www.w3.org/2001/XMLSchema" xmlns:xs="http://www.w3.org/2001/XMLSchema" xmlns:p="http://schemas.microsoft.com/office/2006/metadata/properties" xmlns:ns2="b3564653-6639-4740-b636-a59fc64617bc" xmlns:ns3="715daa8a-df7e-4e1e-9f92-dd7bf1317632" targetNamespace="http://schemas.microsoft.com/office/2006/metadata/properties" ma:root="true" ma:fieldsID="459b595e55766a5fffbb08e9b9d40ad0" ns2:_="" ns3:_="">
    <xsd:import namespace="b3564653-6639-4740-b636-a59fc64617bc"/>
    <xsd:import namespace="715daa8a-df7e-4e1e-9f92-dd7bf13176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564653-6639-4740-b636-a59fc64617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daa8a-df7e-4e1e-9f92-dd7bf131763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F7FF73-D1D2-4E15-ADCB-CB5267BD9A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564653-6639-4740-b636-a59fc64617bc"/>
    <ds:schemaRef ds:uri="715daa8a-df7e-4e1e-9f92-dd7bf13176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8163880-C2D5-4B18-825D-2499C06EC07D}">
  <ds:schemaRefs>
    <ds:schemaRef ds:uri="http://schemas.microsoft.com/sharepoint/v3/contenttype/forms"/>
  </ds:schemaRefs>
</ds:datastoreItem>
</file>

<file path=customXml/itemProps3.xml><?xml version="1.0" encoding="utf-8"?>
<ds:datastoreItem xmlns:ds="http://schemas.openxmlformats.org/officeDocument/2006/customXml" ds:itemID="{35F72247-FD64-439D-8300-80B10D8E2A88}">
  <ds:schemaRefs>
    <ds:schemaRef ds:uri="http://purl.org/dc/elements/1.1/"/>
    <ds:schemaRef ds:uri="http://schemas.microsoft.com/office/infopath/2007/PartnerControls"/>
    <ds:schemaRef ds:uri="http://purl.org/dc/terms/"/>
    <ds:schemaRef ds:uri="http://www.w3.org/XML/1998/namespace"/>
    <ds:schemaRef ds:uri="715daa8a-df7e-4e1e-9f92-dd7bf1317632"/>
    <ds:schemaRef ds:uri="http://purl.org/dc/dcmitype/"/>
    <ds:schemaRef ds:uri="http://schemas.microsoft.com/office/2006/documentManagement/types"/>
    <ds:schemaRef ds:uri="http://schemas.openxmlformats.org/package/2006/metadata/core-properties"/>
    <ds:schemaRef ds:uri="b3564653-6639-4740-b636-a59fc64617b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342</TotalTime>
  <Words>1752</Words>
  <Application>Microsoft Office PowerPoint</Application>
  <PresentationFormat>Widescreen</PresentationFormat>
  <Paragraphs>37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Algerian</vt:lpstr>
      <vt:lpstr>Arial</vt:lpstr>
      <vt:lpstr>Calibri</vt:lpstr>
      <vt:lpstr>Calibri Light</vt:lpstr>
      <vt:lpstr>Times New Roman</vt:lpstr>
      <vt:lpstr>Office Theme</vt:lpstr>
      <vt:lpstr>All About Winter Weather</vt:lpstr>
      <vt:lpstr>Before our winter weather starts</vt:lpstr>
      <vt:lpstr>Continued</vt:lpstr>
      <vt:lpstr>Continue</vt:lpstr>
      <vt:lpstr>What type of clothing is worn in the Winter months</vt:lpstr>
      <vt:lpstr>Stories</vt:lpstr>
      <vt:lpstr>Another Story</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Shireen Alemadi</cp:lastModifiedBy>
  <cp:revision>45</cp:revision>
  <cp:lastPrinted>2021-04-06T15:05:55Z</cp:lastPrinted>
  <dcterms:created xsi:type="dcterms:W3CDTF">2018-10-15T14:10:44Z</dcterms:created>
  <dcterms:modified xsi:type="dcterms:W3CDTF">2021-09-04T15:54:19Z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0x010100170F08B5184C154ABD67D50C35675209</vt:lpwstr>
  </property>
</Properties>
</file>