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notesMasterIdLst>
    <p:notesMasterId r:id="rId11"/>
  </p:notesMasterIdLst>
  <p:sldIdLst>
    <p:sldId id="268" r:id="rId5"/>
    <p:sldId id="259" r:id="rId6"/>
    <p:sldId id="267" r:id="rId7"/>
    <p:sldId id="262" r:id="rId8"/>
    <p:sldId id="264"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MHeritage" initials="TMH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7D"/>
    <a:srgbClr val="80B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showGuides="1">
      <p:cViewPr varScale="1">
        <p:scale>
          <a:sx n="60" d="100"/>
          <a:sy n="60" d="100"/>
        </p:scale>
        <p:origin x="760" y="48"/>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157DD-D0F7-4F8C-A4A2-843CAB9736CF}" type="datetimeFigureOut">
              <a:rPr lang="en-US" smtClean="0"/>
              <a:t>11/12/2021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6E280-104B-40C2-8F7C-A96F9A42198B}" type="slidenum">
              <a:rPr lang="en-US" smtClean="0"/>
              <a:t>‹#›</a:t>
            </a:fld>
            <a:endParaRPr lang="en-US"/>
          </a:p>
        </p:txBody>
      </p:sp>
    </p:spTree>
    <p:extLst>
      <p:ext uri="{BB962C8B-B14F-4D97-AF65-F5344CB8AC3E}">
        <p14:creationId xmlns:p14="http://schemas.microsoft.com/office/powerpoint/2010/main" val="2434544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en-US" dirty="0"/>
              <a:t>Click to edit title</a:t>
            </a:r>
          </a:p>
        </p:txBody>
      </p:sp>
      <p:sp>
        <p:nvSpPr>
          <p:cNvPr id="4" name="Date Placeholder 3"/>
          <p:cNvSpPr>
            <a:spLocks noGrp="1"/>
          </p:cNvSpPr>
          <p:nvPr>
            <p:ph type="dt" sz="half" idx="10"/>
          </p:nvPr>
        </p:nvSpPr>
        <p:spPr/>
        <p:txBody>
          <a:bodyPr/>
          <a:lstStyle/>
          <a:p>
            <a:fld id="{67A3B6FB-0C59-40AF-A909-6DA56EB6BB99}" type="datetime1">
              <a:rPr lang="en-US" smtClean="0"/>
              <a:t>11/12/2021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9" name="Picture 8"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4032200" y="5511054"/>
            <a:ext cx="4166421" cy="1209855"/>
          </a:xfrm>
          <a:prstGeom prst="rect">
            <a:avLst/>
          </a:prstGeom>
          <a:noFill/>
          <a:ln>
            <a:noFill/>
          </a:ln>
        </p:spPr>
      </p:pic>
      <p:sp>
        <p:nvSpPr>
          <p:cNvPr id="15" name="Content Placeholder 14"/>
          <p:cNvSpPr>
            <a:spLocks noGrp="1"/>
          </p:cNvSpPr>
          <p:nvPr>
            <p:ph sz="quarter" idx="14" hasCustomPrompt="1"/>
          </p:nvPr>
        </p:nvSpPr>
        <p:spPr>
          <a:xfrm>
            <a:off x="1524001" y="3978275"/>
            <a:ext cx="9144000" cy="1403350"/>
          </a:xfrm>
        </p:spPr>
        <p:txBody>
          <a:bodyPr/>
          <a:lstStyle>
            <a:lvl1pPr marL="0" indent="0" algn="ctr">
              <a:buNone/>
              <a:defRPr baseline="0">
                <a:solidFill>
                  <a:srgbClr val="00567D"/>
                </a:solidFill>
              </a:defRPr>
            </a:lvl1pPr>
            <a:lvl5pPr marL="1828800" indent="0">
              <a:buNone/>
              <a:defRPr/>
            </a:lvl5pPr>
          </a:lstStyle>
          <a:p>
            <a:pPr lvl="0"/>
            <a:r>
              <a:rPr lang="en-US" dirty="0"/>
              <a:t>Click to add subtitle</a:t>
            </a:r>
          </a:p>
        </p:txBody>
      </p:sp>
    </p:spTree>
    <p:extLst>
      <p:ext uri="{BB962C8B-B14F-4D97-AF65-F5344CB8AC3E}">
        <p14:creationId xmlns:p14="http://schemas.microsoft.com/office/powerpoint/2010/main" val="3495165030"/>
      </p:ext>
    </p:extLst>
  </p:cSld>
  <p:clrMapOvr>
    <a:masterClrMapping/>
  </p:clrMapOvr>
  <p:extLst>
    <p:ext uri="{DCECCB84-F9BA-43D5-87BE-67443E8EF086}">
      <p15:sldGuideLst xmlns:p15="http://schemas.microsoft.com/office/powerpoint/2012/main">
        <p15:guide id="1" orient="horz" pos="4248"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27DF5E-052A-4487-91E8-B905C91A7A23}" type="datetime1">
              <a:rPr lang="en-US" smtClean="0"/>
              <a:t>11/12/2021</a:t>
            </a:fld>
            <a:endParaRPr lang="en-US"/>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sp>
        <p:nvSpPr>
          <p:cNvPr id="7" name="Rectangle 6"/>
          <p:cNvSpPr/>
          <p:nvPr userDrawn="1"/>
        </p:nvSpPr>
        <p:spPr>
          <a:xfrm>
            <a:off x="724622" y="365125"/>
            <a:ext cx="10739887" cy="5992543"/>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8" name="Rectangle 7"/>
          <p:cNvSpPr/>
          <p:nvPr userDrawn="1"/>
        </p:nvSpPr>
        <p:spPr>
          <a:xfrm>
            <a:off x="838200" y="452927"/>
            <a:ext cx="10515600" cy="5792598"/>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pic>
        <p:nvPicPr>
          <p:cNvPr id="9" name="Picture 8"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5037268" y="5877232"/>
            <a:ext cx="2083281" cy="633087"/>
          </a:xfrm>
          <a:prstGeom prst="rect">
            <a:avLst/>
          </a:prstGeom>
          <a:noFill/>
          <a:ln>
            <a:noFill/>
          </a:ln>
        </p:spPr>
      </p:pic>
      <p:sp>
        <p:nvSpPr>
          <p:cNvPr id="14" name="Text Placeholder 13"/>
          <p:cNvSpPr>
            <a:spLocks noGrp="1"/>
          </p:cNvSpPr>
          <p:nvPr>
            <p:ph type="body" sz="quarter" idx="13" hasCustomPrompt="1"/>
          </p:nvPr>
        </p:nvSpPr>
        <p:spPr>
          <a:xfrm>
            <a:off x="1057275" y="647700"/>
            <a:ext cx="10048875" cy="966769"/>
          </a:xfrm>
        </p:spPr>
        <p:txBody>
          <a:bodyPr/>
          <a:lstStyle>
            <a:lvl1pPr marL="0" indent="0">
              <a:buNone/>
              <a:defRPr sz="4000">
                <a:solidFill>
                  <a:srgbClr val="00567D"/>
                </a:solidFill>
              </a:defRPr>
            </a:lvl1pPr>
          </a:lstStyle>
          <a:p>
            <a:pPr lvl="0"/>
            <a:r>
              <a:rPr lang="en-US" dirty="0"/>
              <a:t>Click to add title</a:t>
            </a:r>
          </a:p>
        </p:txBody>
      </p:sp>
      <p:sp>
        <p:nvSpPr>
          <p:cNvPr id="16" name="Content Placeholder 15"/>
          <p:cNvSpPr>
            <a:spLocks noGrp="1"/>
          </p:cNvSpPr>
          <p:nvPr>
            <p:ph sz="quarter" idx="14" hasCustomPrompt="1"/>
          </p:nvPr>
        </p:nvSpPr>
        <p:spPr>
          <a:xfrm>
            <a:off x="1047750" y="1905000"/>
            <a:ext cx="10048875" cy="3760788"/>
          </a:xfrm>
        </p:spPr>
        <p:txBody>
          <a:bodyPr/>
          <a:lstStyle>
            <a:lvl1pPr>
              <a:defRPr sz="3200">
                <a:solidFill>
                  <a:srgbClr val="00567D"/>
                </a:solidFill>
              </a:defRPr>
            </a:lvl1pPr>
            <a:lvl2pPr>
              <a:defRPr sz="2800">
                <a:solidFill>
                  <a:srgbClr val="00567D"/>
                </a:solidFill>
              </a:defRPr>
            </a:lvl2pPr>
            <a:lvl3pPr>
              <a:defRPr sz="2600">
                <a:solidFill>
                  <a:srgbClr val="00567D"/>
                </a:solidFill>
              </a:defRPr>
            </a:lvl3pPr>
            <a:lvl4pPr>
              <a:defRPr sz="2400">
                <a:solidFill>
                  <a:srgbClr val="00567D"/>
                </a:solidFill>
              </a:defRPr>
            </a:lvl4pPr>
            <a:lvl5pPr>
              <a:defRPr>
                <a:solidFill>
                  <a:srgbClr val="00567D"/>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00335737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200" y="1825625"/>
            <a:ext cx="5181600" cy="4022725"/>
          </a:xfrm>
        </p:spPr>
        <p:txBody>
          <a:bodyPr>
            <a:normAutofit/>
          </a:bodyPr>
          <a:lstStyle>
            <a:lvl1pPr>
              <a:defRPr sz="3200" baseline="0">
                <a:solidFill>
                  <a:srgbClr val="00567D"/>
                </a:solidFill>
              </a:defRPr>
            </a:lvl1pPr>
          </a:lstStyle>
          <a:p>
            <a:pPr lvl="0"/>
            <a:r>
              <a:rPr lang="en-US" dirty="0"/>
              <a:t>Click to add text</a:t>
            </a:r>
          </a:p>
        </p:txBody>
      </p:sp>
      <p:sp>
        <p:nvSpPr>
          <p:cNvPr id="4" name="Content Placeholder 3"/>
          <p:cNvSpPr>
            <a:spLocks noGrp="1"/>
          </p:cNvSpPr>
          <p:nvPr>
            <p:ph sz="half" idx="2" hasCustomPrompt="1"/>
          </p:nvPr>
        </p:nvSpPr>
        <p:spPr>
          <a:xfrm>
            <a:off x="6172200" y="1825625"/>
            <a:ext cx="5181600" cy="4022725"/>
          </a:xfrm>
        </p:spPr>
        <p:txBody>
          <a:bodyPr>
            <a:normAutofit/>
          </a:bodyPr>
          <a:lstStyle>
            <a:lvl1pPr>
              <a:defRPr sz="3200">
                <a:solidFill>
                  <a:srgbClr val="00567D"/>
                </a:solidFill>
              </a:defRPr>
            </a:lvl1pPr>
          </a:lstStyle>
          <a:p>
            <a:pPr lvl="0"/>
            <a:r>
              <a:rPr lang="en-US" dirty="0"/>
              <a:t>Click to add text</a:t>
            </a:r>
          </a:p>
        </p:txBody>
      </p:sp>
      <p:sp>
        <p:nvSpPr>
          <p:cNvPr id="2" name="Title 1"/>
          <p:cNvSpPr>
            <a:spLocks noGrp="1"/>
          </p:cNvSpPr>
          <p:nvPr>
            <p:ph type="title" hasCustomPrompt="1"/>
          </p:nvPr>
        </p:nvSpPr>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5" name="Date Placeholder 4"/>
          <p:cNvSpPr>
            <a:spLocks noGrp="1"/>
          </p:cNvSpPr>
          <p:nvPr>
            <p:ph type="dt" sz="half" idx="10"/>
          </p:nvPr>
        </p:nvSpPr>
        <p:spPr/>
        <p:txBody>
          <a:bodyPr/>
          <a:lstStyle/>
          <a:p>
            <a:fld id="{E98B6C24-6C37-4492-A926-65C0FEDC621D}" type="datetime1">
              <a:rPr lang="en-US" smtClean="0"/>
              <a:t>11/12/2021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23453199"/>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59737"/>
            <a:ext cx="10515600" cy="1330952"/>
          </a:xfrm>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Text Placeholder 2"/>
          <p:cNvSpPr>
            <a:spLocks noGrp="1"/>
          </p:cNvSpPr>
          <p:nvPr>
            <p:ph type="body" idx="1" hasCustomPrompt="1"/>
          </p:nvPr>
        </p:nvSpPr>
        <p:spPr>
          <a:xfrm>
            <a:off x="839788" y="1681163"/>
            <a:ext cx="5157787" cy="823912"/>
          </a:xfrm>
        </p:spPr>
        <p:txBody>
          <a:bodyPr anchor="b">
            <a:normAutofit/>
          </a:bodyPr>
          <a:lstStyle>
            <a:lvl1pPr marL="0" indent="0">
              <a:buNone/>
              <a:defRPr sz="3600" b="1">
                <a:solidFill>
                  <a:srgbClr val="0056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styles</a:t>
            </a:r>
          </a:p>
        </p:txBody>
      </p:sp>
      <p:sp>
        <p:nvSpPr>
          <p:cNvPr id="4" name="Content Placeholder 3"/>
          <p:cNvSpPr>
            <a:spLocks noGrp="1"/>
          </p:cNvSpPr>
          <p:nvPr>
            <p:ph sz="half" idx="2" hasCustomPrompt="1"/>
          </p:nvPr>
        </p:nvSpPr>
        <p:spPr>
          <a:xfrm>
            <a:off x="839788" y="2505075"/>
            <a:ext cx="5157787" cy="3371850"/>
          </a:xfrm>
        </p:spPr>
        <p:txBody>
          <a:bodyPr/>
          <a:lstStyle>
            <a:lvl1pPr>
              <a:defRPr>
                <a:solidFill>
                  <a:srgbClr val="00567D"/>
                </a:solidFill>
              </a:defRPr>
            </a:lvl1pPr>
            <a:lvl2pPr>
              <a:defRPr>
                <a:solidFill>
                  <a:srgbClr val="00567D"/>
                </a:solidFill>
              </a:defRPr>
            </a:lvl2pPr>
          </a:lstStyle>
          <a:p>
            <a:pPr lvl="0"/>
            <a:r>
              <a:rPr lang="en-US" dirty="0"/>
              <a:t>Edit text styles</a:t>
            </a:r>
          </a:p>
          <a:p>
            <a:pPr lvl="1"/>
            <a:r>
              <a:rPr lang="en-US" dirty="0"/>
              <a:t>Second level</a:t>
            </a:r>
          </a:p>
        </p:txBody>
      </p:sp>
      <p:sp>
        <p:nvSpPr>
          <p:cNvPr id="5" name="Text Placeholder 4"/>
          <p:cNvSpPr>
            <a:spLocks noGrp="1"/>
          </p:cNvSpPr>
          <p:nvPr>
            <p:ph type="body" sz="quarter" idx="3" hasCustomPrompt="1"/>
          </p:nvPr>
        </p:nvSpPr>
        <p:spPr>
          <a:xfrm>
            <a:off x="6172200" y="1681163"/>
            <a:ext cx="5183188" cy="823912"/>
          </a:xfrm>
        </p:spPr>
        <p:txBody>
          <a:bodyPr anchor="b">
            <a:normAutofit/>
          </a:bodyPr>
          <a:lstStyle>
            <a:lvl1pPr marL="0" indent="0">
              <a:buNone/>
              <a:defRPr sz="3600" b="1">
                <a:solidFill>
                  <a:srgbClr val="0056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styles</a:t>
            </a:r>
          </a:p>
        </p:txBody>
      </p:sp>
      <p:sp>
        <p:nvSpPr>
          <p:cNvPr id="6" name="Content Placeholder 5"/>
          <p:cNvSpPr>
            <a:spLocks noGrp="1"/>
          </p:cNvSpPr>
          <p:nvPr>
            <p:ph sz="quarter" idx="4"/>
          </p:nvPr>
        </p:nvSpPr>
        <p:spPr>
          <a:xfrm>
            <a:off x="6172200" y="2505075"/>
            <a:ext cx="5183188" cy="3371850"/>
          </a:xfrm>
        </p:spPr>
        <p:txBody>
          <a:bodyPr/>
          <a:lstStyle>
            <a:lvl1pPr>
              <a:defRPr>
                <a:solidFill>
                  <a:srgbClr val="00567D"/>
                </a:solidFill>
              </a:defRPr>
            </a:lvl1pPr>
            <a:lvl2pPr>
              <a:defRPr>
                <a:solidFill>
                  <a:srgbClr val="00567D"/>
                </a:solidFill>
              </a:defRPr>
            </a:lvl2pPr>
          </a:lstStyle>
          <a:p>
            <a:pPr lvl="0"/>
            <a:r>
              <a:rPr lang="en-US" dirty="0"/>
              <a:t>Edit Master text styles</a:t>
            </a:r>
          </a:p>
          <a:p>
            <a:pPr lvl="1"/>
            <a:r>
              <a:rPr lang="en-US" dirty="0"/>
              <a:t>Second level</a:t>
            </a:r>
          </a:p>
        </p:txBody>
      </p:sp>
      <p:sp>
        <p:nvSpPr>
          <p:cNvPr id="7" name="Date Placeholder 6"/>
          <p:cNvSpPr>
            <a:spLocks noGrp="1"/>
          </p:cNvSpPr>
          <p:nvPr>
            <p:ph type="dt" sz="half" idx="10"/>
          </p:nvPr>
        </p:nvSpPr>
        <p:spPr/>
        <p:txBody>
          <a:bodyPr/>
          <a:lstStyle/>
          <a:p>
            <a:fld id="{BD8E6D7F-42DD-4F21-9060-C0F9BEBBC705}" type="datetime1">
              <a:rPr lang="en-US" smtClean="0"/>
              <a:t>11/12/2021</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175887028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Date Placeholder 2"/>
          <p:cNvSpPr>
            <a:spLocks noGrp="1"/>
          </p:cNvSpPr>
          <p:nvPr>
            <p:ph type="dt" sz="half" idx="10"/>
          </p:nvPr>
        </p:nvSpPr>
        <p:spPr/>
        <p:txBody>
          <a:bodyPr/>
          <a:lstStyle/>
          <a:p>
            <a:fld id="{4269DC55-42E3-4EFF-A3D4-2F37FEE7871A}" type="datetime1">
              <a:rPr lang="en-US" smtClean="0"/>
              <a:t>11/12/2021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233672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E1FBB75-2C92-445F-8EEA-3CC96DA1F8F0}" type="datetime1">
              <a:rPr lang="en-US" smtClean="0"/>
              <a:t>11/12/2021</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029360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200">
                <a:solidFill>
                  <a:srgbClr val="00567D"/>
                </a:solidFill>
                <a:latin typeface="Calibri" panose="020F0502020204030204" pitchFamily="34" charset="0"/>
                <a:cs typeface="Calibri" panose="020F0502020204030204" pitchFamily="34" charset="0"/>
              </a:defRPr>
            </a:lvl1pPr>
          </a:lstStyle>
          <a:p>
            <a:r>
              <a:rPr lang="en-US" dirty="0"/>
              <a:t>Click to edit title style</a:t>
            </a:r>
          </a:p>
        </p:txBody>
      </p:sp>
      <p:sp>
        <p:nvSpPr>
          <p:cNvPr id="3" name="Content Placeholder 2"/>
          <p:cNvSpPr>
            <a:spLocks noGrp="1"/>
          </p:cNvSpPr>
          <p:nvPr>
            <p:ph idx="1" hasCustomPrompt="1"/>
          </p:nvPr>
        </p:nvSpPr>
        <p:spPr>
          <a:xfrm>
            <a:off x="5183188" y="685801"/>
            <a:ext cx="6172200" cy="5175250"/>
          </a:xfrm>
        </p:spPr>
        <p:txBody>
          <a:bodyPr/>
          <a:lstStyle>
            <a:lvl1pPr>
              <a:defRPr sz="3200">
                <a:solidFill>
                  <a:srgbClr val="00567D"/>
                </a:solidFill>
              </a:defRPr>
            </a:lvl1pPr>
            <a:lvl2pPr>
              <a:defRPr sz="2800">
                <a:solidFill>
                  <a:srgbClr val="00567D"/>
                </a:solidFill>
              </a:defRPr>
            </a:lvl2pPr>
            <a:lvl3pPr>
              <a:defRPr sz="2400">
                <a:solidFill>
                  <a:srgbClr val="00567D"/>
                </a:solidFill>
              </a:defRPr>
            </a:lvl3pPr>
            <a:lvl4pPr>
              <a:defRPr sz="2000"/>
            </a:lvl4pPr>
            <a:lvl5pPr>
              <a:defRPr sz="2000"/>
            </a:lvl5pPr>
            <a:lvl6pPr>
              <a:defRPr sz="2000"/>
            </a:lvl6pPr>
            <a:lvl7pPr>
              <a:defRPr sz="2000"/>
            </a:lvl7pPr>
            <a:lvl8pPr>
              <a:defRPr sz="2000"/>
            </a:lvl8pPr>
            <a:lvl9pPr>
              <a:defRPr sz="2000"/>
            </a:lvl9pPr>
          </a:lstStyle>
          <a:p>
            <a:pPr lvl="0"/>
            <a:r>
              <a:rPr lang="en-US" dirty="0"/>
              <a:t>Edit text</a:t>
            </a:r>
          </a:p>
          <a:p>
            <a:pPr lvl="1"/>
            <a:r>
              <a:rPr lang="en-US" dirty="0"/>
              <a:t>Second level</a:t>
            </a:r>
          </a:p>
          <a:p>
            <a:pPr lvl="2"/>
            <a:r>
              <a:rPr lang="en-US" dirty="0"/>
              <a:t>Third level</a:t>
            </a:r>
          </a:p>
        </p:txBody>
      </p:sp>
      <p:sp>
        <p:nvSpPr>
          <p:cNvPr id="4" name="Text Placeholder 3"/>
          <p:cNvSpPr>
            <a:spLocks noGrp="1"/>
          </p:cNvSpPr>
          <p:nvPr>
            <p:ph type="body" sz="half" idx="2" hasCustomPrompt="1"/>
          </p:nvPr>
        </p:nvSpPr>
        <p:spPr>
          <a:xfrm>
            <a:off x="839788" y="2057400"/>
            <a:ext cx="3932237" cy="3811588"/>
          </a:xfrm>
        </p:spPr>
        <p:txBody>
          <a:bodyPr>
            <a:normAutofit/>
          </a:bodyPr>
          <a:lstStyle>
            <a:lvl1pPr marL="0" indent="0">
              <a:buNone/>
              <a:defRPr sz="2400">
                <a:solidFill>
                  <a:srgbClr val="00567D"/>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 styles</a:t>
            </a:r>
          </a:p>
        </p:txBody>
      </p:sp>
      <p:sp>
        <p:nvSpPr>
          <p:cNvPr id="5" name="Date Placeholder 4"/>
          <p:cNvSpPr>
            <a:spLocks noGrp="1"/>
          </p:cNvSpPr>
          <p:nvPr>
            <p:ph type="dt" sz="half" idx="10"/>
          </p:nvPr>
        </p:nvSpPr>
        <p:spPr/>
        <p:txBody>
          <a:bodyPr/>
          <a:lstStyle/>
          <a:p>
            <a:fld id="{64FDB018-71F2-4D47-9C47-FB770C7BD24F}" type="datetime1">
              <a:rPr lang="en-US" smtClean="0"/>
              <a:t>11/12/2021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19606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Picture Placeholder 2"/>
          <p:cNvSpPr>
            <a:spLocks noGrp="1" noChangeAspect="1"/>
          </p:cNvSpPr>
          <p:nvPr>
            <p:ph type="pic" idx="1"/>
          </p:nvPr>
        </p:nvSpPr>
        <p:spPr>
          <a:xfrm>
            <a:off x="5183188" y="666751"/>
            <a:ext cx="6172200" cy="5194300"/>
          </a:xfrm>
        </p:spPr>
        <p:txBody>
          <a:bodyPr anchor="t"/>
          <a:lstStyle>
            <a:lvl1pPr marL="0" indent="0">
              <a:buNone/>
              <a:defRPr sz="3200">
                <a:solidFill>
                  <a:srgbClr val="00567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hasCustomPrompt="1"/>
          </p:nvPr>
        </p:nvSpPr>
        <p:spPr>
          <a:xfrm>
            <a:off x="839788" y="2057400"/>
            <a:ext cx="3932237" cy="3811588"/>
          </a:xfrm>
        </p:spPr>
        <p:txBody>
          <a:bodyPr>
            <a:normAutofit/>
          </a:bodyPr>
          <a:lstStyle>
            <a:lvl1pPr marL="0" indent="0">
              <a:buNone/>
              <a:defRPr sz="2400">
                <a:solidFill>
                  <a:srgbClr val="00567D"/>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a:t>
            </a:r>
          </a:p>
        </p:txBody>
      </p:sp>
      <p:sp>
        <p:nvSpPr>
          <p:cNvPr id="5" name="Date Placeholder 4"/>
          <p:cNvSpPr>
            <a:spLocks noGrp="1"/>
          </p:cNvSpPr>
          <p:nvPr>
            <p:ph type="dt" sz="half" idx="10"/>
          </p:nvPr>
        </p:nvSpPr>
        <p:spPr/>
        <p:txBody>
          <a:bodyPr/>
          <a:lstStyle/>
          <a:p>
            <a:fld id="{7EA36DB4-BE2C-43F1-B7E4-9927F325EBB2}" type="datetime1">
              <a:rPr lang="en-US" smtClean="0"/>
              <a:t>11/12/2021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501224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B66D0-E753-4EE3-BB16-B7483880096E}" type="datetime1">
              <a:rPr lang="en-US" smtClean="0"/>
              <a:t>11/12/2021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A40D2-BF58-465D-8282-B59BC9A150F5}" type="slidenum">
              <a:rPr lang="en-US" smtClean="0"/>
              <a:t>‹#›</a:t>
            </a:fld>
            <a:endParaRPr lang="en-US"/>
          </a:p>
        </p:txBody>
      </p:sp>
      <p:pic>
        <p:nvPicPr>
          <p:cNvPr id="7" name="Picture 6"/>
          <p:cNvPicPr>
            <a:picLocks noChangeAspect="1"/>
          </p:cNvPicPr>
          <p:nvPr userDrawn="1"/>
        </p:nvPicPr>
        <p:blipFill>
          <a:blip r:embed="rId10"/>
          <a:stretch>
            <a:fillRect/>
          </a:stretch>
        </p:blipFill>
        <p:spPr>
          <a:xfrm>
            <a:off x="718862" y="444749"/>
            <a:ext cx="10754276" cy="5968501"/>
          </a:xfrm>
          <a:prstGeom prst="rect">
            <a:avLst/>
          </a:prstGeom>
        </p:spPr>
      </p:pic>
      <p:pic>
        <p:nvPicPr>
          <p:cNvPr id="8" name="Picture 7"/>
          <p:cNvPicPr>
            <a:picLocks noChangeAspect="1"/>
          </p:cNvPicPr>
          <p:nvPr userDrawn="1"/>
        </p:nvPicPr>
        <p:blipFill>
          <a:blip r:embed="rId11"/>
          <a:stretch>
            <a:fillRect/>
          </a:stretch>
        </p:blipFill>
        <p:spPr>
          <a:xfrm>
            <a:off x="828599" y="552449"/>
            <a:ext cx="10534801" cy="5724525"/>
          </a:xfrm>
          <a:prstGeom prst="rect">
            <a:avLst/>
          </a:prstGeom>
        </p:spPr>
      </p:pic>
      <p:pic>
        <p:nvPicPr>
          <p:cNvPr id="11" name="Picture 10"/>
          <p:cNvPicPr>
            <a:picLocks noChangeAspect="1"/>
          </p:cNvPicPr>
          <p:nvPr userDrawn="1"/>
        </p:nvPicPr>
        <p:blipFill>
          <a:blip r:embed="rId12"/>
          <a:stretch>
            <a:fillRect/>
          </a:stretch>
        </p:blipFill>
        <p:spPr>
          <a:xfrm>
            <a:off x="5053492" y="5858587"/>
            <a:ext cx="2085013" cy="634039"/>
          </a:xfrm>
          <a:prstGeom prst="rect">
            <a:avLst/>
          </a:prstGeom>
        </p:spPr>
      </p:pic>
    </p:spTree>
    <p:extLst>
      <p:ext uri="{BB962C8B-B14F-4D97-AF65-F5344CB8AC3E}">
        <p14:creationId xmlns:p14="http://schemas.microsoft.com/office/powerpoint/2010/main" val="111011528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7" r:id="rId3"/>
    <p:sldLayoutId id="2147483678" r:id="rId4"/>
    <p:sldLayoutId id="2147483686" r:id="rId5"/>
    <p:sldLayoutId id="2147483679" r:id="rId6"/>
    <p:sldLayoutId id="2147483681" r:id="rId7"/>
    <p:sldLayoutId id="2147483682" r:id="rId8"/>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image" Target="../media/image6.jpg"/><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jp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55E57FE-6BBF-4800-90FC-B7A7EC29AB2A}"/>
              </a:ext>
            </a:extLst>
          </p:cNvPr>
          <p:cNvSpPr>
            <a:spLocks noGrp="1"/>
          </p:cNvSpPr>
          <p:nvPr>
            <p:ph type="dt" sz="half" idx="10"/>
          </p:nvPr>
        </p:nvSpPr>
        <p:spPr/>
        <p:txBody>
          <a:bodyPr/>
          <a:lstStyle/>
          <a:p>
            <a:fld id="{2827DF5E-052A-4487-91E8-B905C91A7A23}" type="datetime1">
              <a:rPr lang="en-US" smtClean="0"/>
              <a:t>11/12/2021</a:t>
            </a:fld>
            <a:endParaRPr lang="en-US" dirty="0"/>
          </a:p>
        </p:txBody>
      </p:sp>
      <p:sp>
        <p:nvSpPr>
          <p:cNvPr id="8" name="TextBox 7">
            <a:extLst>
              <a:ext uri="{FF2B5EF4-FFF2-40B4-BE49-F238E27FC236}">
                <a16:creationId xmlns:a16="http://schemas.microsoft.com/office/drawing/2014/main" id="{4C55732E-A2E3-4860-ABCD-FEDE4158D22C}"/>
              </a:ext>
            </a:extLst>
          </p:cNvPr>
          <p:cNvSpPr txBox="1"/>
          <p:nvPr/>
        </p:nvSpPr>
        <p:spPr>
          <a:xfrm>
            <a:off x="3047113" y="4503887"/>
            <a:ext cx="6097772" cy="949747"/>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Developed by:</a:t>
            </a:r>
          </a:p>
          <a:p>
            <a:pPr algn="ctr"/>
            <a:r>
              <a:rPr lang="en-US" dirty="0">
                <a:latin typeface="Times New Roman" panose="02020603050405020304" pitchFamily="18" charset="0"/>
                <a:cs typeface="Times New Roman" panose="02020603050405020304" pitchFamily="18" charset="0"/>
              </a:rPr>
              <a:t>Frances Allard/Cultural Advisor</a:t>
            </a:r>
          </a:p>
          <a:p>
            <a:pPr algn="ctr"/>
            <a:r>
              <a:rPr lang="en-US" dirty="0">
                <a:solidFill>
                  <a:srgbClr val="00567D"/>
                </a:solidFill>
                <a:latin typeface="Times New Roman" panose="02020603050405020304" pitchFamily="18" charset="0"/>
                <a:cs typeface="Times New Roman" panose="02020603050405020304" pitchFamily="18" charset="0"/>
              </a:rPr>
              <a:t>Turtle Mountain Band of Chippewa Indians</a:t>
            </a:r>
            <a:r>
              <a:rPr lang="en-US" b="1" dirty="0">
                <a:solidFill>
                  <a:srgbClr val="00567D"/>
                </a:solidFill>
                <a:latin typeface="Times New Roman" panose="02020603050405020304" pitchFamily="18" charset="0"/>
                <a:cs typeface="Times New Roman" panose="02020603050405020304" pitchFamily="18" charset="0"/>
              </a:rPr>
              <a:t> </a:t>
            </a:r>
            <a:endParaRPr lang="en-US" dirty="0">
              <a:solidFill>
                <a:srgbClr val="00567D"/>
              </a:solidFill>
              <a:latin typeface="Times New Roman" panose="02020603050405020304" pitchFamily="18" charset="0"/>
              <a:cs typeface="Times New Roman" panose="02020603050405020304" pitchFamily="18" charset="0"/>
            </a:endParaRPr>
          </a:p>
        </p:txBody>
      </p:sp>
      <p:sp>
        <p:nvSpPr>
          <p:cNvPr id="11" name="Title 1">
            <a:extLst>
              <a:ext uri="{FF2B5EF4-FFF2-40B4-BE49-F238E27FC236}">
                <a16:creationId xmlns:a16="http://schemas.microsoft.com/office/drawing/2014/main" id="{A09A3CD0-FD83-46DA-8863-3F63C39009D4}"/>
              </a:ext>
            </a:extLst>
          </p:cNvPr>
          <p:cNvSpPr>
            <a:spLocks noGrp="1"/>
          </p:cNvSpPr>
          <p:nvPr>
            <p:ph type="ctrTitle"/>
          </p:nvPr>
        </p:nvSpPr>
        <p:spPr>
          <a:xfrm>
            <a:off x="963385" y="615950"/>
            <a:ext cx="10335986" cy="1103793"/>
          </a:xfrm>
        </p:spPr>
        <p:txBody>
          <a:bodyPr>
            <a:noAutofit/>
          </a:bodyPr>
          <a:lstStyle/>
          <a:p>
            <a:r>
              <a:rPr lang="en-US" sz="3600" dirty="0">
                <a:latin typeface="Algerian" panose="04020705040A02060702" pitchFamily="82" charset="0"/>
              </a:rPr>
              <a:t>What Lives in Wetlands</a:t>
            </a:r>
          </a:p>
        </p:txBody>
      </p:sp>
      <p:pic>
        <p:nvPicPr>
          <p:cNvPr id="16" name="Picture 15">
            <a:extLst>
              <a:ext uri="{FF2B5EF4-FFF2-40B4-BE49-F238E27FC236}">
                <a16:creationId xmlns:a16="http://schemas.microsoft.com/office/drawing/2014/main" id="{5F4558B7-4864-42EB-8F00-666FAE018F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1981" y="1984544"/>
            <a:ext cx="2362200" cy="1933575"/>
          </a:xfrm>
          <a:prstGeom prst="rect">
            <a:avLst/>
          </a:prstGeom>
        </p:spPr>
      </p:pic>
      <p:pic>
        <p:nvPicPr>
          <p:cNvPr id="17" name="Picture 16">
            <a:extLst>
              <a:ext uri="{FF2B5EF4-FFF2-40B4-BE49-F238E27FC236}">
                <a16:creationId xmlns:a16="http://schemas.microsoft.com/office/drawing/2014/main" id="{05DF16B9-AA22-427C-8FD3-43F4DA78C2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5540" y="809625"/>
            <a:ext cx="1743075" cy="2619375"/>
          </a:xfrm>
          <a:prstGeom prst="rect">
            <a:avLst/>
          </a:prstGeom>
        </p:spPr>
      </p:pic>
      <p:pic>
        <p:nvPicPr>
          <p:cNvPr id="18" name="Picture 17">
            <a:extLst>
              <a:ext uri="{FF2B5EF4-FFF2-40B4-BE49-F238E27FC236}">
                <a16:creationId xmlns:a16="http://schemas.microsoft.com/office/drawing/2014/main" id="{E771C14F-C423-4F8A-B675-BFF628D0EF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2630" y="738518"/>
            <a:ext cx="2329036" cy="1549868"/>
          </a:xfrm>
          <a:prstGeom prst="rect">
            <a:avLst/>
          </a:prstGeom>
        </p:spPr>
      </p:pic>
      <p:pic>
        <p:nvPicPr>
          <p:cNvPr id="19" name="Picture 18">
            <a:extLst>
              <a:ext uri="{FF2B5EF4-FFF2-40B4-BE49-F238E27FC236}">
                <a16:creationId xmlns:a16="http://schemas.microsoft.com/office/drawing/2014/main" id="{17048965-F019-4F30-A8A6-F179A5AF8E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6546" y="4394016"/>
            <a:ext cx="2619375" cy="1743075"/>
          </a:xfrm>
          <a:prstGeom prst="rect">
            <a:avLst/>
          </a:prstGeom>
        </p:spPr>
      </p:pic>
      <p:pic>
        <p:nvPicPr>
          <p:cNvPr id="20" name="Picture 19">
            <a:extLst>
              <a:ext uri="{FF2B5EF4-FFF2-40B4-BE49-F238E27FC236}">
                <a16:creationId xmlns:a16="http://schemas.microsoft.com/office/drawing/2014/main" id="{684223BC-765F-4BCF-BC0B-DD52CFDF14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2526" y="2507645"/>
            <a:ext cx="2619375" cy="1743075"/>
          </a:xfrm>
          <a:prstGeom prst="rect">
            <a:avLst/>
          </a:prstGeom>
        </p:spPr>
      </p:pic>
      <p:pic>
        <p:nvPicPr>
          <p:cNvPr id="21" name="Picture 20">
            <a:extLst>
              <a:ext uri="{FF2B5EF4-FFF2-40B4-BE49-F238E27FC236}">
                <a16:creationId xmlns:a16="http://schemas.microsoft.com/office/drawing/2014/main" id="{09B528EE-485F-4DFC-BBEE-2CB1331D471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04440" y="4537799"/>
            <a:ext cx="2924175" cy="1562100"/>
          </a:xfrm>
          <a:prstGeom prst="rect">
            <a:avLst/>
          </a:prstGeom>
        </p:spPr>
      </p:pic>
      <p:pic>
        <p:nvPicPr>
          <p:cNvPr id="22" name="Picture 21">
            <a:extLst>
              <a:ext uri="{FF2B5EF4-FFF2-40B4-BE49-F238E27FC236}">
                <a16:creationId xmlns:a16="http://schemas.microsoft.com/office/drawing/2014/main" id="{744BC98B-B651-44B3-9466-548E41906D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38298" y="1840274"/>
            <a:ext cx="2143125" cy="2143125"/>
          </a:xfrm>
          <a:prstGeom prst="rect">
            <a:avLst/>
          </a:prstGeom>
        </p:spPr>
      </p:pic>
    </p:spTree>
    <p:extLst>
      <p:ext uri="{BB962C8B-B14F-4D97-AF65-F5344CB8AC3E}">
        <p14:creationId xmlns:p14="http://schemas.microsoft.com/office/powerpoint/2010/main" val="2741467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838201" y="1269543"/>
            <a:ext cx="7446001" cy="4702629"/>
          </a:xfrm>
        </p:spPr>
        <p:txBody>
          <a:bodyPr>
            <a:noAutofit/>
          </a:bodyPr>
          <a:lstStyle/>
          <a:p>
            <a:r>
              <a:rPr lang="en-US" sz="2150" dirty="0">
                <a:latin typeface="Times New Roman" panose="02020603050405020304" pitchFamily="18" charset="0"/>
                <a:cs typeface="Times New Roman" panose="02020603050405020304" pitchFamily="18" charset="0"/>
              </a:rPr>
              <a:t>This subject I love because I live in area that </a:t>
            </a:r>
            <a:r>
              <a:rPr lang="en-US" sz="2150" dirty="0" err="1">
                <a:latin typeface="Times New Roman" panose="02020603050405020304" pitchFamily="18" charset="0"/>
                <a:cs typeface="Times New Roman" panose="02020603050405020304" pitchFamily="18" charset="0"/>
              </a:rPr>
              <a:t>Nibi</a:t>
            </a:r>
            <a:r>
              <a:rPr lang="en-US" sz="2150" dirty="0">
                <a:latin typeface="Times New Roman" panose="02020603050405020304" pitchFamily="18" charset="0"/>
                <a:cs typeface="Times New Roman" panose="02020603050405020304" pitchFamily="18" charset="0"/>
              </a:rPr>
              <a:t> (water) is all around me. In my travels to Japan, Guam, Louisiana, Kentucky, Tennessee, West coast, and East coast, I surrounded myself around water, observing what was in it. I have eaten many of the </a:t>
            </a:r>
            <a:r>
              <a:rPr lang="en-US" sz="2150" dirty="0" err="1">
                <a:latin typeface="Times New Roman" panose="02020603050405020304" pitchFamily="18" charset="0"/>
                <a:cs typeface="Times New Roman" panose="02020603050405020304" pitchFamily="18" charset="0"/>
              </a:rPr>
              <a:t>Awensiwag</a:t>
            </a:r>
            <a:r>
              <a:rPr lang="en-US" sz="2150" dirty="0">
                <a:latin typeface="Times New Roman" panose="02020603050405020304" pitchFamily="18" charset="0"/>
                <a:cs typeface="Times New Roman" panose="02020603050405020304" pitchFamily="18" charset="0"/>
              </a:rPr>
              <a:t> (animals) that come from those wetlands and water ways.</a:t>
            </a:r>
          </a:p>
          <a:p>
            <a:r>
              <a:rPr lang="en-US" sz="2150" dirty="0">
                <a:latin typeface="Times New Roman" panose="02020603050405020304" pitchFamily="18" charset="0"/>
                <a:cs typeface="Times New Roman" panose="02020603050405020304" pitchFamily="18" charset="0"/>
              </a:rPr>
              <a:t>The wetlands provide a valuable habitat for all sorts of native animals including amphibians, birds, mammals, reptiles, fish, insects, and many other invertebrates. All these animals depend on wetlands for food, shelter, breeding, and nesting sites for part or all of their lifecycle. These wetlands provide a diverse wildlife habitat and support complex food chains. At least 150 bird species and 200 fish species are wetland-dependent. About 900 terrestrial animal species use wetland habitats of the United States. So, I asked myself more questions.</a:t>
            </a:r>
          </a:p>
        </p:txBody>
      </p:sp>
      <p:sp>
        <p:nvSpPr>
          <p:cNvPr id="4" name="Title 3"/>
          <p:cNvSpPr>
            <a:spLocks noGrp="1"/>
          </p:cNvSpPr>
          <p:nvPr>
            <p:ph type="title"/>
          </p:nvPr>
        </p:nvSpPr>
        <p:spPr>
          <a:xfrm>
            <a:off x="830035" y="547006"/>
            <a:ext cx="10515600" cy="808265"/>
          </a:xfrm>
        </p:spPr>
        <p:txBody>
          <a:bodyPr/>
          <a:lstStyle/>
          <a:p>
            <a:pPr algn="ctr"/>
            <a:r>
              <a:rPr lang="en-US" dirty="0">
                <a:latin typeface="Algerian" panose="04020705040A02060702" pitchFamily="82" charset="0"/>
              </a:rPr>
              <a:t>What I saw growing up/traveling</a:t>
            </a:r>
          </a:p>
        </p:txBody>
      </p:sp>
      <p:sp>
        <p:nvSpPr>
          <p:cNvPr id="7" name="Date Placeholder 6">
            <a:extLst>
              <a:ext uri="{FF2B5EF4-FFF2-40B4-BE49-F238E27FC236}">
                <a16:creationId xmlns:a16="http://schemas.microsoft.com/office/drawing/2014/main" id="{46C9C56A-E513-4B3B-B9B4-C92E039E0FA9}"/>
              </a:ext>
            </a:extLst>
          </p:cNvPr>
          <p:cNvSpPr>
            <a:spLocks noGrp="1"/>
          </p:cNvSpPr>
          <p:nvPr>
            <p:ph type="dt" sz="half" idx="10"/>
          </p:nvPr>
        </p:nvSpPr>
        <p:spPr/>
        <p:txBody>
          <a:bodyPr/>
          <a:lstStyle/>
          <a:p>
            <a:fld id="{0717AF48-B638-4B33-A019-811D6BC48632}" type="datetime1">
              <a:rPr lang="en-US" smtClean="0"/>
              <a:t>11/12/2021</a:t>
            </a:fld>
            <a:endParaRPr lang="en-US"/>
          </a:p>
        </p:txBody>
      </p:sp>
      <p:pic>
        <p:nvPicPr>
          <p:cNvPr id="3" name="Picture 2">
            <a:extLst>
              <a:ext uri="{FF2B5EF4-FFF2-40B4-BE49-F238E27FC236}">
                <a16:creationId xmlns:a16="http://schemas.microsoft.com/office/drawing/2014/main" id="{084B7898-83BC-4CCE-9769-1B8899D7BA4F}"/>
              </a:ext>
            </a:extLst>
          </p:cNvPr>
          <p:cNvPicPr>
            <a:picLocks noChangeAspect="1"/>
          </p:cNvPicPr>
          <p:nvPr/>
        </p:nvPicPr>
        <p:blipFill>
          <a:blip r:embed="rId2"/>
          <a:stretch>
            <a:fillRect/>
          </a:stretch>
        </p:blipFill>
        <p:spPr>
          <a:xfrm>
            <a:off x="8737496" y="1227679"/>
            <a:ext cx="2154845" cy="1440285"/>
          </a:xfrm>
          <a:prstGeom prst="rect">
            <a:avLst/>
          </a:prstGeom>
        </p:spPr>
      </p:pic>
      <p:pic>
        <p:nvPicPr>
          <p:cNvPr id="5" name="Picture 4">
            <a:extLst>
              <a:ext uri="{FF2B5EF4-FFF2-40B4-BE49-F238E27FC236}">
                <a16:creationId xmlns:a16="http://schemas.microsoft.com/office/drawing/2014/main" id="{ADCCEA5B-6E69-487F-A41A-6C919CD83C44}"/>
              </a:ext>
            </a:extLst>
          </p:cNvPr>
          <p:cNvPicPr>
            <a:picLocks noChangeAspect="1"/>
          </p:cNvPicPr>
          <p:nvPr/>
        </p:nvPicPr>
        <p:blipFill>
          <a:blip r:embed="rId3"/>
          <a:stretch>
            <a:fillRect/>
          </a:stretch>
        </p:blipFill>
        <p:spPr>
          <a:xfrm>
            <a:off x="8542898" y="2784388"/>
            <a:ext cx="2349443" cy="1405649"/>
          </a:xfrm>
          <a:prstGeom prst="rect">
            <a:avLst/>
          </a:prstGeom>
        </p:spPr>
      </p:pic>
      <p:pic>
        <p:nvPicPr>
          <p:cNvPr id="6" name="Picture 5">
            <a:extLst>
              <a:ext uri="{FF2B5EF4-FFF2-40B4-BE49-F238E27FC236}">
                <a16:creationId xmlns:a16="http://schemas.microsoft.com/office/drawing/2014/main" id="{D547362F-6E3D-48A1-8D3F-F78012A73778}"/>
              </a:ext>
            </a:extLst>
          </p:cNvPr>
          <p:cNvPicPr>
            <a:picLocks noChangeAspect="1"/>
          </p:cNvPicPr>
          <p:nvPr/>
        </p:nvPicPr>
        <p:blipFill>
          <a:blip r:embed="rId4"/>
          <a:stretch>
            <a:fillRect/>
          </a:stretch>
        </p:blipFill>
        <p:spPr>
          <a:xfrm>
            <a:off x="8471705" y="4306461"/>
            <a:ext cx="2638115" cy="1867863"/>
          </a:xfrm>
          <a:prstGeom prst="rect">
            <a:avLst/>
          </a:prstGeom>
        </p:spPr>
      </p:pic>
    </p:spTree>
    <p:extLst>
      <p:ext uri="{BB962C8B-B14F-4D97-AF65-F5344CB8AC3E}">
        <p14:creationId xmlns:p14="http://schemas.microsoft.com/office/powerpoint/2010/main" val="2128508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69055-8FC6-409F-80AA-64C5E28ABB61}"/>
              </a:ext>
            </a:extLst>
          </p:cNvPr>
          <p:cNvSpPr>
            <a:spLocks noGrp="1"/>
          </p:cNvSpPr>
          <p:nvPr>
            <p:ph type="title"/>
          </p:nvPr>
        </p:nvSpPr>
        <p:spPr>
          <a:xfrm>
            <a:off x="838200" y="365126"/>
            <a:ext cx="10515600" cy="783190"/>
          </a:xfrm>
        </p:spPr>
        <p:txBody>
          <a:bodyPr>
            <a:normAutofit/>
          </a:bodyPr>
          <a:lstStyle/>
          <a:p>
            <a:pPr algn="ctr"/>
            <a:r>
              <a:rPr lang="en-US" sz="3200" dirty="0">
                <a:latin typeface="Algerian" panose="04020705040A02060702" pitchFamily="82" charset="0"/>
              </a:rPr>
              <a:t>What kind of plants are found in wetlands?</a:t>
            </a:r>
          </a:p>
        </p:txBody>
      </p:sp>
      <p:sp>
        <p:nvSpPr>
          <p:cNvPr id="3" name="Content Placeholder 2">
            <a:extLst>
              <a:ext uri="{FF2B5EF4-FFF2-40B4-BE49-F238E27FC236}">
                <a16:creationId xmlns:a16="http://schemas.microsoft.com/office/drawing/2014/main" id="{D5658E2F-55C6-4F3B-BB4E-E686FE28682E}"/>
              </a:ext>
            </a:extLst>
          </p:cNvPr>
          <p:cNvSpPr>
            <a:spLocks noGrp="1"/>
          </p:cNvSpPr>
          <p:nvPr>
            <p:ph idx="1"/>
          </p:nvPr>
        </p:nvSpPr>
        <p:spPr>
          <a:xfrm>
            <a:off x="838201" y="1148316"/>
            <a:ext cx="7231912" cy="5028647"/>
          </a:xfrm>
        </p:spPr>
        <p:txBody>
          <a:bodyPr>
            <a:normAutofit fontScale="70000" lnSpcReduction="20000"/>
          </a:bodyPr>
          <a:lstStyle/>
          <a:p>
            <a:r>
              <a:rPr lang="en-US" dirty="0">
                <a:solidFill>
                  <a:srgbClr val="00567D"/>
                </a:solidFill>
                <a:latin typeface="Times New Roman" panose="02020603050405020304" pitchFamily="18" charset="0"/>
                <a:cs typeface="Times New Roman" panose="02020603050405020304" pitchFamily="18" charset="0"/>
              </a:rPr>
              <a:t>Several thousand plant species grow in wetlands, ranging from mosses and grasses to shrubs and trees. Trees, such as swamp mahogany, paperbark, she-oak, and shrubs like the swamp banksia, tea trees, and ferns. Saltmarshes feature plants such as pigface, sea rush, marine couch, creeping brookweed and swamp weed, all of which are adapted to saltier conditions. </a:t>
            </a:r>
          </a:p>
          <a:p>
            <a:r>
              <a:rPr lang="en-US" dirty="0">
                <a:solidFill>
                  <a:srgbClr val="00567D"/>
                </a:solidFill>
                <a:latin typeface="Times New Roman" panose="02020603050405020304" pitchFamily="18" charset="0"/>
                <a:cs typeface="Times New Roman" panose="02020603050405020304" pitchFamily="18" charset="0"/>
              </a:rPr>
              <a:t>These are the animals that live in the wetlands of Florida, Kentucky, and Tennessee; alligators, </a:t>
            </a:r>
            <a:r>
              <a:rPr lang="en-US" dirty="0" err="1">
                <a:solidFill>
                  <a:srgbClr val="00567D"/>
                </a:solidFill>
                <a:latin typeface="Times New Roman" panose="02020603050405020304" pitchFamily="18" charset="0"/>
                <a:cs typeface="Times New Roman" panose="02020603050405020304" pitchFamily="18" charset="0"/>
              </a:rPr>
              <a:t>Ginebigoog</a:t>
            </a:r>
            <a:r>
              <a:rPr lang="en-US" dirty="0">
                <a:solidFill>
                  <a:srgbClr val="00567D"/>
                </a:solidFill>
                <a:latin typeface="Times New Roman" panose="02020603050405020304" pitchFamily="18" charset="0"/>
                <a:cs typeface="Times New Roman" panose="02020603050405020304" pitchFamily="18" charset="0"/>
              </a:rPr>
              <a:t> (snakes), turtles, newts, and salamanders are among the reptiles and amphibians. Invertebrates, such as crayfish, shrimp, </a:t>
            </a:r>
            <a:r>
              <a:rPr lang="en-US" dirty="0" err="1">
                <a:solidFill>
                  <a:srgbClr val="00567D"/>
                </a:solidFill>
                <a:latin typeface="Times New Roman" panose="02020603050405020304" pitchFamily="18" charset="0"/>
                <a:cs typeface="Times New Roman" panose="02020603050405020304" pitchFamily="18" charset="0"/>
              </a:rPr>
              <a:t>Zagimeg</a:t>
            </a:r>
            <a:r>
              <a:rPr lang="en-US" dirty="0">
                <a:solidFill>
                  <a:srgbClr val="00567D"/>
                </a:solidFill>
                <a:latin typeface="Times New Roman" panose="02020603050405020304" pitchFamily="18" charset="0"/>
                <a:cs typeface="Times New Roman" panose="02020603050405020304" pitchFamily="18" charset="0"/>
              </a:rPr>
              <a:t> (mosquitoes), snails, and </a:t>
            </a:r>
            <a:r>
              <a:rPr lang="en-US" dirty="0" err="1">
                <a:solidFill>
                  <a:srgbClr val="00567D"/>
                </a:solidFill>
                <a:latin typeface="Times New Roman" panose="02020603050405020304" pitchFamily="18" charset="0"/>
                <a:cs typeface="Times New Roman" panose="02020603050405020304" pitchFamily="18" charset="0"/>
              </a:rPr>
              <a:t>Obodashkwanishi</a:t>
            </a:r>
            <a:r>
              <a:rPr lang="en-US" dirty="0">
                <a:solidFill>
                  <a:srgbClr val="00567D"/>
                </a:solidFill>
                <a:latin typeface="Times New Roman" panose="02020603050405020304" pitchFamily="18" charset="0"/>
                <a:cs typeface="Times New Roman" panose="02020603050405020304" pitchFamily="18" charset="0"/>
              </a:rPr>
              <a:t> (dragonflies) also live in wetlands, along with birds including plover, grouse, storks, herons, and other waterfowl. Some of these live right here, with me, on the Turtle Mountains. </a:t>
            </a:r>
          </a:p>
          <a:p>
            <a:r>
              <a:rPr lang="en-US" dirty="0">
                <a:solidFill>
                  <a:srgbClr val="00567D"/>
                </a:solidFill>
                <a:latin typeface="Times New Roman" panose="02020603050405020304" pitchFamily="18" charset="0"/>
                <a:cs typeface="Times New Roman" panose="02020603050405020304" pitchFamily="18" charset="0"/>
              </a:rPr>
              <a:t>While cleaning my lake around my home, I found snails for the birds to eat, dragonflies who eat mosquitoes, and barn sparrow birds who </a:t>
            </a:r>
            <a:r>
              <a:rPr lang="en-US" dirty="0">
                <a:latin typeface="Times New Roman" panose="02020603050405020304" pitchFamily="18" charset="0"/>
                <a:cs typeface="Times New Roman" panose="02020603050405020304" pitchFamily="18" charset="0"/>
              </a:rPr>
              <a:t>can clean out a lot of mosquitoes. </a:t>
            </a:r>
            <a:endParaRPr lang="en-US" strike="sngStrike" dirty="0">
              <a:solidFill>
                <a:srgbClr val="7030A0"/>
              </a:solidFill>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FE2CDBE2-E665-4FF6-90C3-2F4550AD8F1F}"/>
              </a:ext>
            </a:extLst>
          </p:cNvPr>
          <p:cNvSpPr>
            <a:spLocks noGrp="1"/>
          </p:cNvSpPr>
          <p:nvPr>
            <p:ph type="dt" sz="half" idx="10"/>
          </p:nvPr>
        </p:nvSpPr>
        <p:spPr/>
        <p:txBody>
          <a:bodyPr/>
          <a:lstStyle/>
          <a:p>
            <a:fld id="{2827DF5E-052A-4487-91E8-B905C91A7A23}" type="datetime1">
              <a:rPr lang="en-US" smtClean="0"/>
              <a:t>11/12/2021</a:t>
            </a:fld>
            <a:endParaRPr lang="en-US"/>
          </a:p>
        </p:txBody>
      </p:sp>
      <p:pic>
        <p:nvPicPr>
          <p:cNvPr id="8" name="Picture 7">
            <a:extLst>
              <a:ext uri="{FF2B5EF4-FFF2-40B4-BE49-F238E27FC236}">
                <a16:creationId xmlns:a16="http://schemas.microsoft.com/office/drawing/2014/main" id="{41402D4B-8358-47AF-BDB7-D473BC9E9EF5}"/>
              </a:ext>
            </a:extLst>
          </p:cNvPr>
          <p:cNvPicPr>
            <a:picLocks noChangeAspect="1"/>
          </p:cNvPicPr>
          <p:nvPr/>
        </p:nvPicPr>
        <p:blipFill>
          <a:blip r:embed="rId2"/>
          <a:stretch>
            <a:fillRect/>
          </a:stretch>
        </p:blipFill>
        <p:spPr>
          <a:xfrm>
            <a:off x="8495414" y="1053291"/>
            <a:ext cx="2258849" cy="1336342"/>
          </a:xfrm>
          <a:prstGeom prst="rect">
            <a:avLst/>
          </a:prstGeom>
        </p:spPr>
      </p:pic>
      <p:pic>
        <p:nvPicPr>
          <p:cNvPr id="9" name="Picture 8">
            <a:extLst>
              <a:ext uri="{FF2B5EF4-FFF2-40B4-BE49-F238E27FC236}">
                <a16:creationId xmlns:a16="http://schemas.microsoft.com/office/drawing/2014/main" id="{0AD9AA9B-3650-4A71-94B4-6CD657FDA157}"/>
              </a:ext>
            </a:extLst>
          </p:cNvPr>
          <p:cNvPicPr>
            <a:picLocks noChangeAspect="1"/>
          </p:cNvPicPr>
          <p:nvPr/>
        </p:nvPicPr>
        <p:blipFill>
          <a:blip r:embed="rId3"/>
          <a:stretch>
            <a:fillRect/>
          </a:stretch>
        </p:blipFill>
        <p:spPr>
          <a:xfrm>
            <a:off x="8495415" y="2477941"/>
            <a:ext cx="2377368" cy="1394245"/>
          </a:xfrm>
          <a:prstGeom prst="rect">
            <a:avLst/>
          </a:prstGeom>
        </p:spPr>
      </p:pic>
      <p:pic>
        <p:nvPicPr>
          <p:cNvPr id="10" name="Picture 9">
            <a:extLst>
              <a:ext uri="{FF2B5EF4-FFF2-40B4-BE49-F238E27FC236}">
                <a16:creationId xmlns:a16="http://schemas.microsoft.com/office/drawing/2014/main" id="{2B2E993A-A713-4205-A397-74BDB16E409C}"/>
              </a:ext>
            </a:extLst>
          </p:cNvPr>
          <p:cNvPicPr>
            <a:picLocks noChangeAspect="1"/>
          </p:cNvPicPr>
          <p:nvPr/>
        </p:nvPicPr>
        <p:blipFill>
          <a:blip r:embed="rId4"/>
          <a:stretch>
            <a:fillRect/>
          </a:stretch>
        </p:blipFill>
        <p:spPr>
          <a:xfrm>
            <a:off x="9287488" y="3958776"/>
            <a:ext cx="1910967" cy="1019183"/>
          </a:xfrm>
          <a:prstGeom prst="rect">
            <a:avLst/>
          </a:prstGeom>
        </p:spPr>
      </p:pic>
      <p:pic>
        <p:nvPicPr>
          <p:cNvPr id="11" name="Picture 10">
            <a:extLst>
              <a:ext uri="{FF2B5EF4-FFF2-40B4-BE49-F238E27FC236}">
                <a16:creationId xmlns:a16="http://schemas.microsoft.com/office/drawing/2014/main" id="{9194E8F8-A3DC-46C3-B338-5D7B73643EA1}"/>
              </a:ext>
            </a:extLst>
          </p:cNvPr>
          <p:cNvPicPr>
            <a:picLocks noChangeAspect="1"/>
          </p:cNvPicPr>
          <p:nvPr/>
        </p:nvPicPr>
        <p:blipFill>
          <a:blip r:embed="rId5"/>
          <a:stretch>
            <a:fillRect/>
          </a:stretch>
        </p:blipFill>
        <p:spPr>
          <a:xfrm>
            <a:off x="8414596" y="5077975"/>
            <a:ext cx="1471401" cy="975514"/>
          </a:xfrm>
          <a:prstGeom prst="rect">
            <a:avLst/>
          </a:prstGeom>
        </p:spPr>
      </p:pic>
    </p:spTree>
    <p:extLst>
      <p:ext uri="{BB962C8B-B14F-4D97-AF65-F5344CB8AC3E}">
        <p14:creationId xmlns:p14="http://schemas.microsoft.com/office/powerpoint/2010/main" val="4294799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5157" y="456699"/>
            <a:ext cx="10515600" cy="851581"/>
          </a:xfrm>
        </p:spPr>
        <p:txBody>
          <a:bodyPr>
            <a:normAutofit/>
          </a:bodyPr>
          <a:lstStyle/>
          <a:p>
            <a:pPr algn="ctr"/>
            <a:r>
              <a:rPr lang="en-US" sz="2800" dirty="0">
                <a:latin typeface="Algerian" panose="04020705040A02060702" pitchFamily="82" charset="0"/>
              </a:rPr>
              <a:t>Trips in my life to observe the terrain </a:t>
            </a:r>
          </a:p>
        </p:txBody>
      </p:sp>
      <p:sp>
        <p:nvSpPr>
          <p:cNvPr id="3" name="Content Placeholder 2"/>
          <p:cNvSpPr>
            <a:spLocks noGrp="1"/>
          </p:cNvSpPr>
          <p:nvPr>
            <p:ph idx="1"/>
          </p:nvPr>
        </p:nvSpPr>
        <p:spPr>
          <a:xfrm>
            <a:off x="985157" y="1090497"/>
            <a:ext cx="7361402" cy="4992572"/>
          </a:xfrm>
        </p:spPr>
        <p:txBody>
          <a:bodyPr>
            <a:normAutofit fontScale="70000" lnSpcReduction="20000"/>
          </a:bodyPr>
          <a:lstStyle/>
          <a:p>
            <a:r>
              <a:rPr lang="en-US" sz="3000" dirty="0">
                <a:latin typeface="Times New Roman" panose="02020603050405020304" pitchFamily="18" charset="0"/>
                <a:cs typeface="Times New Roman" panose="02020603050405020304" pitchFamily="18" charset="0"/>
              </a:rPr>
              <a:t>In my travels to the southern states which have lot of wetlands as well; I had a meal with </a:t>
            </a:r>
            <a:r>
              <a:rPr lang="en-US" sz="3000" dirty="0">
                <a:solidFill>
                  <a:srgbClr val="00567D"/>
                </a:solidFill>
                <a:latin typeface="Times New Roman" panose="02020603050405020304" pitchFamily="18" charset="0"/>
                <a:cs typeface="Times New Roman" panose="02020603050405020304" pitchFamily="18" charset="0"/>
              </a:rPr>
              <a:t>my ex-brother-in-law, whose mother cooked us a big pot of stew. When we were done with the meal, I asked her what was in the stew because it was so delicious. She pulled me aside because she didn’t want anyone else to hear her; crayfish, shrimp, alligator, flying squirrel, muskrat, beaver, turtle, potatoes, corn, and a creamy broth. These were small pieces of meat which for years she had made for her family. She was an elder in her family and shared with me that their animals come back every year, have their family, and then prepare for their journey back south.</a:t>
            </a:r>
          </a:p>
          <a:p>
            <a:r>
              <a:rPr lang="en-US" sz="3000" dirty="0">
                <a:solidFill>
                  <a:srgbClr val="00567D"/>
                </a:solidFill>
                <a:latin typeface="Times New Roman" panose="02020603050405020304" pitchFamily="18" charset="0"/>
                <a:cs typeface="Times New Roman" panose="02020603050405020304" pitchFamily="18" charset="0"/>
              </a:rPr>
              <a:t>In Japan I saw many wetlands surrounding the Japanese temples that we were shown by our friend and tour guide for a week. I was able to see the smallest deer and other different wild life as we traveled into the mountain’s areas. I was asking about the Buddha while I was there and went to see the temple, which is where we saw the deer and the lotus plants in the water. It was amazing country of the different species that live in the wetlands of Japan.</a:t>
            </a:r>
          </a:p>
          <a:p>
            <a:endParaRPr lang="en-US" sz="3200"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B43F7880-C0E6-4693-B6F1-B45F77060A37}"/>
              </a:ext>
            </a:extLst>
          </p:cNvPr>
          <p:cNvSpPr>
            <a:spLocks noGrp="1"/>
          </p:cNvSpPr>
          <p:nvPr>
            <p:ph type="dt" sz="half" idx="10"/>
          </p:nvPr>
        </p:nvSpPr>
        <p:spPr/>
        <p:txBody>
          <a:bodyPr/>
          <a:lstStyle/>
          <a:p>
            <a:fld id="{45A315B1-A045-4107-BF4D-043F28DB0244}" type="datetime1">
              <a:rPr lang="en-US" smtClean="0"/>
              <a:t>11/12/2021</a:t>
            </a:fld>
            <a:endParaRPr lang="en-US"/>
          </a:p>
        </p:txBody>
      </p:sp>
      <p:pic>
        <p:nvPicPr>
          <p:cNvPr id="5" name="Picture 4">
            <a:extLst>
              <a:ext uri="{FF2B5EF4-FFF2-40B4-BE49-F238E27FC236}">
                <a16:creationId xmlns:a16="http://schemas.microsoft.com/office/drawing/2014/main" id="{4CCAE8A1-8AF8-4EE2-A95F-DBF0F1BCAB4E}"/>
              </a:ext>
            </a:extLst>
          </p:cNvPr>
          <p:cNvPicPr>
            <a:picLocks noChangeAspect="1"/>
          </p:cNvPicPr>
          <p:nvPr/>
        </p:nvPicPr>
        <p:blipFill>
          <a:blip r:embed="rId2"/>
          <a:stretch>
            <a:fillRect/>
          </a:stretch>
        </p:blipFill>
        <p:spPr>
          <a:xfrm>
            <a:off x="9230663" y="1041243"/>
            <a:ext cx="1903397" cy="1266022"/>
          </a:xfrm>
          <a:prstGeom prst="rect">
            <a:avLst/>
          </a:prstGeom>
        </p:spPr>
      </p:pic>
      <p:pic>
        <p:nvPicPr>
          <p:cNvPr id="6" name="Picture 5">
            <a:extLst>
              <a:ext uri="{FF2B5EF4-FFF2-40B4-BE49-F238E27FC236}">
                <a16:creationId xmlns:a16="http://schemas.microsoft.com/office/drawing/2014/main" id="{26BC58DD-F384-4957-98C6-4354F5A60893}"/>
              </a:ext>
            </a:extLst>
          </p:cNvPr>
          <p:cNvPicPr>
            <a:picLocks noChangeAspect="1"/>
          </p:cNvPicPr>
          <p:nvPr/>
        </p:nvPicPr>
        <p:blipFill>
          <a:blip r:embed="rId3"/>
          <a:stretch>
            <a:fillRect/>
          </a:stretch>
        </p:blipFill>
        <p:spPr>
          <a:xfrm>
            <a:off x="8268606" y="2392683"/>
            <a:ext cx="1913755" cy="1266022"/>
          </a:xfrm>
          <a:prstGeom prst="rect">
            <a:avLst/>
          </a:prstGeom>
        </p:spPr>
      </p:pic>
      <p:pic>
        <p:nvPicPr>
          <p:cNvPr id="7" name="Picture 6">
            <a:extLst>
              <a:ext uri="{FF2B5EF4-FFF2-40B4-BE49-F238E27FC236}">
                <a16:creationId xmlns:a16="http://schemas.microsoft.com/office/drawing/2014/main" id="{6417B51C-4EAB-4B80-A405-99BF8484A440}"/>
              </a:ext>
            </a:extLst>
          </p:cNvPr>
          <p:cNvPicPr>
            <a:picLocks noChangeAspect="1"/>
          </p:cNvPicPr>
          <p:nvPr/>
        </p:nvPicPr>
        <p:blipFill>
          <a:blip r:embed="rId4"/>
          <a:stretch>
            <a:fillRect/>
          </a:stretch>
        </p:blipFill>
        <p:spPr>
          <a:xfrm>
            <a:off x="9451043" y="3806999"/>
            <a:ext cx="1755800" cy="920576"/>
          </a:xfrm>
          <a:prstGeom prst="rect">
            <a:avLst/>
          </a:prstGeom>
        </p:spPr>
      </p:pic>
      <p:pic>
        <p:nvPicPr>
          <p:cNvPr id="10" name="Picture 9">
            <a:extLst>
              <a:ext uri="{FF2B5EF4-FFF2-40B4-BE49-F238E27FC236}">
                <a16:creationId xmlns:a16="http://schemas.microsoft.com/office/drawing/2014/main" id="{596A4624-F4FD-4F6B-9302-D0EC7067FF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99797" y="4875869"/>
            <a:ext cx="1902492" cy="1266022"/>
          </a:xfrm>
          <a:prstGeom prst="rect">
            <a:avLst/>
          </a:prstGeom>
        </p:spPr>
      </p:pic>
    </p:spTree>
    <p:extLst>
      <p:ext uri="{BB962C8B-B14F-4D97-AF65-F5344CB8AC3E}">
        <p14:creationId xmlns:p14="http://schemas.microsoft.com/office/powerpoint/2010/main" val="2284537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457200"/>
            <a:ext cx="10515600" cy="718457"/>
          </a:xfrm>
        </p:spPr>
        <p:txBody>
          <a:bodyPr>
            <a:noAutofit/>
          </a:bodyPr>
          <a:lstStyle/>
          <a:p>
            <a:pPr algn="ctr"/>
            <a:r>
              <a:rPr lang="en-US" sz="2800" dirty="0">
                <a:latin typeface="Algerian" panose="04020705040A02060702" pitchFamily="82" charset="0"/>
              </a:rPr>
              <a:t>What kinds of organisms live in wetlands and how do they interact?</a:t>
            </a:r>
          </a:p>
        </p:txBody>
      </p:sp>
      <p:sp>
        <p:nvSpPr>
          <p:cNvPr id="4" name="Content Placeholder 3"/>
          <p:cNvSpPr>
            <a:spLocks noGrp="1"/>
          </p:cNvSpPr>
          <p:nvPr>
            <p:ph idx="1"/>
          </p:nvPr>
        </p:nvSpPr>
        <p:spPr>
          <a:xfrm>
            <a:off x="854530" y="1175657"/>
            <a:ext cx="7204950" cy="4993142"/>
          </a:xfrm>
        </p:spPr>
        <p:txBody>
          <a:bodyPr>
            <a:normAutofit lnSpcReduction="10000"/>
          </a:bodyPr>
          <a:lstStyle/>
          <a:p>
            <a:r>
              <a:rPr lang="en-US" dirty="0">
                <a:latin typeface="Times New Roman" panose="02020603050405020304" pitchFamily="18" charset="0"/>
                <a:cs typeface="Times New Roman" panose="02020603050405020304" pitchFamily="18" charset="0"/>
              </a:rPr>
              <a:t>Primary consumers from crustaceans, mollusks, and aquatic insect larvae to muskrats, geese, and deer rely on the abundance of algae, plants, and detritus for food. Wetlands also support a variety of carnivores, including </a:t>
            </a:r>
            <a:r>
              <a:rPr lang="en-US" dirty="0">
                <a:solidFill>
                  <a:srgbClr val="00567D"/>
                </a:solidFill>
                <a:latin typeface="Times New Roman" panose="02020603050405020304" pitchFamily="18" charset="0"/>
                <a:cs typeface="Times New Roman" panose="02020603050405020304" pitchFamily="18" charset="0"/>
              </a:rPr>
              <a:t>dragonflies, otters, alligators, and osprey.</a:t>
            </a:r>
          </a:p>
          <a:p>
            <a:r>
              <a:rPr lang="en-US" dirty="0">
                <a:solidFill>
                  <a:srgbClr val="00567D"/>
                </a:solidFill>
                <a:latin typeface="Times New Roman" panose="02020603050405020304" pitchFamily="18" charset="0"/>
                <a:cs typeface="Times New Roman" panose="02020603050405020304" pitchFamily="18" charset="0"/>
              </a:rPr>
              <a:t>Our food here on Turtle Mountains comes from the wetlands, </a:t>
            </a:r>
            <a:r>
              <a:rPr lang="en-US" dirty="0" err="1">
                <a:solidFill>
                  <a:srgbClr val="00567D"/>
                </a:solidFill>
                <a:latin typeface="Times New Roman" panose="02020603050405020304" pitchFamily="18" charset="0"/>
                <a:cs typeface="Times New Roman" panose="02020603050405020304" pitchFamily="18" charset="0"/>
              </a:rPr>
              <a:t>Amik</a:t>
            </a:r>
            <a:r>
              <a:rPr lang="en-US" dirty="0">
                <a:solidFill>
                  <a:srgbClr val="00567D"/>
                </a:solidFill>
                <a:latin typeface="Times New Roman" panose="02020603050405020304" pitchFamily="18" charset="0"/>
                <a:cs typeface="Times New Roman" panose="02020603050405020304" pitchFamily="18" charset="0"/>
              </a:rPr>
              <a:t> (beaver), </a:t>
            </a:r>
            <a:r>
              <a:rPr lang="en-US" dirty="0" err="1">
                <a:solidFill>
                  <a:srgbClr val="00567D"/>
                </a:solidFill>
                <a:latin typeface="Times New Roman" panose="02020603050405020304" pitchFamily="18" charset="0"/>
                <a:cs typeface="Times New Roman" panose="02020603050405020304" pitchFamily="18" charset="0"/>
              </a:rPr>
              <a:t>Wajashk</a:t>
            </a:r>
            <a:r>
              <a:rPr lang="en-US" dirty="0">
                <a:solidFill>
                  <a:srgbClr val="00567D"/>
                </a:solidFill>
                <a:latin typeface="Times New Roman" panose="02020603050405020304" pitchFamily="18" charset="0"/>
                <a:cs typeface="Times New Roman" panose="02020603050405020304" pitchFamily="18" charset="0"/>
              </a:rPr>
              <a:t> (muskrats), </a:t>
            </a:r>
            <a:r>
              <a:rPr lang="en-US" dirty="0" err="1">
                <a:solidFill>
                  <a:srgbClr val="00567D"/>
                </a:solidFill>
                <a:latin typeface="Times New Roman" panose="02020603050405020304" pitchFamily="18" charset="0"/>
                <a:cs typeface="Times New Roman" panose="02020603050405020304" pitchFamily="18" charset="0"/>
              </a:rPr>
              <a:t>Mikinok</a:t>
            </a:r>
            <a:r>
              <a:rPr lang="en-US" dirty="0">
                <a:solidFill>
                  <a:srgbClr val="00567D"/>
                </a:solidFill>
                <a:latin typeface="Times New Roman" panose="02020603050405020304" pitchFamily="18" charset="0"/>
                <a:cs typeface="Times New Roman" panose="02020603050405020304" pitchFamily="18" charset="0"/>
              </a:rPr>
              <a:t> (turtles), waterfowl, </a:t>
            </a:r>
            <a:r>
              <a:rPr lang="en-US" dirty="0" err="1">
                <a:solidFill>
                  <a:srgbClr val="00567D"/>
                </a:solidFill>
                <a:latin typeface="Times New Roman" panose="02020603050405020304" pitchFamily="18" charset="0"/>
                <a:cs typeface="Times New Roman" panose="02020603050405020304" pitchFamily="18" charset="0"/>
              </a:rPr>
              <a:t>Gigo</a:t>
            </a:r>
            <a:r>
              <a:rPr lang="en-US" dirty="0">
                <a:solidFill>
                  <a:srgbClr val="00567D"/>
                </a:solidFill>
                <a:latin typeface="Times New Roman" panose="02020603050405020304" pitchFamily="18" charset="0"/>
                <a:cs typeface="Times New Roman" panose="02020603050405020304" pitchFamily="18" charset="0"/>
              </a:rPr>
              <a:t> (fish). Here, the </a:t>
            </a:r>
            <a:r>
              <a:rPr lang="en-US" dirty="0" err="1">
                <a:solidFill>
                  <a:srgbClr val="00567D"/>
                </a:solidFill>
                <a:latin typeface="Times New Roman" panose="02020603050405020304" pitchFamily="18" charset="0"/>
                <a:cs typeface="Times New Roman" panose="02020603050405020304" pitchFamily="18" charset="0"/>
              </a:rPr>
              <a:t>Bineshi</a:t>
            </a:r>
            <a:r>
              <a:rPr lang="en-US" dirty="0">
                <a:solidFill>
                  <a:srgbClr val="00567D"/>
                </a:solidFill>
                <a:latin typeface="Times New Roman" panose="02020603050405020304" pitchFamily="18" charset="0"/>
                <a:cs typeface="Times New Roman" panose="02020603050405020304" pitchFamily="18" charset="0"/>
              </a:rPr>
              <a:t> (birds) live in the brush around the water to hide from the predators. Some of our </a:t>
            </a:r>
            <a:r>
              <a:rPr lang="en-US" dirty="0" err="1">
                <a:solidFill>
                  <a:srgbClr val="00567D"/>
                </a:solidFill>
                <a:latin typeface="Times New Roman" panose="02020603050405020304" pitchFamily="18" charset="0"/>
                <a:cs typeface="Times New Roman" panose="02020603050405020304" pitchFamily="18" charset="0"/>
              </a:rPr>
              <a:t>muskikii</a:t>
            </a:r>
            <a:r>
              <a:rPr lang="en-US" dirty="0">
                <a:solidFill>
                  <a:srgbClr val="00567D"/>
                </a:solidFill>
                <a:latin typeface="Times New Roman" panose="02020603050405020304" pitchFamily="18" charset="0"/>
                <a:cs typeface="Times New Roman" panose="02020603050405020304" pitchFamily="18" charset="0"/>
              </a:rPr>
              <a:t> (medicines) also come from the </a:t>
            </a:r>
            <a:r>
              <a:rPr lang="en-US" dirty="0">
                <a:latin typeface="Times New Roman" panose="02020603050405020304" pitchFamily="18" charset="0"/>
                <a:cs typeface="Times New Roman" panose="02020603050405020304" pitchFamily="18" charset="0"/>
              </a:rPr>
              <a:t>wetlands.</a:t>
            </a:r>
          </a:p>
        </p:txBody>
      </p:sp>
      <p:sp>
        <p:nvSpPr>
          <p:cNvPr id="7" name="Date Placeholder 6">
            <a:extLst>
              <a:ext uri="{FF2B5EF4-FFF2-40B4-BE49-F238E27FC236}">
                <a16:creationId xmlns:a16="http://schemas.microsoft.com/office/drawing/2014/main" id="{3054F217-AD0F-4D7D-AE71-15412C6CD643}"/>
              </a:ext>
            </a:extLst>
          </p:cNvPr>
          <p:cNvSpPr>
            <a:spLocks noGrp="1"/>
          </p:cNvSpPr>
          <p:nvPr>
            <p:ph type="dt" sz="half" idx="10"/>
          </p:nvPr>
        </p:nvSpPr>
        <p:spPr/>
        <p:txBody>
          <a:bodyPr/>
          <a:lstStyle/>
          <a:p>
            <a:fld id="{1E5DC142-4131-4327-90FE-88BF1F8E2F17}" type="datetime1">
              <a:rPr lang="en-US" smtClean="0"/>
              <a:t>11/12/2021</a:t>
            </a:fld>
            <a:endParaRPr lang="en-US"/>
          </a:p>
        </p:txBody>
      </p:sp>
      <p:pic>
        <p:nvPicPr>
          <p:cNvPr id="2" name="Picture 1">
            <a:extLst>
              <a:ext uri="{FF2B5EF4-FFF2-40B4-BE49-F238E27FC236}">
                <a16:creationId xmlns:a16="http://schemas.microsoft.com/office/drawing/2014/main" id="{34B8643B-32A1-40F2-98DF-ECEF55B6E007}"/>
              </a:ext>
            </a:extLst>
          </p:cNvPr>
          <p:cNvPicPr>
            <a:picLocks noChangeAspect="1"/>
          </p:cNvPicPr>
          <p:nvPr/>
        </p:nvPicPr>
        <p:blipFill>
          <a:blip r:embed="rId2"/>
          <a:stretch>
            <a:fillRect/>
          </a:stretch>
        </p:blipFill>
        <p:spPr>
          <a:xfrm>
            <a:off x="8739964" y="852832"/>
            <a:ext cx="2513884" cy="1530631"/>
          </a:xfrm>
          <a:prstGeom prst="rect">
            <a:avLst/>
          </a:prstGeom>
        </p:spPr>
      </p:pic>
      <p:pic>
        <p:nvPicPr>
          <p:cNvPr id="5" name="Picture 4">
            <a:extLst>
              <a:ext uri="{FF2B5EF4-FFF2-40B4-BE49-F238E27FC236}">
                <a16:creationId xmlns:a16="http://schemas.microsoft.com/office/drawing/2014/main" id="{94D1A9F7-0F23-47DE-B1FE-46DF032AE28E}"/>
              </a:ext>
            </a:extLst>
          </p:cNvPr>
          <p:cNvPicPr>
            <a:picLocks noChangeAspect="1"/>
          </p:cNvPicPr>
          <p:nvPr/>
        </p:nvPicPr>
        <p:blipFill>
          <a:blip r:embed="rId3"/>
          <a:stretch>
            <a:fillRect/>
          </a:stretch>
        </p:blipFill>
        <p:spPr>
          <a:xfrm>
            <a:off x="8059480" y="2383463"/>
            <a:ext cx="2106781" cy="1101272"/>
          </a:xfrm>
          <a:prstGeom prst="rect">
            <a:avLst/>
          </a:prstGeom>
        </p:spPr>
      </p:pic>
      <p:pic>
        <p:nvPicPr>
          <p:cNvPr id="6" name="Picture 5">
            <a:extLst>
              <a:ext uri="{FF2B5EF4-FFF2-40B4-BE49-F238E27FC236}">
                <a16:creationId xmlns:a16="http://schemas.microsoft.com/office/drawing/2014/main" id="{A3250C01-7A9A-488C-9EB2-FA7E627032F8}"/>
              </a:ext>
            </a:extLst>
          </p:cNvPr>
          <p:cNvPicPr>
            <a:picLocks noChangeAspect="1"/>
          </p:cNvPicPr>
          <p:nvPr/>
        </p:nvPicPr>
        <p:blipFill>
          <a:blip r:embed="rId4"/>
          <a:stretch>
            <a:fillRect/>
          </a:stretch>
        </p:blipFill>
        <p:spPr>
          <a:xfrm>
            <a:off x="9686386" y="3484735"/>
            <a:ext cx="1379660" cy="1379660"/>
          </a:xfrm>
          <a:prstGeom prst="rect">
            <a:avLst/>
          </a:prstGeom>
        </p:spPr>
      </p:pic>
      <p:pic>
        <p:nvPicPr>
          <p:cNvPr id="8" name="Picture 7">
            <a:extLst>
              <a:ext uri="{FF2B5EF4-FFF2-40B4-BE49-F238E27FC236}">
                <a16:creationId xmlns:a16="http://schemas.microsoft.com/office/drawing/2014/main" id="{12BD4B05-DC97-4D50-8A53-24DA0252F132}"/>
              </a:ext>
            </a:extLst>
          </p:cNvPr>
          <p:cNvPicPr>
            <a:picLocks noChangeAspect="1"/>
          </p:cNvPicPr>
          <p:nvPr/>
        </p:nvPicPr>
        <p:blipFill>
          <a:blip r:embed="rId5"/>
          <a:stretch>
            <a:fillRect/>
          </a:stretch>
        </p:blipFill>
        <p:spPr>
          <a:xfrm>
            <a:off x="7634179" y="4869086"/>
            <a:ext cx="1937426" cy="1136082"/>
          </a:xfrm>
          <a:prstGeom prst="rect">
            <a:avLst/>
          </a:prstGeom>
        </p:spPr>
      </p:pic>
    </p:spTree>
    <p:extLst>
      <p:ext uri="{BB962C8B-B14F-4D97-AF65-F5344CB8AC3E}">
        <p14:creationId xmlns:p14="http://schemas.microsoft.com/office/powerpoint/2010/main" val="366983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8200" y="489856"/>
            <a:ext cx="10515600" cy="530907"/>
          </a:xfrm>
        </p:spPr>
        <p:txBody>
          <a:bodyPr>
            <a:normAutofit fontScale="90000"/>
          </a:bodyPr>
          <a:lstStyle/>
          <a:p>
            <a:pPr algn="ctr"/>
            <a:r>
              <a:rPr lang="en-US" dirty="0">
                <a:latin typeface="Algerian" panose="04020705040A02060702" pitchFamily="82" charset="0"/>
              </a:rPr>
              <a:t>Teachings</a:t>
            </a:r>
          </a:p>
        </p:txBody>
      </p:sp>
      <p:sp>
        <p:nvSpPr>
          <p:cNvPr id="8" name="Content Placeholder 7"/>
          <p:cNvSpPr>
            <a:spLocks noGrp="1"/>
          </p:cNvSpPr>
          <p:nvPr>
            <p:ph idx="1"/>
          </p:nvPr>
        </p:nvSpPr>
        <p:spPr>
          <a:xfrm>
            <a:off x="838200" y="1085846"/>
            <a:ext cx="6987363" cy="4976813"/>
          </a:xfrm>
        </p:spPr>
        <p:txBody>
          <a:bodyPr>
            <a:normAutofit lnSpcReduction="10000"/>
          </a:bodyPr>
          <a:lstStyle/>
          <a:p>
            <a:r>
              <a:rPr lang="en-US" dirty="0">
                <a:latin typeface="Times New Roman" panose="02020603050405020304" pitchFamily="18" charset="0"/>
                <a:cs typeface="Times New Roman" panose="02020603050405020304" pitchFamily="18" charset="0"/>
              </a:rPr>
              <a:t>I use my lake water for the </a:t>
            </a:r>
            <a:r>
              <a:rPr lang="en-US" dirty="0" err="1">
                <a:latin typeface="Times New Roman" panose="02020603050405020304" pitchFamily="18" charset="0"/>
                <a:cs typeface="Times New Roman" panose="02020603050405020304" pitchFamily="18" charset="0"/>
              </a:rPr>
              <a:t>Weweg</a:t>
            </a:r>
            <a:r>
              <a:rPr lang="en-US" dirty="0">
                <a:latin typeface="Times New Roman" panose="02020603050405020304" pitchFamily="18" charset="0"/>
                <a:cs typeface="Times New Roman" panose="02020603050405020304" pitchFamily="18" charset="0"/>
              </a:rPr>
              <a:t> (geese), </a:t>
            </a:r>
            <a:r>
              <a:rPr lang="en-US" dirty="0" err="1">
                <a:latin typeface="Times New Roman" panose="02020603050405020304" pitchFamily="18" charset="0"/>
                <a:cs typeface="Times New Roman" panose="02020603050405020304" pitchFamily="18" charset="0"/>
              </a:rPr>
              <a:t>Zhiishiib</a:t>
            </a:r>
            <a:r>
              <a:rPr lang="en-US" dirty="0">
                <a:latin typeface="Times New Roman" panose="02020603050405020304" pitchFamily="18" charset="0"/>
                <a:cs typeface="Times New Roman" panose="02020603050405020304" pitchFamily="18" charset="0"/>
              </a:rPr>
              <a:t> (duck), and other </a:t>
            </a:r>
            <a:r>
              <a:rPr lang="en-US" dirty="0" err="1">
                <a:latin typeface="Times New Roman" panose="02020603050405020304" pitchFamily="18" charset="0"/>
                <a:cs typeface="Times New Roman" panose="02020603050405020304" pitchFamily="18" charset="0"/>
              </a:rPr>
              <a:t>Bineshi</a:t>
            </a:r>
            <a:r>
              <a:rPr lang="en-US" dirty="0">
                <a:latin typeface="Times New Roman" panose="02020603050405020304" pitchFamily="18" charset="0"/>
                <a:cs typeface="Times New Roman" panose="02020603050405020304" pitchFamily="18" charset="0"/>
              </a:rPr>
              <a:t> (birds) </a:t>
            </a:r>
            <a:r>
              <a:rPr lang="en-US" dirty="0">
                <a:solidFill>
                  <a:srgbClr val="00567D"/>
                </a:solidFill>
                <a:latin typeface="Times New Roman" panose="02020603050405020304" pitchFamily="18" charset="0"/>
                <a:cs typeface="Times New Roman" panose="02020603050405020304" pitchFamily="18" charset="0"/>
              </a:rPr>
              <a:t>who need to have a place to nest, a safe environment, and to be watched by me. This year the geese that had their babies came back before they left for their journey south and brought their little ones. </a:t>
            </a:r>
          </a:p>
          <a:p>
            <a:r>
              <a:rPr lang="en-US" dirty="0">
                <a:solidFill>
                  <a:srgbClr val="00567D"/>
                </a:solidFill>
                <a:latin typeface="Times New Roman" panose="02020603050405020304" pitchFamily="18" charset="0"/>
                <a:cs typeface="Times New Roman" panose="02020603050405020304" pitchFamily="18" charset="0"/>
              </a:rPr>
              <a:t>One of things I was taught is that if any of the animals or water or nesting birds, such as the </a:t>
            </a:r>
            <a:r>
              <a:rPr lang="en-US" dirty="0" err="1">
                <a:solidFill>
                  <a:srgbClr val="00567D"/>
                </a:solidFill>
                <a:latin typeface="Times New Roman" panose="02020603050405020304" pitchFamily="18" charset="0"/>
                <a:cs typeface="Times New Roman" panose="02020603050405020304" pitchFamily="18" charset="0"/>
              </a:rPr>
              <a:t>Opichi</a:t>
            </a:r>
            <a:r>
              <a:rPr lang="en-US" dirty="0">
                <a:solidFill>
                  <a:srgbClr val="00567D"/>
                </a:solidFill>
                <a:latin typeface="Times New Roman" panose="02020603050405020304" pitchFamily="18" charset="0"/>
                <a:cs typeface="Times New Roman" panose="02020603050405020304" pitchFamily="18" charset="0"/>
              </a:rPr>
              <a:t> (robin), come back to a place it is because they feel safe and secure to have their little ones there and that is a good sign because you </a:t>
            </a:r>
            <a:r>
              <a:rPr lang="en-US" dirty="0">
                <a:latin typeface="Times New Roman" panose="02020603050405020304" pitchFamily="18" charset="0"/>
                <a:cs typeface="Times New Roman" panose="02020603050405020304" pitchFamily="18" charset="0"/>
              </a:rPr>
              <a:t>are trusted.</a:t>
            </a:r>
          </a:p>
        </p:txBody>
      </p:sp>
      <p:sp>
        <p:nvSpPr>
          <p:cNvPr id="5" name="Date Placeholder 4"/>
          <p:cNvSpPr>
            <a:spLocks noGrp="1"/>
          </p:cNvSpPr>
          <p:nvPr>
            <p:ph type="dt" sz="half" idx="10"/>
          </p:nvPr>
        </p:nvSpPr>
        <p:spPr/>
        <p:txBody>
          <a:bodyPr/>
          <a:lstStyle/>
          <a:p>
            <a:fld id="{64FDB018-71F2-4D47-9C47-FB770C7BD24F}" type="datetime1">
              <a:rPr lang="en-US" smtClean="0"/>
              <a:t>11/12/2021</a:t>
            </a:fld>
            <a:endParaRPr lang="en-US"/>
          </a:p>
        </p:txBody>
      </p:sp>
      <p:pic>
        <p:nvPicPr>
          <p:cNvPr id="3" name="Picture 2">
            <a:extLst>
              <a:ext uri="{FF2B5EF4-FFF2-40B4-BE49-F238E27FC236}">
                <a16:creationId xmlns:a16="http://schemas.microsoft.com/office/drawing/2014/main" id="{EE79F7DA-586D-4571-AA4C-5FECE4C7D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3907" y="1105823"/>
            <a:ext cx="2752725" cy="1657350"/>
          </a:xfrm>
          <a:prstGeom prst="rect">
            <a:avLst/>
          </a:prstGeom>
        </p:spPr>
      </p:pic>
      <p:pic>
        <p:nvPicPr>
          <p:cNvPr id="6" name="Picture 5">
            <a:extLst>
              <a:ext uri="{FF2B5EF4-FFF2-40B4-BE49-F238E27FC236}">
                <a16:creationId xmlns:a16="http://schemas.microsoft.com/office/drawing/2014/main" id="{AF4A4EF7-CDCC-48D7-A15B-7030390241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32542" y="3232150"/>
            <a:ext cx="1914525" cy="2390775"/>
          </a:xfrm>
          <a:prstGeom prst="rect">
            <a:avLst/>
          </a:prstGeom>
        </p:spPr>
      </p:pic>
    </p:spTree>
    <p:extLst>
      <p:ext uri="{BB962C8B-B14F-4D97-AF65-F5344CB8AC3E}">
        <p14:creationId xmlns:p14="http://schemas.microsoft.com/office/powerpoint/2010/main" val="1760620873"/>
      </p:ext>
    </p:extLst>
  </p:cSld>
  <p:clrMapOvr>
    <a:masterClrMapping/>
  </p:clrMapOvr>
</p:sld>
</file>

<file path=ppt/theme/theme1.xml><?xml version="1.0" encoding="utf-8"?>
<a:theme xmlns:a="http://schemas.openxmlformats.org/drawingml/2006/main" name="Office Theme">
  <a:themeElements>
    <a:clrScheme name="ND EPSCoR">
      <a:dk1>
        <a:srgbClr val="00567D"/>
      </a:dk1>
      <a:lt1>
        <a:sysClr val="window" lastClr="FFFFFF"/>
      </a:lt1>
      <a:dk2>
        <a:srgbClr val="000000"/>
      </a:dk2>
      <a:lt2>
        <a:srgbClr val="80BC00"/>
      </a:lt2>
      <a:accent1>
        <a:srgbClr val="5B9BD5"/>
      </a:accent1>
      <a:accent2>
        <a:srgbClr val="80BC00"/>
      </a:accent2>
      <a:accent3>
        <a:srgbClr val="A5A5A5"/>
      </a:accent3>
      <a:accent4>
        <a:srgbClr val="954F72"/>
      </a:accent4>
      <a:accent5>
        <a:srgbClr val="4472C4"/>
      </a:accent5>
      <a:accent6>
        <a:srgbClr val="80BC00"/>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70F08B5184C154ABD67D50C35675209" ma:contentTypeVersion="11" ma:contentTypeDescription="Create a new document." ma:contentTypeScope="" ma:versionID="ec239217c169bb24fabaf924fa0ec1ec">
  <xsd:schema xmlns:xsd="http://www.w3.org/2001/XMLSchema" xmlns:xs="http://www.w3.org/2001/XMLSchema" xmlns:p="http://schemas.microsoft.com/office/2006/metadata/properties" xmlns:ns2="b3564653-6639-4740-b636-a59fc64617bc" xmlns:ns3="715daa8a-df7e-4e1e-9f92-dd7bf1317632" targetNamespace="http://schemas.microsoft.com/office/2006/metadata/properties" ma:root="true" ma:fieldsID="459b595e55766a5fffbb08e9b9d40ad0" ns2:_="" ns3:_="">
    <xsd:import namespace="b3564653-6639-4740-b636-a59fc64617bc"/>
    <xsd:import namespace="715daa8a-df7e-4e1e-9f92-dd7bf131763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564653-6639-4740-b636-a59fc64617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5daa8a-df7e-4e1e-9f92-dd7bf131763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F72247-FD64-439D-8300-80B10D8E2A8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8163880-C2D5-4B18-825D-2499C06EC07D}">
  <ds:schemaRefs>
    <ds:schemaRef ds:uri="http://schemas.microsoft.com/sharepoint/v3/contenttype/forms"/>
  </ds:schemaRefs>
</ds:datastoreItem>
</file>

<file path=customXml/itemProps3.xml><?xml version="1.0" encoding="utf-8"?>
<ds:datastoreItem xmlns:ds="http://schemas.openxmlformats.org/officeDocument/2006/customXml" ds:itemID="{FFF7FF73-D1D2-4E15-ADCB-CB5267BD9A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3564653-6639-4740-b636-a59fc64617bc"/>
    <ds:schemaRef ds:uri="715daa8a-df7e-4e1e-9f92-dd7bf13176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1424</TotalTime>
  <Words>895</Words>
  <Application>Microsoft Office PowerPoint</Application>
  <PresentationFormat>Widescreen</PresentationFormat>
  <Paragraphs>26</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Algerian</vt:lpstr>
      <vt:lpstr>Arial</vt:lpstr>
      <vt:lpstr>Calibri</vt:lpstr>
      <vt:lpstr>Calibri Light</vt:lpstr>
      <vt:lpstr>Times New Roman</vt:lpstr>
      <vt:lpstr>Office Theme</vt:lpstr>
      <vt:lpstr>What Lives in Wetlands</vt:lpstr>
      <vt:lpstr>What I saw growing up/traveling</vt:lpstr>
      <vt:lpstr>What kind of plants are found in wetlands?</vt:lpstr>
      <vt:lpstr>Trips in my life to observe the terrain </vt:lpstr>
      <vt:lpstr>What kinds of organisms live in wetlands and how do they interact?</vt:lpstr>
      <vt:lpstr>Teachings</vt:lpstr>
    </vt:vector>
  </TitlesOfParts>
  <Company>NDSU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Rusch, Kelly</dc:creator>
  <cp:lastModifiedBy>Kayla Dewey</cp:lastModifiedBy>
  <cp:revision>54</cp:revision>
  <dcterms:created xsi:type="dcterms:W3CDTF">2018-10-15T14:10:44Z</dcterms:created>
  <dcterms:modified xsi:type="dcterms:W3CDTF">2021-11-12T20:06:38Z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0x010100170F08B5184C154ABD67D50C35675209</vt:lpwstr>
  </property>
</Properties>
</file>