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56" r:id="rId2"/>
    <p:sldId id="264" r:id="rId3"/>
    <p:sldId id="271" r:id="rId4"/>
    <p:sldId id="257" r:id="rId5"/>
    <p:sldId id="265" r:id="rId6"/>
    <p:sldId id="266" r:id="rId7"/>
    <p:sldId id="267" r:id="rId8"/>
    <p:sldId id="268" r:id="rId9"/>
    <p:sldId id="269" r:id="rId10"/>
    <p:sldId id="270" r:id="rId11"/>
    <p:sldId id="263" r:id="rId12"/>
    <p:sldId id="258" r:id="rId13"/>
    <p:sldId id="262" r:id="rId14"/>
    <p:sldId id="259" r:id="rId15"/>
    <p:sldId id="261"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485" autoAdjust="0"/>
    <p:restoredTop sz="94660"/>
  </p:normalViewPr>
  <p:slideViewPr>
    <p:cSldViewPr snapToGrid="0">
      <p:cViewPr varScale="1">
        <p:scale>
          <a:sx n="73" d="100"/>
          <a:sy n="73" d="100"/>
        </p:scale>
        <p:origin x="642"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3A31C3F1-5F35-48A7-B708-6C7F7C3E0802}" type="datetimeFigureOut">
              <a:rPr lang="en-US" smtClean="0"/>
              <a:t>6/20/2016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1D8196-DE2B-4880-884D-C2E84768B5C8}" type="slidenum">
              <a:rPr lang="en-US" smtClean="0"/>
              <a:t>‹#›</a:t>
            </a:fld>
            <a:endParaRPr lang="en-US"/>
          </a:p>
        </p:txBody>
      </p:sp>
    </p:spTree>
    <p:extLst>
      <p:ext uri="{BB962C8B-B14F-4D97-AF65-F5344CB8AC3E}">
        <p14:creationId xmlns:p14="http://schemas.microsoft.com/office/powerpoint/2010/main" val="17110311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799"/>
            <a:ext cx="8825658" cy="3640667"/>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3A31C3F1-5F35-48A7-B708-6C7F7C3E0802}" type="datetimeFigureOut">
              <a:rPr lang="en-US" smtClean="0"/>
              <a:t>6/20/2016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1D8196-DE2B-4880-884D-C2E84768B5C8}" type="slidenum">
              <a:rPr lang="en-US" smtClean="0"/>
              <a:t>‹#›</a:t>
            </a:fld>
            <a:endParaRPr lang="en-US"/>
          </a:p>
        </p:txBody>
      </p:sp>
    </p:spTree>
    <p:extLst>
      <p:ext uri="{BB962C8B-B14F-4D97-AF65-F5344CB8AC3E}">
        <p14:creationId xmlns:p14="http://schemas.microsoft.com/office/powerpoint/2010/main" val="29852642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3A31C3F1-5F35-48A7-B708-6C7F7C3E0802}" type="datetimeFigureOut">
              <a:rPr lang="en-US" smtClean="0"/>
              <a:t>6/20/2016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1D8196-DE2B-4880-884D-C2E84768B5C8}" type="slidenum">
              <a:rPr lang="en-US" smtClean="0"/>
              <a:t>‹#›</a:t>
            </a:fld>
            <a:endParaRPr lang="en-US"/>
          </a:p>
        </p:txBody>
      </p:sp>
    </p:spTree>
    <p:extLst>
      <p:ext uri="{BB962C8B-B14F-4D97-AF65-F5344CB8AC3E}">
        <p14:creationId xmlns:p14="http://schemas.microsoft.com/office/powerpoint/2010/main" val="9743267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0" y="1447800"/>
            <a:ext cx="7999315" cy="2323374"/>
          </a:xfrm>
        </p:spPr>
        <p:txBody>
          <a:bodyPr/>
          <a:lstStyle>
            <a:lvl1pPr>
              <a:defRPr sz="4800"/>
            </a:lvl1pPr>
          </a:lstStyle>
          <a:p>
            <a:r>
              <a:rPr lang="en-US" smtClean="0"/>
              <a:t>Click to edit Master title style</a:t>
            </a:r>
            <a:endParaRPr lang="en-US" dirty="0"/>
          </a:p>
        </p:txBody>
      </p:sp>
      <p:sp>
        <p:nvSpPr>
          <p:cNvPr id="14" name="Text Placeholder 3"/>
          <p:cNvSpPr>
            <a:spLocks noGrp="1"/>
          </p:cNvSpPr>
          <p:nvPr>
            <p:ph type="body" sz="half" idx="13"/>
          </p:nvPr>
        </p:nvSpPr>
        <p:spPr>
          <a:xfrm>
            <a:off x="1930400" y="3771174"/>
            <a:ext cx="7279649" cy="342174"/>
          </a:xfrm>
        </p:spPr>
        <p:txBody>
          <a:bodyPr anchor="t">
            <a:normAutofit/>
          </a:bodyPr>
          <a:lstStyle>
            <a:lvl1pPr marL="0" indent="0">
              <a:buNone/>
              <a:defRPr lang="en-US" sz="1400" b="0" i="0" kern="1200" cap="small" dirty="0">
                <a:solidFill>
                  <a:schemeClr val="accent1">
                    <a:lumMod val="60000"/>
                    <a:lumOff val="4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3A31C3F1-5F35-48A7-B708-6C7F7C3E0802}" type="datetimeFigureOut">
              <a:rPr lang="en-US" smtClean="0"/>
              <a:t>6/20/2016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1D8196-DE2B-4880-884D-C2E84768B5C8}" type="slidenum">
              <a:rPr lang="en-US" smtClean="0"/>
              <a:t>‹#›</a:t>
            </a:fld>
            <a:endParaRPr lang="en-US"/>
          </a:p>
        </p:txBody>
      </p:sp>
      <p:sp>
        <p:nvSpPr>
          <p:cNvPr id="12" name="TextBox 11"/>
          <p:cNvSpPr txBox="1"/>
          <p:nvPr/>
        </p:nvSpPr>
        <p:spPr>
          <a:xfrm>
            <a:off x="898295" y="971253"/>
            <a:ext cx="801912" cy="1969770"/>
          </a:xfrm>
          <a:prstGeom prst="rect">
            <a:avLst/>
          </a:prstGeom>
          <a:noFill/>
        </p:spPr>
        <p:txBody>
          <a:bodyPr wrap="square" rtlCol="0">
            <a:spAutoFit/>
          </a:bodyPr>
          <a:lstStyle/>
          <a:p>
            <a:pPr algn="r"/>
            <a:r>
              <a:rPr lang="en-US" sz="12200" b="0" i="0" dirty="0">
                <a:solidFill>
                  <a:schemeClr val="accent1">
                    <a:lumMod val="60000"/>
                    <a:lumOff val="40000"/>
                  </a:schemeClr>
                </a:solidFill>
                <a:latin typeface="Arial"/>
                <a:ea typeface="+mj-ea"/>
                <a:cs typeface="+mj-cs"/>
              </a:rPr>
              <a:t>“</a:t>
            </a:r>
          </a:p>
        </p:txBody>
      </p:sp>
      <p:sp>
        <p:nvSpPr>
          <p:cNvPr id="11" name="TextBox 10"/>
          <p:cNvSpPr txBox="1"/>
          <p:nvPr/>
        </p:nvSpPr>
        <p:spPr>
          <a:xfrm>
            <a:off x="9330490" y="2613787"/>
            <a:ext cx="801912" cy="1969770"/>
          </a:xfrm>
          <a:prstGeom prst="rect">
            <a:avLst/>
          </a:prstGeom>
          <a:noFill/>
        </p:spPr>
        <p:txBody>
          <a:bodyPr wrap="square" rtlCol="0">
            <a:spAutoFit/>
          </a:bodyPr>
          <a:lstStyle/>
          <a:p>
            <a:pPr algn="r"/>
            <a:r>
              <a:rPr lang="en-US" sz="12200" b="0" i="0" dirty="0">
                <a:solidFill>
                  <a:schemeClr val="accent1">
                    <a:lumMod val="60000"/>
                    <a:lumOff val="40000"/>
                  </a:schemeClr>
                </a:solidFill>
                <a:latin typeface="Arial"/>
                <a:ea typeface="+mj-ea"/>
                <a:cs typeface="+mj-cs"/>
              </a:rPr>
              <a:t>”</a:t>
            </a:r>
          </a:p>
        </p:txBody>
      </p:sp>
    </p:spTree>
    <p:extLst>
      <p:ext uri="{BB962C8B-B14F-4D97-AF65-F5344CB8AC3E}">
        <p14:creationId xmlns:p14="http://schemas.microsoft.com/office/powerpoint/2010/main" val="24560286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59"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3A31C3F1-5F35-48A7-B708-6C7F7C3E0802}" type="datetimeFigureOut">
              <a:rPr lang="en-US" smtClean="0"/>
              <a:t>6/20/2016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1D8196-DE2B-4880-884D-C2E84768B5C8}" type="slidenum">
              <a:rPr lang="en-US" smtClean="0"/>
              <a:t>‹#›</a:t>
            </a:fld>
            <a:endParaRPr lang="en-US"/>
          </a:p>
        </p:txBody>
      </p:sp>
    </p:spTree>
    <p:extLst>
      <p:ext uri="{BB962C8B-B14F-4D97-AF65-F5344CB8AC3E}">
        <p14:creationId xmlns:p14="http://schemas.microsoft.com/office/powerpoint/2010/main" val="2014841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3A31C3F1-5F35-48A7-B708-6C7F7C3E0802}" type="datetimeFigureOut">
              <a:rPr lang="en-US" smtClean="0"/>
              <a:t>6/20/2016</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1D8196-DE2B-4880-884D-C2E84768B5C8}" type="slidenum">
              <a:rPr lang="en-US" smtClean="0"/>
              <a:t>‹#›</a:t>
            </a:fld>
            <a:endParaRPr lang="en-US"/>
          </a:p>
        </p:txBody>
      </p:sp>
    </p:spTree>
    <p:extLst>
      <p:ext uri="{BB962C8B-B14F-4D97-AF65-F5344CB8AC3E}">
        <p14:creationId xmlns:p14="http://schemas.microsoft.com/office/powerpoint/2010/main" val="41342892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3A31C3F1-5F35-48A7-B708-6C7F7C3E0802}" type="datetimeFigureOut">
              <a:rPr lang="en-US" smtClean="0"/>
              <a:t>6/20/2016</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1D8196-DE2B-4880-884D-C2E84768B5C8}" type="slidenum">
              <a:rPr lang="en-US" smtClean="0"/>
              <a:t>‹#›</a:t>
            </a:fld>
            <a:endParaRPr lang="en-US"/>
          </a:p>
        </p:txBody>
      </p:sp>
    </p:spTree>
    <p:extLst>
      <p:ext uri="{BB962C8B-B14F-4D97-AF65-F5344CB8AC3E}">
        <p14:creationId xmlns:p14="http://schemas.microsoft.com/office/powerpoint/2010/main" val="19848329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A31C3F1-5F35-48A7-B708-6C7F7C3E0802}" type="datetimeFigureOut">
              <a:rPr lang="en-US" smtClean="0"/>
              <a:t>6/20/2016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1D8196-DE2B-4880-884D-C2E84768B5C8}" type="slidenum">
              <a:rPr lang="en-US" smtClean="0"/>
              <a:t>‹#›</a:t>
            </a:fld>
            <a:endParaRPr lang="en-US"/>
          </a:p>
        </p:txBody>
      </p:sp>
    </p:spTree>
    <p:extLst>
      <p:ext uri="{BB962C8B-B14F-4D97-AF65-F5344CB8AC3E}">
        <p14:creationId xmlns:p14="http://schemas.microsoft.com/office/powerpoint/2010/main" val="42229014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A31C3F1-5F35-48A7-B708-6C7F7C3E0802}" type="datetimeFigureOut">
              <a:rPr lang="en-US" smtClean="0"/>
              <a:t>6/20/2016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1D8196-DE2B-4880-884D-C2E84768B5C8}" type="slidenum">
              <a:rPr lang="en-US" smtClean="0"/>
              <a:t>‹#›</a:t>
            </a:fld>
            <a:endParaRPr lang="en-US"/>
          </a:p>
        </p:txBody>
      </p:sp>
    </p:spTree>
    <p:extLst>
      <p:ext uri="{BB962C8B-B14F-4D97-AF65-F5344CB8AC3E}">
        <p14:creationId xmlns:p14="http://schemas.microsoft.com/office/powerpoint/2010/main" val="17181489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A31C3F1-5F35-48A7-B708-6C7F7C3E0802}" type="datetimeFigureOut">
              <a:rPr lang="en-US" smtClean="0"/>
              <a:t>6/20/2016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1D8196-DE2B-4880-884D-C2E84768B5C8}" type="slidenum">
              <a:rPr lang="en-US" smtClean="0"/>
              <a:t>‹#›</a:t>
            </a:fld>
            <a:endParaRPr lang="en-US"/>
          </a:p>
        </p:txBody>
      </p:sp>
    </p:spTree>
    <p:extLst>
      <p:ext uri="{BB962C8B-B14F-4D97-AF65-F5344CB8AC3E}">
        <p14:creationId xmlns:p14="http://schemas.microsoft.com/office/powerpoint/2010/main" val="9171957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3A31C3F1-5F35-48A7-B708-6C7F7C3E0802}" type="datetimeFigureOut">
              <a:rPr lang="en-US" smtClean="0"/>
              <a:t>6/20/2016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1D8196-DE2B-4880-884D-C2E84768B5C8}" type="slidenum">
              <a:rPr lang="en-US" smtClean="0"/>
              <a:t>‹#›</a:t>
            </a:fld>
            <a:endParaRPr lang="en-US"/>
          </a:p>
        </p:txBody>
      </p:sp>
    </p:spTree>
    <p:extLst>
      <p:ext uri="{BB962C8B-B14F-4D97-AF65-F5344CB8AC3E}">
        <p14:creationId xmlns:p14="http://schemas.microsoft.com/office/powerpoint/2010/main" val="21746879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3A31C3F1-5F35-48A7-B708-6C7F7C3E0802}" type="datetimeFigureOut">
              <a:rPr lang="en-US" smtClean="0"/>
              <a:t>6/20/2016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1D8196-DE2B-4880-884D-C2E84768B5C8}" type="slidenum">
              <a:rPr lang="en-US" smtClean="0"/>
              <a:t>‹#›</a:t>
            </a:fld>
            <a:endParaRPr lang="en-US"/>
          </a:p>
        </p:txBody>
      </p:sp>
    </p:spTree>
    <p:extLst>
      <p:ext uri="{BB962C8B-B14F-4D97-AF65-F5344CB8AC3E}">
        <p14:creationId xmlns:p14="http://schemas.microsoft.com/office/powerpoint/2010/main" val="2110268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3A31C3F1-5F35-48A7-B708-6C7F7C3E0802}" type="datetimeFigureOut">
              <a:rPr lang="en-US" smtClean="0"/>
              <a:t>6/20/2016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A1D8196-DE2B-4880-884D-C2E84768B5C8}" type="slidenum">
              <a:rPr lang="en-US" smtClean="0"/>
              <a:t>‹#›</a:t>
            </a:fld>
            <a:endParaRPr lang="en-US"/>
          </a:p>
        </p:txBody>
      </p:sp>
    </p:spTree>
    <p:extLst>
      <p:ext uri="{BB962C8B-B14F-4D97-AF65-F5344CB8AC3E}">
        <p14:creationId xmlns:p14="http://schemas.microsoft.com/office/powerpoint/2010/main" val="18095109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3A31C3F1-5F35-48A7-B708-6C7F7C3E0802}" type="datetimeFigureOut">
              <a:rPr lang="en-US" smtClean="0"/>
              <a:t>6/20/2016</a:t>
            </a:fld>
            <a:endParaRPr lang="en-US"/>
          </a:p>
        </p:txBody>
      </p:sp>
      <p:sp>
        <p:nvSpPr>
          <p:cNvPr id="5" name="Footer Placeholder 3"/>
          <p:cNvSpPr>
            <a:spLocks noGrp="1"/>
          </p:cNvSpPr>
          <p:nvPr>
            <p:ph type="ftr" sz="quarter" idx="11"/>
          </p:nvPr>
        </p:nvSpPr>
        <p:spPr/>
        <p:txBody>
          <a:bodyPr/>
          <a:lstStyle/>
          <a:p>
            <a:endParaRPr lang="en-US"/>
          </a:p>
        </p:txBody>
      </p:sp>
      <p:sp>
        <p:nvSpPr>
          <p:cNvPr id="6" name="Slide Number Placeholder 4"/>
          <p:cNvSpPr>
            <a:spLocks noGrp="1"/>
          </p:cNvSpPr>
          <p:nvPr>
            <p:ph type="sldNum" sz="quarter" idx="12"/>
          </p:nvPr>
        </p:nvSpPr>
        <p:spPr/>
        <p:txBody>
          <a:bodyPr/>
          <a:lstStyle/>
          <a:p>
            <a:fld id="{FA1D8196-DE2B-4880-884D-C2E84768B5C8}" type="slidenum">
              <a:rPr lang="en-US" smtClean="0"/>
              <a:t>‹#›</a:t>
            </a:fld>
            <a:endParaRPr lang="en-US"/>
          </a:p>
        </p:txBody>
      </p:sp>
    </p:spTree>
    <p:extLst>
      <p:ext uri="{BB962C8B-B14F-4D97-AF65-F5344CB8AC3E}">
        <p14:creationId xmlns:p14="http://schemas.microsoft.com/office/powerpoint/2010/main" val="6438713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3A31C3F1-5F35-48A7-B708-6C7F7C3E0802}" type="datetimeFigureOut">
              <a:rPr lang="en-US" smtClean="0"/>
              <a:t>6/20/2016</a:t>
            </a:fld>
            <a:endParaRPr lang="en-US"/>
          </a:p>
        </p:txBody>
      </p:sp>
      <p:sp>
        <p:nvSpPr>
          <p:cNvPr id="5" name="Footer Placeholder 2"/>
          <p:cNvSpPr>
            <a:spLocks noGrp="1"/>
          </p:cNvSpPr>
          <p:nvPr>
            <p:ph type="ftr" sz="quarter" idx="11"/>
          </p:nvPr>
        </p:nvSpPr>
        <p:spPr/>
        <p:txBody>
          <a:bodyPr/>
          <a:lstStyle/>
          <a:p>
            <a:endParaRPr lang="en-US"/>
          </a:p>
        </p:txBody>
      </p:sp>
      <p:sp>
        <p:nvSpPr>
          <p:cNvPr id="6" name="Slide Number Placeholder 3"/>
          <p:cNvSpPr>
            <a:spLocks noGrp="1"/>
          </p:cNvSpPr>
          <p:nvPr>
            <p:ph type="sldNum" sz="quarter" idx="12"/>
          </p:nvPr>
        </p:nvSpPr>
        <p:spPr/>
        <p:txBody>
          <a:bodyPr/>
          <a:lstStyle/>
          <a:p>
            <a:fld id="{FA1D8196-DE2B-4880-884D-C2E84768B5C8}" type="slidenum">
              <a:rPr lang="en-US" smtClean="0"/>
              <a:t>‹#›</a:t>
            </a:fld>
            <a:endParaRPr lang="en-US"/>
          </a:p>
        </p:txBody>
      </p:sp>
    </p:spTree>
    <p:extLst>
      <p:ext uri="{BB962C8B-B14F-4D97-AF65-F5344CB8AC3E}">
        <p14:creationId xmlns:p14="http://schemas.microsoft.com/office/powerpoint/2010/main" val="5363514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3401063"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54955" y="3129280"/>
            <a:ext cx="3401062"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7" name="Date Placeholder 4"/>
          <p:cNvSpPr>
            <a:spLocks noGrp="1"/>
          </p:cNvSpPr>
          <p:nvPr>
            <p:ph type="dt" sz="half" idx="10"/>
          </p:nvPr>
        </p:nvSpPr>
        <p:spPr/>
        <p:txBody>
          <a:bodyPr/>
          <a:lstStyle/>
          <a:p>
            <a:fld id="{3A31C3F1-5F35-48A7-B708-6C7F7C3E0802}" type="datetimeFigureOut">
              <a:rPr lang="en-US" smtClean="0"/>
              <a:t>6/20/2016</a:t>
            </a:fld>
            <a:endParaRPr lang="en-US"/>
          </a:p>
        </p:txBody>
      </p:sp>
      <p:sp>
        <p:nvSpPr>
          <p:cNvPr id="5" name="Footer Placeholder 5"/>
          <p:cNvSpPr>
            <a:spLocks noGrp="1"/>
          </p:cNvSpPr>
          <p:nvPr>
            <p:ph type="ftr" sz="quarter" idx="11"/>
          </p:nvPr>
        </p:nvSpPr>
        <p:spPr/>
        <p:txBody>
          <a:bodyPr/>
          <a:lstStyle/>
          <a:p>
            <a:endParaRPr lang="en-US"/>
          </a:p>
        </p:txBody>
      </p:sp>
      <p:sp>
        <p:nvSpPr>
          <p:cNvPr id="6" name="Slide Number Placeholder 6"/>
          <p:cNvSpPr>
            <a:spLocks noGrp="1"/>
          </p:cNvSpPr>
          <p:nvPr>
            <p:ph type="sldNum" sz="quarter" idx="12"/>
          </p:nvPr>
        </p:nvSpPr>
        <p:spPr/>
        <p:txBody>
          <a:bodyPr/>
          <a:lstStyle/>
          <a:p>
            <a:fld id="{FA1D8196-DE2B-4880-884D-C2E84768B5C8}" type="slidenum">
              <a:rPr lang="en-US" smtClean="0"/>
              <a:t>‹#›</a:t>
            </a:fld>
            <a:endParaRPr lang="en-US"/>
          </a:p>
        </p:txBody>
      </p:sp>
    </p:spTree>
    <p:extLst>
      <p:ext uri="{BB962C8B-B14F-4D97-AF65-F5344CB8AC3E}">
        <p14:creationId xmlns:p14="http://schemas.microsoft.com/office/powerpoint/2010/main" val="23593294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3A31C3F1-5F35-48A7-B708-6C7F7C3E0802}" type="datetimeFigureOut">
              <a:rPr lang="en-US" smtClean="0"/>
              <a:t>6/20/2016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1D8196-DE2B-4880-884D-C2E84768B5C8}" type="slidenum">
              <a:rPr lang="en-US" smtClean="0"/>
              <a:t>‹#›</a:t>
            </a:fld>
            <a:endParaRPr lang="en-US"/>
          </a:p>
        </p:txBody>
      </p:sp>
    </p:spTree>
    <p:extLst>
      <p:ext uri="{BB962C8B-B14F-4D97-AF65-F5344CB8AC3E}">
        <p14:creationId xmlns:p14="http://schemas.microsoft.com/office/powerpoint/2010/main" val="32736643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44"/>
          <a:stretch/>
        </p:blipFill>
        <p:spPr>
          <a:xfrm>
            <a:off x="0" y="2669685"/>
            <a:ext cx="4035669"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9012"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3A31C3F1-5F35-48A7-B708-6C7F7C3E0802}" type="datetimeFigureOut">
              <a:rPr lang="en-US" smtClean="0"/>
              <a:t>6/20/2016</a:t>
            </a:fld>
            <a:endParaRPr lang="en-US"/>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FA1D8196-DE2B-4880-884D-C2E84768B5C8}" type="slidenum">
              <a:rPr lang="en-US" smtClean="0"/>
              <a:t>‹#›</a:t>
            </a:fld>
            <a:endParaRPr lang="en-US"/>
          </a:p>
        </p:txBody>
      </p:sp>
    </p:spTree>
    <p:extLst>
      <p:ext uri="{BB962C8B-B14F-4D97-AF65-F5344CB8AC3E}">
        <p14:creationId xmlns:p14="http://schemas.microsoft.com/office/powerpoint/2010/main" val="4239632437"/>
      </p:ext>
    </p:extLst>
  </p:cSld>
  <p:clrMap bg1="dk1" tx1="lt1" bg2="dk2" tx2="lt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hyperlink" Target="http://www.mind.ilstu.edu/curriculum/virtual_robotics_lab/lab.html"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stem-works.com/external/activity/198"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www.youtube.com/watch?v=ZIPYMdxw4qU"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cgi.student.nada.kth.se/cgi-bin/d95-aeh/get/um#turing" TargetMode="External"/><Relationship Id="rId7" Type="http://schemas.openxmlformats.org/officeDocument/2006/relationships/hyperlink" Target="http://images.amazon.com/images/P/0553294385.01.LZZZZZZZ.jpg" TargetMode="External"/><Relationship Id="rId2" Type="http://schemas.openxmlformats.org/officeDocument/2006/relationships/hyperlink" Target="http://www.turing.org.uk/turing/scrapbook/machine.html" TargetMode="External"/><Relationship Id="rId1" Type="http://schemas.openxmlformats.org/officeDocument/2006/relationships/slideLayout" Target="../slideLayouts/slideLayout2.xml"/><Relationship Id="rId6" Type="http://schemas.openxmlformats.org/officeDocument/2006/relationships/hyperlink" Target="http://www.middleschoolscience.com/chpt2robot.htm" TargetMode="External"/><Relationship Id="rId5" Type="http://schemas.openxmlformats.org/officeDocument/2006/relationships/hyperlink" Target="http://homepage.mac.com/jenkins/Asimov/Stories/Story226.html" TargetMode="External"/><Relationship Id="rId4" Type="http://schemas.openxmlformats.org/officeDocument/2006/relationships/hyperlink" Target="http://www.sciencefictionbooks.net/issac_asimov_A.htm"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www.asimovonline.com/asimov_FAQ.html#series13" TargetMode="External"/><Relationship Id="rId2" Type="http://schemas.openxmlformats.org/officeDocument/2006/relationships/hyperlink" Target="http://www.middleschoolscience.com/chpt2robot.htm" TargetMode="External"/><Relationship Id="rId1" Type="http://schemas.openxmlformats.org/officeDocument/2006/relationships/slideLayout" Target="../slideLayouts/slideLayout2.xml"/><Relationship Id="rId5" Type="http://schemas.openxmlformats.org/officeDocument/2006/relationships/hyperlink" Target="http://cogsci.ucsd.edu/~asaygin/tt/ttest.html" TargetMode="External"/><Relationship Id="rId4" Type="http://schemas.openxmlformats.org/officeDocument/2006/relationships/hyperlink" Target="http://www.cs.ucsb.edu/~cs165a/articles/Turing.html"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Robotics</a:t>
            </a:r>
            <a:endParaRPr lang="en-US" dirty="0"/>
          </a:p>
        </p:txBody>
      </p:sp>
      <p:sp>
        <p:nvSpPr>
          <p:cNvPr id="3" name="Subtitle 2"/>
          <p:cNvSpPr>
            <a:spLocks noGrp="1"/>
          </p:cNvSpPr>
          <p:nvPr>
            <p:ph type="subTitle" idx="1"/>
          </p:nvPr>
        </p:nvSpPr>
        <p:spPr/>
        <p:txBody>
          <a:bodyPr/>
          <a:lstStyle/>
          <a:p>
            <a:r>
              <a:rPr lang="en-US" dirty="0" smtClean="0"/>
              <a:t>NATURE STEM Summer Camp 2016</a:t>
            </a:r>
          </a:p>
          <a:p>
            <a:r>
              <a:rPr lang="en-US" dirty="0" smtClean="0"/>
              <a:t>By: Ann Vallie</a:t>
            </a:r>
            <a:endParaRPr lang="en-US" dirty="0"/>
          </a:p>
        </p:txBody>
      </p:sp>
    </p:spTree>
    <p:extLst>
      <p:ext uri="{BB962C8B-B14F-4D97-AF65-F5344CB8AC3E}">
        <p14:creationId xmlns:p14="http://schemas.microsoft.com/office/powerpoint/2010/main" val="27082127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Pictures of Robotics</a:t>
            </a:r>
            <a:endParaRPr lang="en-US" dirty="0"/>
          </a:p>
        </p:txBody>
      </p:sp>
      <p:pic>
        <p:nvPicPr>
          <p:cNvPr id="14" name="Content Placeholder 13"/>
          <p:cNvPicPr>
            <a:picLocks noGrp="1" noChangeAspect="1"/>
          </p:cNvPicPr>
          <p:nvPr>
            <p:ph idx="1"/>
          </p:nvPr>
        </p:nvPicPr>
        <p:blipFill>
          <a:blip r:embed="rId2"/>
          <a:stretch>
            <a:fillRect/>
          </a:stretch>
        </p:blipFill>
        <p:spPr>
          <a:xfrm>
            <a:off x="690699" y="2060571"/>
            <a:ext cx="2409825" cy="1504950"/>
          </a:xfrm>
          <a:prstGeom prst="rect">
            <a:avLst/>
          </a:prstGeom>
        </p:spPr>
      </p:pic>
      <p:pic>
        <p:nvPicPr>
          <p:cNvPr id="6" name="Picture 5"/>
          <p:cNvPicPr>
            <a:picLocks noChangeAspect="1"/>
          </p:cNvPicPr>
          <p:nvPr/>
        </p:nvPicPr>
        <p:blipFill>
          <a:blip r:embed="rId3"/>
          <a:stretch>
            <a:fillRect/>
          </a:stretch>
        </p:blipFill>
        <p:spPr>
          <a:xfrm>
            <a:off x="5943600" y="2067608"/>
            <a:ext cx="2683588" cy="2010101"/>
          </a:xfrm>
          <a:prstGeom prst="rect">
            <a:avLst/>
          </a:prstGeom>
        </p:spPr>
      </p:pic>
      <p:pic>
        <p:nvPicPr>
          <p:cNvPr id="7" name="Picture 6"/>
          <p:cNvPicPr>
            <a:picLocks noChangeAspect="1"/>
          </p:cNvPicPr>
          <p:nvPr/>
        </p:nvPicPr>
        <p:blipFill>
          <a:blip r:embed="rId4"/>
          <a:stretch>
            <a:fillRect/>
          </a:stretch>
        </p:blipFill>
        <p:spPr>
          <a:xfrm>
            <a:off x="8938803" y="2067608"/>
            <a:ext cx="2727839" cy="2017138"/>
          </a:xfrm>
          <a:prstGeom prst="rect">
            <a:avLst/>
          </a:prstGeom>
        </p:spPr>
      </p:pic>
      <p:pic>
        <p:nvPicPr>
          <p:cNvPr id="8" name="Picture 7"/>
          <p:cNvPicPr>
            <a:picLocks noChangeAspect="1"/>
          </p:cNvPicPr>
          <p:nvPr/>
        </p:nvPicPr>
        <p:blipFill>
          <a:blip r:embed="rId5"/>
          <a:stretch>
            <a:fillRect/>
          </a:stretch>
        </p:blipFill>
        <p:spPr>
          <a:xfrm>
            <a:off x="293160" y="4403635"/>
            <a:ext cx="5263193" cy="1636565"/>
          </a:xfrm>
          <a:prstGeom prst="rect">
            <a:avLst/>
          </a:prstGeom>
        </p:spPr>
      </p:pic>
      <p:pic>
        <p:nvPicPr>
          <p:cNvPr id="12" name="Picture 11"/>
          <p:cNvPicPr>
            <a:picLocks noChangeAspect="1"/>
          </p:cNvPicPr>
          <p:nvPr/>
        </p:nvPicPr>
        <p:blipFill>
          <a:blip r:embed="rId6"/>
          <a:stretch>
            <a:fillRect/>
          </a:stretch>
        </p:blipFill>
        <p:spPr>
          <a:xfrm>
            <a:off x="8938803" y="4403635"/>
            <a:ext cx="3099836" cy="1735908"/>
          </a:xfrm>
          <a:prstGeom prst="rect">
            <a:avLst/>
          </a:prstGeom>
        </p:spPr>
      </p:pic>
      <p:pic>
        <p:nvPicPr>
          <p:cNvPr id="15" name="Picture 14"/>
          <p:cNvPicPr>
            <a:picLocks noChangeAspect="1"/>
          </p:cNvPicPr>
          <p:nvPr/>
        </p:nvPicPr>
        <p:blipFill>
          <a:blip r:embed="rId7"/>
          <a:stretch>
            <a:fillRect/>
          </a:stretch>
        </p:blipFill>
        <p:spPr>
          <a:xfrm>
            <a:off x="3346553" y="1779583"/>
            <a:ext cx="2209800" cy="2066925"/>
          </a:xfrm>
          <a:prstGeom prst="rect">
            <a:avLst/>
          </a:prstGeom>
        </p:spPr>
      </p:pic>
      <p:pic>
        <p:nvPicPr>
          <p:cNvPr id="16" name="Picture 15"/>
          <p:cNvPicPr>
            <a:picLocks noChangeAspect="1"/>
          </p:cNvPicPr>
          <p:nvPr/>
        </p:nvPicPr>
        <p:blipFill>
          <a:blip r:embed="rId8"/>
          <a:stretch>
            <a:fillRect/>
          </a:stretch>
        </p:blipFill>
        <p:spPr>
          <a:xfrm>
            <a:off x="5720526" y="4403635"/>
            <a:ext cx="3218277" cy="2410601"/>
          </a:xfrm>
          <a:prstGeom prst="rect">
            <a:avLst/>
          </a:prstGeom>
        </p:spPr>
      </p:pic>
    </p:spTree>
    <p:extLst>
      <p:ext uri="{BB962C8B-B14F-4D97-AF65-F5344CB8AC3E}">
        <p14:creationId xmlns:p14="http://schemas.microsoft.com/office/powerpoint/2010/main" val="42785352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Activity 1</a:t>
            </a:r>
            <a:endParaRPr lang="en-US" dirty="0"/>
          </a:p>
        </p:txBody>
      </p:sp>
      <p:sp>
        <p:nvSpPr>
          <p:cNvPr id="3" name="Content Placeholder 2"/>
          <p:cNvSpPr>
            <a:spLocks noGrp="1"/>
          </p:cNvSpPr>
          <p:nvPr>
            <p:ph idx="1"/>
          </p:nvPr>
        </p:nvSpPr>
        <p:spPr/>
        <p:txBody>
          <a:bodyPr/>
          <a:lstStyle/>
          <a:p>
            <a:r>
              <a:rPr lang="en-US" dirty="0" smtClean="0"/>
              <a:t>Virtual Robotics Lab</a:t>
            </a:r>
          </a:p>
          <a:p>
            <a:pPr fontAlgn="ctr"/>
            <a:r>
              <a:rPr lang="en-US" dirty="0" smtClean="0">
                <a:hlinkClick r:id="rId2"/>
              </a:rPr>
              <a:t>www.mind.ilstu.edu/curriculum/</a:t>
            </a:r>
            <a:r>
              <a:rPr lang="en-US" b="1" dirty="0" smtClean="0">
                <a:hlinkClick r:id="rId2"/>
              </a:rPr>
              <a:t>virtual</a:t>
            </a:r>
            <a:r>
              <a:rPr lang="en-US" dirty="0" smtClean="0">
                <a:hlinkClick r:id="rId2"/>
              </a:rPr>
              <a:t>_</a:t>
            </a:r>
            <a:r>
              <a:rPr lang="en-US" b="1" dirty="0" smtClean="0">
                <a:hlinkClick r:id="rId2"/>
              </a:rPr>
              <a:t>robotics</a:t>
            </a:r>
            <a:r>
              <a:rPr lang="en-US" dirty="0" smtClean="0">
                <a:hlinkClick r:id="rId2"/>
              </a:rPr>
              <a:t>_</a:t>
            </a:r>
            <a:r>
              <a:rPr lang="en-US" b="1" dirty="0" smtClean="0">
                <a:hlinkClick r:id="rId2"/>
              </a:rPr>
              <a:t>lab</a:t>
            </a:r>
            <a:r>
              <a:rPr lang="en-US" dirty="0" smtClean="0">
                <a:hlinkClick r:id="rId2"/>
              </a:rPr>
              <a:t>/</a:t>
            </a:r>
            <a:r>
              <a:rPr lang="en-US" b="1" dirty="0" smtClean="0">
                <a:hlinkClick r:id="rId2"/>
              </a:rPr>
              <a:t>lab</a:t>
            </a:r>
            <a:r>
              <a:rPr lang="en-US" dirty="0" smtClean="0">
                <a:hlinkClick r:id="rId2"/>
              </a:rPr>
              <a:t>.html</a:t>
            </a:r>
            <a:endParaRPr lang="en-US" dirty="0" smtClean="0"/>
          </a:p>
          <a:p>
            <a:pPr fontAlgn="ctr"/>
            <a:endParaRPr lang="en-US" dirty="0"/>
          </a:p>
          <a:p>
            <a:pPr marL="0" indent="0">
              <a:buNone/>
            </a:pPr>
            <a:endParaRPr lang="en-US" dirty="0"/>
          </a:p>
        </p:txBody>
      </p:sp>
    </p:spTree>
    <p:extLst>
      <p:ext uri="{BB962C8B-B14F-4D97-AF65-F5344CB8AC3E}">
        <p14:creationId xmlns:p14="http://schemas.microsoft.com/office/powerpoint/2010/main" val="368019340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Activity 2</a:t>
            </a:r>
            <a:endParaRPr lang="en-US" dirty="0"/>
          </a:p>
        </p:txBody>
      </p:sp>
      <p:sp>
        <p:nvSpPr>
          <p:cNvPr id="3" name="Content Placeholder 2"/>
          <p:cNvSpPr>
            <a:spLocks noGrp="1"/>
          </p:cNvSpPr>
          <p:nvPr>
            <p:ph idx="1"/>
          </p:nvPr>
        </p:nvSpPr>
        <p:spPr/>
        <p:txBody>
          <a:bodyPr/>
          <a:lstStyle/>
          <a:p>
            <a:r>
              <a:rPr lang="en-US" dirty="0" smtClean="0"/>
              <a:t>Robot Hands</a:t>
            </a:r>
          </a:p>
          <a:p>
            <a:pPr lvl="1"/>
            <a:r>
              <a:rPr lang="en-US" dirty="0" smtClean="0"/>
              <a:t>A robot with only a few joints isn’t very flexible. A robot without sensors can’t feel or see anything. How a robot is designed and built puts limits on the kind of job it can do. </a:t>
            </a:r>
          </a:p>
          <a:p>
            <a:pPr lvl="1"/>
            <a:endParaRPr lang="en-US" dirty="0"/>
          </a:p>
        </p:txBody>
      </p:sp>
    </p:spTree>
    <p:extLst>
      <p:ext uri="{BB962C8B-B14F-4D97-AF65-F5344CB8AC3E}">
        <p14:creationId xmlns:p14="http://schemas.microsoft.com/office/powerpoint/2010/main" val="314135820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Activity 3</a:t>
            </a:r>
            <a:endParaRPr lang="en-US" dirty="0"/>
          </a:p>
        </p:txBody>
      </p:sp>
      <p:sp>
        <p:nvSpPr>
          <p:cNvPr id="3" name="Content Placeholder 2"/>
          <p:cNvSpPr>
            <a:spLocks noGrp="1"/>
          </p:cNvSpPr>
          <p:nvPr>
            <p:ph idx="1"/>
          </p:nvPr>
        </p:nvSpPr>
        <p:spPr/>
        <p:txBody>
          <a:bodyPr/>
          <a:lstStyle/>
          <a:p>
            <a:r>
              <a:rPr lang="en-US" dirty="0" smtClean="0"/>
              <a:t>Mechanical grabber</a:t>
            </a:r>
          </a:p>
          <a:p>
            <a:pPr marL="0" indent="0">
              <a:buNone/>
            </a:pPr>
            <a:endParaRPr lang="en-US" dirty="0">
              <a:hlinkClick r:id="rId2"/>
            </a:endParaRPr>
          </a:p>
          <a:p>
            <a:pPr lvl="1"/>
            <a:r>
              <a:rPr lang="en-US" dirty="0">
                <a:hlinkClick r:id="rId2"/>
              </a:rPr>
              <a:t>	</a:t>
            </a:r>
            <a:r>
              <a:rPr lang="en-US" dirty="0" smtClean="0">
                <a:hlinkClick r:id="rId2"/>
              </a:rPr>
              <a:t>http</a:t>
            </a:r>
            <a:r>
              <a:rPr lang="en-US" dirty="0" smtClean="0">
                <a:hlinkClick r:id="rId2"/>
              </a:rPr>
              <a:t>://stem-works.com/external/activity/198</a:t>
            </a:r>
            <a:endParaRPr lang="en-US" dirty="0" smtClean="0"/>
          </a:p>
          <a:p>
            <a:endParaRPr lang="en-US" dirty="0" smtClean="0"/>
          </a:p>
          <a:p>
            <a:endParaRPr lang="en-US" dirty="0"/>
          </a:p>
          <a:p>
            <a:pPr lvl="1"/>
            <a:endParaRPr lang="en-US" dirty="0"/>
          </a:p>
        </p:txBody>
      </p:sp>
    </p:spTree>
    <p:extLst>
      <p:ext uri="{BB962C8B-B14F-4D97-AF65-F5344CB8AC3E}">
        <p14:creationId xmlns:p14="http://schemas.microsoft.com/office/powerpoint/2010/main" val="344742877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Activity 4</a:t>
            </a:r>
            <a:endParaRPr lang="en-US" dirty="0"/>
          </a:p>
        </p:txBody>
      </p:sp>
      <p:sp>
        <p:nvSpPr>
          <p:cNvPr id="3" name="Content Placeholder 2"/>
          <p:cNvSpPr>
            <a:spLocks noGrp="1"/>
          </p:cNvSpPr>
          <p:nvPr>
            <p:ph idx="1"/>
          </p:nvPr>
        </p:nvSpPr>
        <p:spPr/>
        <p:txBody>
          <a:bodyPr/>
          <a:lstStyle/>
          <a:p>
            <a:r>
              <a:rPr lang="en-US" dirty="0" smtClean="0"/>
              <a:t>Program a friend</a:t>
            </a:r>
          </a:p>
          <a:p>
            <a:pPr lvl="1"/>
            <a:r>
              <a:rPr lang="en-US" dirty="0" smtClean="0"/>
              <a:t>It is easy to make mistakes when writing programs for robots. Programmers write a program, and then test it to find mistakes. If a bad instruction is found, they fix the problem and retest the program until it works correctly. This is called iterative testing. </a:t>
            </a:r>
            <a:endParaRPr lang="en-US" dirty="0"/>
          </a:p>
        </p:txBody>
      </p:sp>
    </p:spTree>
    <p:extLst>
      <p:ext uri="{BB962C8B-B14F-4D97-AF65-F5344CB8AC3E}">
        <p14:creationId xmlns:p14="http://schemas.microsoft.com/office/powerpoint/2010/main" val="375848275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Information on 3D printing</a:t>
            </a:r>
            <a:endParaRPr lang="en-US" dirty="0"/>
          </a:p>
        </p:txBody>
      </p:sp>
      <p:sp>
        <p:nvSpPr>
          <p:cNvPr id="3" name="Content Placeholder 2"/>
          <p:cNvSpPr>
            <a:spLocks noGrp="1"/>
          </p:cNvSpPr>
          <p:nvPr>
            <p:ph idx="1"/>
          </p:nvPr>
        </p:nvSpPr>
        <p:spPr/>
        <p:txBody>
          <a:bodyPr/>
          <a:lstStyle/>
          <a:p>
            <a:r>
              <a:rPr lang="en-US" dirty="0">
                <a:hlinkClick r:id="rId2"/>
              </a:rPr>
              <a:t>https://</a:t>
            </a:r>
            <a:r>
              <a:rPr lang="en-US" dirty="0" smtClean="0">
                <a:hlinkClick r:id="rId2"/>
              </a:rPr>
              <a:t>www.youtube.com/watch?v=ZIPYMdxw4qU</a:t>
            </a:r>
            <a:endParaRPr lang="en-US" dirty="0"/>
          </a:p>
          <a:p>
            <a:endParaRPr lang="en-US" dirty="0" smtClean="0"/>
          </a:p>
          <a:p>
            <a:r>
              <a:rPr lang="en-US" dirty="0"/>
              <a:t>W</a:t>
            </a:r>
            <a:r>
              <a:rPr lang="en-US" dirty="0" smtClean="0"/>
              <a:t>e </a:t>
            </a:r>
            <a:r>
              <a:rPr lang="en-US" dirty="0" smtClean="0"/>
              <a:t>will </a:t>
            </a:r>
            <a:r>
              <a:rPr lang="en-US" dirty="0" smtClean="0"/>
              <a:t>now take </a:t>
            </a:r>
            <a:r>
              <a:rPr lang="en-US" dirty="0" smtClean="0"/>
              <a:t>a tour of our 3D </a:t>
            </a:r>
            <a:r>
              <a:rPr lang="en-US" dirty="0" smtClean="0"/>
              <a:t>lab.</a:t>
            </a:r>
            <a:endParaRPr lang="en-US" dirty="0" smtClean="0"/>
          </a:p>
        </p:txBody>
      </p:sp>
    </p:spTree>
    <p:extLst>
      <p:ext uri="{BB962C8B-B14F-4D97-AF65-F5344CB8AC3E}">
        <p14:creationId xmlns:p14="http://schemas.microsoft.com/office/powerpoint/2010/main" val="37310667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11" y="452718"/>
            <a:ext cx="9404723" cy="1101762"/>
          </a:xfrm>
        </p:spPr>
        <p:txBody>
          <a:bodyPr/>
          <a:lstStyle/>
          <a:p>
            <a:r>
              <a:rPr lang="en-US" dirty="0" smtClean="0"/>
              <a:t>Timeline</a:t>
            </a:r>
            <a:endParaRPr lang="en-US" dirty="0"/>
          </a:p>
        </p:txBody>
      </p:sp>
      <p:sp>
        <p:nvSpPr>
          <p:cNvPr id="3" name="Content Placeholder 2"/>
          <p:cNvSpPr>
            <a:spLocks noGrp="1"/>
          </p:cNvSpPr>
          <p:nvPr>
            <p:ph idx="1"/>
          </p:nvPr>
        </p:nvSpPr>
        <p:spPr>
          <a:xfrm>
            <a:off x="1103312" y="1554480"/>
            <a:ext cx="8946541" cy="4693919"/>
          </a:xfrm>
        </p:spPr>
        <p:txBody>
          <a:bodyPr>
            <a:normAutofit fontScale="92500" lnSpcReduction="10000"/>
          </a:bodyPr>
          <a:lstStyle/>
          <a:p>
            <a:pPr marL="0" indent="0">
              <a:buNone/>
            </a:pPr>
            <a:endParaRPr lang="en-US" dirty="0"/>
          </a:p>
          <a:p>
            <a:r>
              <a:rPr lang="en-US" dirty="0"/>
              <a:t>9:00 – 9:30 Cultural</a:t>
            </a:r>
          </a:p>
          <a:p>
            <a:r>
              <a:rPr lang="en-US" dirty="0"/>
              <a:t>9:30 – 10:00 Power Point</a:t>
            </a:r>
          </a:p>
          <a:p>
            <a:r>
              <a:rPr lang="en-US" dirty="0"/>
              <a:t>10:00 – 10:45 Activity 1</a:t>
            </a:r>
          </a:p>
          <a:p>
            <a:r>
              <a:rPr lang="en-US" dirty="0"/>
              <a:t>10:45- 11:00 break</a:t>
            </a:r>
          </a:p>
          <a:p>
            <a:r>
              <a:rPr lang="en-US" dirty="0"/>
              <a:t>11:00 -11:30 Activity 2</a:t>
            </a:r>
          </a:p>
          <a:p>
            <a:r>
              <a:rPr lang="en-US" dirty="0"/>
              <a:t>11:30 – 12:00 Activity 3</a:t>
            </a:r>
          </a:p>
          <a:p>
            <a:r>
              <a:rPr lang="en-US" dirty="0"/>
              <a:t>12:00 – 12:30 Lunch</a:t>
            </a:r>
          </a:p>
          <a:p>
            <a:r>
              <a:rPr lang="en-US" dirty="0"/>
              <a:t>12:30 – 1:00 Activity 4</a:t>
            </a:r>
          </a:p>
          <a:p>
            <a:r>
              <a:rPr lang="en-US" dirty="0"/>
              <a:t>1:00 – 2:00 Activity 5</a:t>
            </a:r>
          </a:p>
          <a:p>
            <a:r>
              <a:rPr lang="en-US" dirty="0"/>
              <a:t>2:00 – 2:30 Tour or You tube video</a:t>
            </a:r>
          </a:p>
          <a:p>
            <a:r>
              <a:rPr lang="en-US" dirty="0"/>
              <a:t>2:30 – 3:00 Wrap up</a:t>
            </a:r>
          </a:p>
          <a:p>
            <a:endParaRPr lang="en-US" dirty="0"/>
          </a:p>
        </p:txBody>
      </p:sp>
    </p:spTree>
    <p:extLst>
      <p:ext uri="{BB962C8B-B14F-4D97-AF65-F5344CB8AC3E}">
        <p14:creationId xmlns:p14="http://schemas.microsoft.com/office/powerpoint/2010/main" val="307427837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the History of Robots?</a:t>
            </a:r>
            <a:endParaRPr lang="en-US" dirty="0"/>
          </a:p>
        </p:txBody>
      </p:sp>
      <p:sp>
        <p:nvSpPr>
          <p:cNvPr id="3" name="Content Placeholder 2"/>
          <p:cNvSpPr>
            <a:spLocks noGrp="1"/>
          </p:cNvSpPr>
          <p:nvPr>
            <p:ph idx="1"/>
          </p:nvPr>
        </p:nvSpPr>
        <p:spPr/>
        <p:txBody>
          <a:bodyPr>
            <a:normAutofit/>
          </a:bodyPr>
          <a:lstStyle/>
          <a:p>
            <a:r>
              <a:rPr lang="en-US" sz="2400" dirty="0"/>
              <a:t>The </a:t>
            </a:r>
            <a:r>
              <a:rPr lang="en-US" sz="2400" b="1" dirty="0"/>
              <a:t>history of robots</a:t>
            </a:r>
            <a:r>
              <a:rPr lang="en-US" sz="2400" dirty="0"/>
              <a:t> has its origins in the ancient world. The modern concept began to be developed with the onset of the Industrial Revolution which allowed for the use of complex mechanics and the subsequent introduction of electricity. This made it possible to power machines with small compact motors.</a:t>
            </a:r>
            <a:endParaRPr lang="en-US" sz="2400" dirty="0"/>
          </a:p>
        </p:txBody>
      </p:sp>
    </p:spTree>
    <p:extLst>
      <p:ext uri="{BB962C8B-B14F-4D97-AF65-F5344CB8AC3E}">
        <p14:creationId xmlns:p14="http://schemas.microsoft.com/office/powerpoint/2010/main" val="40701546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History</a:t>
            </a:r>
            <a:r>
              <a:rPr lang="en-US" dirty="0" smtClean="0"/>
              <a:t> of </a:t>
            </a:r>
            <a:r>
              <a:rPr lang="en-US" dirty="0" smtClean="0"/>
              <a:t>Robotics</a:t>
            </a:r>
            <a:endParaRPr lang="en-US" dirty="0"/>
          </a:p>
        </p:txBody>
      </p:sp>
      <p:sp>
        <p:nvSpPr>
          <p:cNvPr id="3" name="Content Placeholder 2"/>
          <p:cNvSpPr>
            <a:spLocks noGrp="1"/>
          </p:cNvSpPr>
          <p:nvPr>
            <p:ph idx="1"/>
          </p:nvPr>
        </p:nvSpPr>
        <p:spPr/>
        <p:txBody>
          <a:bodyPr>
            <a:normAutofit fontScale="92500" lnSpcReduction="20000"/>
          </a:bodyPr>
          <a:lstStyle/>
          <a:p>
            <a:r>
              <a:rPr lang="en-US" sz="2600" dirty="0" smtClean="0"/>
              <a:t>The </a:t>
            </a:r>
            <a:r>
              <a:rPr lang="en-US" sz="2600" dirty="0"/>
              <a:t>history of robotics starts all the way back to the time of the ancient Chinese and Greeks, however most of the era of modern robotics starts at the beginning of the twentieth century.</a:t>
            </a:r>
          </a:p>
          <a:p>
            <a:r>
              <a:rPr lang="en-US" sz="2600" dirty="0" smtClean="0"/>
              <a:t>The </a:t>
            </a:r>
            <a:r>
              <a:rPr lang="en-US" sz="2600" dirty="0"/>
              <a:t>start of robotics is made in Madison Square Garden, during the year of 1898, New York. This is where Nikola Tesla showed the world’s first tele-operated robot. His boat had a fully functioning electric motor, batteries, and his own design for a radio transmitter and receiver.</a:t>
            </a:r>
          </a:p>
          <a:p>
            <a:r>
              <a:rPr lang="en-US" sz="2600" dirty="0" smtClean="0"/>
              <a:t>In </a:t>
            </a:r>
            <a:r>
              <a:rPr lang="en-US" sz="2600" dirty="0"/>
              <a:t>1927, one of the first robots, and the first female robot, Maria was put on the big screen in Fritz Lang’s science fiction movie “Metropolis”   </a:t>
            </a:r>
            <a:r>
              <a:rPr lang="en-US" dirty="0"/>
              <a:t>      </a:t>
            </a:r>
          </a:p>
          <a:p>
            <a:pPr marL="0" indent="0">
              <a:buNone/>
            </a:pPr>
            <a:endParaRPr lang="en-US" dirty="0"/>
          </a:p>
        </p:txBody>
      </p:sp>
    </p:spTree>
    <p:extLst>
      <p:ext uri="{BB962C8B-B14F-4D97-AF65-F5344CB8AC3E}">
        <p14:creationId xmlns:p14="http://schemas.microsoft.com/office/powerpoint/2010/main" val="16381507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History Cont.</a:t>
            </a:r>
            <a:endParaRPr lang="en-US" dirty="0"/>
          </a:p>
        </p:txBody>
      </p:sp>
      <p:sp>
        <p:nvSpPr>
          <p:cNvPr id="3" name="Content Placeholder 2"/>
          <p:cNvSpPr>
            <a:spLocks noGrp="1"/>
          </p:cNvSpPr>
          <p:nvPr>
            <p:ph idx="1"/>
          </p:nvPr>
        </p:nvSpPr>
        <p:spPr/>
        <p:txBody>
          <a:bodyPr>
            <a:normAutofit lnSpcReduction="10000"/>
          </a:bodyPr>
          <a:lstStyle/>
          <a:p>
            <a:r>
              <a:rPr lang="en-US" sz="2400" dirty="0"/>
              <a:t>In 1936, </a:t>
            </a:r>
            <a:r>
              <a:rPr lang="en-US" sz="2400" dirty="0">
                <a:hlinkClick r:id="rId2"/>
              </a:rPr>
              <a:t>Alan Turing</a:t>
            </a:r>
            <a:r>
              <a:rPr lang="en-US" sz="2400" dirty="0"/>
              <a:t> introduces the concept of a theoretical computer called </a:t>
            </a:r>
            <a:r>
              <a:rPr lang="en-US" sz="2400" dirty="0" smtClean="0"/>
              <a:t>the </a:t>
            </a:r>
            <a:r>
              <a:rPr lang="en-US" sz="2400" dirty="0" smtClean="0">
                <a:hlinkClick r:id="rId3"/>
              </a:rPr>
              <a:t>Turing </a:t>
            </a:r>
            <a:r>
              <a:rPr lang="en-US" sz="2400" dirty="0">
                <a:hlinkClick r:id="rId3"/>
              </a:rPr>
              <a:t>Machine</a:t>
            </a:r>
            <a:r>
              <a:rPr lang="en-US" sz="2400" dirty="0"/>
              <a:t>. Despite being a fundamental advance in computer logic it also spawns new schools in Mathematics.</a:t>
            </a:r>
          </a:p>
          <a:p>
            <a:r>
              <a:rPr lang="en-US" sz="2400" dirty="0" smtClean="0"/>
              <a:t>In </a:t>
            </a:r>
            <a:r>
              <a:rPr lang="en-US" sz="2400" dirty="0"/>
              <a:t>1940, </a:t>
            </a:r>
            <a:r>
              <a:rPr lang="en-US" sz="2400" dirty="0">
                <a:hlinkClick r:id="rId4"/>
              </a:rPr>
              <a:t>Issac Asimov</a:t>
            </a:r>
            <a:r>
              <a:rPr lang="en-US" sz="2400" dirty="0"/>
              <a:t> produces a series of short stories about robots starting with "</a:t>
            </a:r>
            <a:r>
              <a:rPr lang="en-US" sz="2400" dirty="0">
                <a:hlinkClick r:id="rId5"/>
              </a:rPr>
              <a:t>A Strange Playfellow</a:t>
            </a:r>
            <a:r>
              <a:rPr lang="en-US" sz="2400" dirty="0"/>
              <a:t>" (later renamed "</a:t>
            </a:r>
            <a:r>
              <a:rPr lang="en-US" sz="2400" dirty="0">
                <a:hlinkClick r:id="rId6"/>
              </a:rPr>
              <a:t>Robbie</a:t>
            </a:r>
            <a:r>
              <a:rPr lang="en-US" sz="2400" dirty="0"/>
              <a:t>") for Super Science Stories magazine. The story is about a robot and its affection for a child that it is bound to protect. Over the next 10 years he produces more stories about robots that are eventually recompiled into the volume "</a:t>
            </a:r>
            <a:r>
              <a:rPr lang="en-US" sz="2400" dirty="0">
                <a:hlinkClick r:id="rId7"/>
              </a:rPr>
              <a:t>I, Robot</a:t>
            </a:r>
            <a:r>
              <a:rPr lang="en-US" sz="2400" dirty="0"/>
              <a:t>" in 1950.</a:t>
            </a:r>
          </a:p>
          <a:p>
            <a:endParaRPr lang="en-US" dirty="0"/>
          </a:p>
        </p:txBody>
      </p:sp>
    </p:spTree>
    <p:extLst>
      <p:ext uri="{BB962C8B-B14F-4D97-AF65-F5344CB8AC3E}">
        <p14:creationId xmlns:p14="http://schemas.microsoft.com/office/powerpoint/2010/main" val="38120490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11" y="452718"/>
            <a:ext cx="9404723" cy="1114825"/>
          </a:xfrm>
        </p:spPr>
        <p:txBody>
          <a:bodyPr/>
          <a:lstStyle/>
          <a:p>
            <a:r>
              <a:rPr lang="en-US" dirty="0" smtClean="0"/>
              <a:t>History Cont.</a:t>
            </a:r>
            <a:endParaRPr lang="en-US" dirty="0"/>
          </a:p>
        </p:txBody>
      </p:sp>
      <p:sp>
        <p:nvSpPr>
          <p:cNvPr id="3" name="Content Placeholder 2"/>
          <p:cNvSpPr>
            <a:spLocks noGrp="1"/>
          </p:cNvSpPr>
          <p:nvPr>
            <p:ph idx="1"/>
          </p:nvPr>
        </p:nvSpPr>
        <p:spPr>
          <a:xfrm>
            <a:off x="1103312" y="1567544"/>
            <a:ext cx="8946541" cy="4680856"/>
          </a:xfrm>
        </p:spPr>
        <p:txBody>
          <a:bodyPr>
            <a:normAutofit fontScale="77500" lnSpcReduction="20000"/>
          </a:bodyPr>
          <a:lstStyle/>
          <a:p>
            <a:r>
              <a:rPr lang="en-US" sz="2600" dirty="0"/>
              <a:t>Asimov is generally credited with the popularization of the term "Robotics" which was first mentioned in his story "</a:t>
            </a:r>
            <a:r>
              <a:rPr lang="en-US" sz="2600" dirty="0">
                <a:hlinkClick r:id="rId2"/>
              </a:rPr>
              <a:t>Runaround</a:t>
            </a:r>
            <a:r>
              <a:rPr lang="en-US" sz="2600" dirty="0"/>
              <a:t>" in 1942. But probably Issac Asimov's most important contribution to the history of the robot is the creation of his </a:t>
            </a:r>
            <a:r>
              <a:rPr lang="en-US" sz="2600" dirty="0">
                <a:hlinkClick r:id="rId3"/>
              </a:rPr>
              <a:t>Three Laws of Robotics</a:t>
            </a:r>
            <a:r>
              <a:rPr lang="en-US" sz="2600" dirty="0"/>
              <a:t>:</a:t>
            </a:r>
          </a:p>
          <a:p>
            <a:pPr marL="457200" lvl="1" indent="0">
              <a:buNone/>
            </a:pPr>
            <a:r>
              <a:rPr lang="en-US" sz="2600" dirty="0" smtClean="0"/>
              <a:t>1.	A </a:t>
            </a:r>
            <a:r>
              <a:rPr lang="en-US" sz="2600" dirty="0"/>
              <a:t>robot may not injure a human being, or, through inaction, allow a human being to come to harm.</a:t>
            </a:r>
          </a:p>
          <a:p>
            <a:pPr marL="457200" lvl="1" indent="0">
              <a:buNone/>
            </a:pPr>
            <a:r>
              <a:rPr lang="en-US" sz="2600" dirty="0" smtClean="0"/>
              <a:t>2.	A </a:t>
            </a:r>
            <a:r>
              <a:rPr lang="en-US" sz="2600" dirty="0"/>
              <a:t>robot must obey the orders given it by human beings except where such orders would conflict with the First Law.</a:t>
            </a:r>
          </a:p>
          <a:p>
            <a:pPr marL="457200" lvl="1" indent="0">
              <a:buNone/>
            </a:pPr>
            <a:r>
              <a:rPr lang="en-US" sz="2600" dirty="0" smtClean="0"/>
              <a:t>3.	A </a:t>
            </a:r>
            <a:r>
              <a:rPr lang="en-US" sz="2600" dirty="0"/>
              <a:t>robot must protect its own existence as long as such protection does not conflict with the First or Second Law</a:t>
            </a:r>
            <a:r>
              <a:rPr lang="en-US" sz="2600" dirty="0" smtClean="0"/>
              <a:t>.</a:t>
            </a:r>
            <a:endParaRPr lang="en-US" sz="2600" dirty="0"/>
          </a:p>
          <a:p>
            <a:r>
              <a:rPr lang="en-US" sz="2600" dirty="0"/>
              <a:t>In 1946, George Devol patents a playback device for controlling robots</a:t>
            </a:r>
          </a:p>
          <a:p>
            <a:r>
              <a:rPr lang="en-US" sz="2600" dirty="0"/>
              <a:t>In 1950,Alan Turing </a:t>
            </a:r>
            <a:r>
              <a:rPr lang="en-US" sz="2600" dirty="0" smtClean="0"/>
              <a:t>publishes </a:t>
            </a:r>
            <a:r>
              <a:rPr lang="en-US" sz="2600" dirty="0" smtClean="0">
                <a:hlinkClick r:id="rId4"/>
              </a:rPr>
              <a:t>Computing </a:t>
            </a:r>
            <a:r>
              <a:rPr lang="en-US" sz="2600" dirty="0">
                <a:hlinkClick r:id="rId4"/>
              </a:rPr>
              <a:t>Machinery and Intelligence</a:t>
            </a:r>
            <a:r>
              <a:rPr lang="en-US" sz="2600" dirty="0"/>
              <a:t> in which he proposes a test to determine whether or not a machine has gained the power to think for itself. It becomes known as the "</a:t>
            </a:r>
            <a:r>
              <a:rPr lang="en-US" sz="2600" dirty="0">
                <a:hlinkClick r:id="rId5"/>
              </a:rPr>
              <a:t>Turing Test</a:t>
            </a:r>
            <a:r>
              <a:rPr lang="en-US" sz="2600" dirty="0"/>
              <a:t>"</a:t>
            </a:r>
          </a:p>
          <a:p>
            <a:endParaRPr lang="en-US" dirty="0"/>
          </a:p>
        </p:txBody>
      </p:sp>
    </p:spTree>
    <p:extLst>
      <p:ext uri="{BB962C8B-B14F-4D97-AF65-F5344CB8AC3E}">
        <p14:creationId xmlns:p14="http://schemas.microsoft.com/office/powerpoint/2010/main" val="42148747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11" y="452718"/>
            <a:ext cx="9404723" cy="1023385"/>
          </a:xfrm>
        </p:spPr>
        <p:txBody>
          <a:bodyPr/>
          <a:lstStyle/>
          <a:p>
            <a:r>
              <a:rPr lang="en-US" dirty="0" smtClean="0"/>
              <a:t>History Cont.</a:t>
            </a:r>
            <a:endParaRPr lang="en-US" dirty="0"/>
          </a:p>
        </p:txBody>
      </p:sp>
      <p:sp>
        <p:nvSpPr>
          <p:cNvPr id="3" name="Content Placeholder 2"/>
          <p:cNvSpPr>
            <a:spLocks noGrp="1"/>
          </p:cNvSpPr>
          <p:nvPr>
            <p:ph idx="1"/>
          </p:nvPr>
        </p:nvSpPr>
        <p:spPr>
          <a:xfrm>
            <a:off x="1103312" y="1476104"/>
            <a:ext cx="8946541" cy="4772296"/>
          </a:xfrm>
        </p:spPr>
        <p:txBody>
          <a:bodyPr>
            <a:normAutofit fontScale="92500" lnSpcReduction="10000"/>
          </a:bodyPr>
          <a:lstStyle/>
          <a:p>
            <a:r>
              <a:rPr lang="en-US" sz="2400" dirty="0"/>
              <a:t>In 1959, John McCarthy and Marvin Minsky established the artificial intelligence lab at the Massachusetts Institute of Technology.</a:t>
            </a:r>
          </a:p>
          <a:p>
            <a:r>
              <a:rPr lang="en-US" sz="2400" dirty="0"/>
              <a:t>In 1961, the first modern robotic hand was created by Heinrich Erst.</a:t>
            </a:r>
          </a:p>
          <a:p>
            <a:r>
              <a:rPr lang="en-US" sz="2400" dirty="0"/>
              <a:t>In 1962, the first robot was used in GM’s plant to do repetitive tasks, or do dangerous tasks. This robot was called Unimate.</a:t>
            </a:r>
          </a:p>
          <a:p>
            <a:r>
              <a:rPr lang="en-US" sz="2400" dirty="0"/>
              <a:t>In 1966, the first mobile robot ever, which could react to its own actions, called shakey was made in Stanford’s lab.</a:t>
            </a:r>
          </a:p>
          <a:p>
            <a:r>
              <a:rPr lang="en-US" sz="2400" dirty="0"/>
              <a:t>In 1969, Victor Scheinman created the Stanford Arm.</a:t>
            </a:r>
          </a:p>
          <a:p>
            <a:r>
              <a:rPr lang="en-US" sz="2400" dirty="0"/>
              <a:t>In 1970, Victor also created the Stanford Cart, a device that could follow lines; this was a device that could build extremely small things.</a:t>
            </a:r>
          </a:p>
          <a:p>
            <a:endParaRPr lang="en-US" dirty="0"/>
          </a:p>
        </p:txBody>
      </p:sp>
    </p:spTree>
    <p:extLst>
      <p:ext uri="{BB962C8B-B14F-4D97-AF65-F5344CB8AC3E}">
        <p14:creationId xmlns:p14="http://schemas.microsoft.com/office/powerpoint/2010/main" val="32013801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11" y="452718"/>
            <a:ext cx="9404723" cy="1140951"/>
          </a:xfrm>
        </p:spPr>
        <p:txBody>
          <a:bodyPr/>
          <a:lstStyle/>
          <a:p>
            <a:r>
              <a:rPr lang="en-US" dirty="0" smtClean="0"/>
              <a:t>History Cont.</a:t>
            </a:r>
            <a:endParaRPr lang="en-US" dirty="0"/>
          </a:p>
        </p:txBody>
      </p:sp>
      <p:sp>
        <p:nvSpPr>
          <p:cNvPr id="3" name="Content Placeholder 2"/>
          <p:cNvSpPr>
            <a:spLocks noGrp="1"/>
          </p:cNvSpPr>
          <p:nvPr>
            <p:ph idx="1"/>
          </p:nvPr>
        </p:nvSpPr>
        <p:spPr>
          <a:xfrm>
            <a:off x="1103312" y="1593670"/>
            <a:ext cx="8946541" cy="4654730"/>
          </a:xfrm>
        </p:spPr>
        <p:txBody>
          <a:bodyPr>
            <a:noAutofit/>
          </a:bodyPr>
          <a:lstStyle/>
          <a:p>
            <a:r>
              <a:rPr lang="en-US" sz="2400" dirty="0"/>
              <a:t>In 1974, Victor again made a leap in creating the silver arm; this made use of touch sensors.</a:t>
            </a:r>
          </a:p>
          <a:p>
            <a:r>
              <a:rPr lang="en-US" sz="2400" dirty="0"/>
              <a:t>Robotics reached it’s more advanced stage in the latter half of the twentieth century. In 1976, Shigeo Hirose made a new robot, called the soft gripper, that could wrap around other objects.</a:t>
            </a:r>
          </a:p>
          <a:p>
            <a:r>
              <a:rPr lang="en-US" sz="2400" dirty="0"/>
              <a:t>In 1977, NASA launched it’s highly automated voyager space probe. During the same year, the movie Star wars came out.</a:t>
            </a:r>
          </a:p>
          <a:p>
            <a:r>
              <a:rPr lang="en-US" sz="2400" dirty="0"/>
              <a:t>In 1986, Honda started a humanoid robotics program that has had eleven versions up until 2008.</a:t>
            </a:r>
          </a:p>
        </p:txBody>
      </p:sp>
    </p:spTree>
    <p:extLst>
      <p:ext uri="{BB962C8B-B14F-4D97-AF65-F5344CB8AC3E}">
        <p14:creationId xmlns:p14="http://schemas.microsoft.com/office/powerpoint/2010/main" val="176963707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11" y="452718"/>
            <a:ext cx="9404723" cy="971133"/>
          </a:xfrm>
        </p:spPr>
        <p:txBody>
          <a:bodyPr/>
          <a:lstStyle/>
          <a:p>
            <a:r>
              <a:rPr lang="en-US" dirty="0" smtClean="0"/>
              <a:t>History Cont.</a:t>
            </a:r>
            <a:endParaRPr lang="en-US" dirty="0"/>
          </a:p>
        </p:txBody>
      </p:sp>
      <p:sp>
        <p:nvSpPr>
          <p:cNvPr id="3" name="Content Placeholder 2"/>
          <p:cNvSpPr>
            <a:spLocks noGrp="1"/>
          </p:cNvSpPr>
          <p:nvPr>
            <p:ph idx="1"/>
          </p:nvPr>
        </p:nvSpPr>
        <p:spPr>
          <a:xfrm>
            <a:off x="1103312" y="1423852"/>
            <a:ext cx="8946541" cy="4824548"/>
          </a:xfrm>
        </p:spPr>
        <p:txBody>
          <a:bodyPr>
            <a:normAutofit fontScale="92500"/>
          </a:bodyPr>
          <a:lstStyle/>
          <a:p>
            <a:r>
              <a:rPr lang="en-US" sz="2400" dirty="0"/>
              <a:t>During the end of the twentieth century, robots became more and more like humans, they began to distinguish sounds easily, could track moving objects, and even could digest organic matter.</a:t>
            </a:r>
          </a:p>
          <a:p>
            <a:r>
              <a:rPr lang="en-US" sz="2400" dirty="0"/>
              <a:t>In 1999, SONY released its pet robotic dog that played music</a:t>
            </a:r>
          </a:p>
          <a:p>
            <a:r>
              <a:rPr lang="en-US" sz="2400" dirty="0"/>
              <a:t>In the turn of the millennium, Honda released ASIMO.</a:t>
            </a:r>
          </a:p>
          <a:p>
            <a:r>
              <a:rPr lang="en-US" sz="2400" dirty="0"/>
              <a:t>In the 2000’s, robots could be purchased by private owners, and could be programmed by people that were not particularly in the field of robotics. Also, during this time, robot competitions by high school students became popular.</a:t>
            </a:r>
          </a:p>
          <a:p>
            <a:r>
              <a:rPr lang="en-US" sz="2400" dirty="0"/>
              <a:t>Robotics is an ever expanding field that holds the gateway to many things and can take us all wonderful places.</a:t>
            </a:r>
          </a:p>
          <a:p>
            <a:endParaRPr lang="en-US" dirty="0"/>
          </a:p>
        </p:txBody>
      </p:sp>
    </p:spTree>
    <p:extLst>
      <p:ext uri="{BB962C8B-B14F-4D97-AF65-F5344CB8AC3E}">
        <p14:creationId xmlns:p14="http://schemas.microsoft.com/office/powerpoint/2010/main" val="222011811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EC76B5"/>
      </a:hlink>
      <a:folHlink>
        <a:srgbClr val="E8ACCD"/>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A207AED3-9ABC-4A18-9978-A59B65688B15}"/>
    </a:ext>
  </a:extLst>
</a:theme>
</file>

<file path=docProps/app.xml><?xml version="1.0" encoding="utf-8"?>
<Properties xmlns="http://schemas.openxmlformats.org/officeDocument/2006/extended-properties" xmlns:vt="http://schemas.openxmlformats.org/officeDocument/2006/docPropsVTypes">
  <Template>Ion</Template>
  <TotalTime>6602</TotalTime>
  <Words>735</Words>
  <Application>Microsoft Office PowerPoint</Application>
  <PresentationFormat>Widescreen</PresentationFormat>
  <Paragraphs>69</Paragraphs>
  <Slides>15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Century Gothic</vt:lpstr>
      <vt:lpstr>Wingdings 3</vt:lpstr>
      <vt:lpstr>Ion</vt:lpstr>
      <vt:lpstr>Robotics</vt:lpstr>
      <vt:lpstr>Timeline</vt:lpstr>
      <vt:lpstr>What is the History of Robots?</vt:lpstr>
      <vt:lpstr>History of Robotics</vt:lpstr>
      <vt:lpstr>History Cont.</vt:lpstr>
      <vt:lpstr>History Cont.</vt:lpstr>
      <vt:lpstr>History Cont.</vt:lpstr>
      <vt:lpstr>History Cont.</vt:lpstr>
      <vt:lpstr>History Cont.</vt:lpstr>
      <vt:lpstr>Pictures of Robotics</vt:lpstr>
      <vt:lpstr>Activity 1</vt:lpstr>
      <vt:lpstr>Activity 2</vt:lpstr>
      <vt:lpstr>Activity 3</vt:lpstr>
      <vt:lpstr>Activity 4</vt:lpstr>
      <vt:lpstr>Information on 3D printing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Robotics</dc:title>
  <dc:creator>tmcc2016</dc:creator>
  <cp:lastModifiedBy>tmcc2016</cp:lastModifiedBy>
  <cp:revision>15</cp:revision>
  <dcterms:created xsi:type="dcterms:W3CDTF">2016-06-09T15:39:55Z</dcterms:created>
  <dcterms:modified xsi:type="dcterms:W3CDTF">2016-06-21T19:14:03Z</dcterms:modified>
</cp:coreProperties>
</file>