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4"/>
  </p:sldMasterIdLst>
  <p:notesMasterIdLst>
    <p:notesMasterId r:id="rId13"/>
  </p:notesMasterIdLst>
  <p:sldIdLst>
    <p:sldId id="268" r:id="rId5"/>
    <p:sldId id="267" r:id="rId6"/>
    <p:sldId id="259" r:id="rId7"/>
    <p:sldId id="261" r:id="rId8"/>
    <p:sldId id="264" r:id="rId9"/>
    <p:sldId id="265" r:id="rId10"/>
    <p:sldId id="266" r:id="rId11"/>
    <p:sldId id="263"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MHeritage" initials="TMHC"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67D"/>
    <a:srgbClr val="80B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25" autoAdjust="0"/>
    <p:restoredTop sz="94660"/>
  </p:normalViewPr>
  <p:slideViewPr>
    <p:cSldViewPr snapToGrid="0" showGuides="1">
      <p:cViewPr varScale="1">
        <p:scale>
          <a:sx n="60" d="100"/>
          <a:sy n="60" d="100"/>
        </p:scale>
        <p:origin x="760" y="48"/>
      </p:cViewPr>
      <p:guideLst>
        <p:guide orient="horz" pos="2160"/>
        <p:guide pos="384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F157DD-D0F7-4F8C-A4A2-843CAB9736CF}" type="datetimeFigureOut">
              <a:rPr lang="en-US" smtClean="0"/>
              <a:t>11/12/2021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D6E280-104B-40C2-8F7C-A96F9A42198B}" type="slidenum">
              <a:rPr lang="en-US" smtClean="0"/>
              <a:t>‹#›</a:t>
            </a:fld>
            <a:endParaRPr lang="en-US"/>
          </a:p>
        </p:txBody>
      </p:sp>
    </p:spTree>
    <p:extLst>
      <p:ext uri="{BB962C8B-B14F-4D97-AF65-F5344CB8AC3E}">
        <p14:creationId xmlns:p14="http://schemas.microsoft.com/office/powerpoint/2010/main" val="243454488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524000" y="1122363"/>
            <a:ext cx="9144000" cy="2387600"/>
          </a:xfrm>
        </p:spPr>
        <p:txBody>
          <a:bodyPr anchor="b"/>
          <a:lstStyle>
            <a:lvl1pPr algn="ctr">
              <a:defRPr sz="6000"/>
            </a:lvl1pPr>
          </a:lstStyle>
          <a:p>
            <a:r>
              <a:rPr lang="en-US" dirty="0"/>
              <a:t>Click to edit title</a:t>
            </a:r>
          </a:p>
        </p:txBody>
      </p:sp>
      <p:sp>
        <p:nvSpPr>
          <p:cNvPr id="4" name="Date Placeholder 3"/>
          <p:cNvSpPr>
            <a:spLocks noGrp="1"/>
          </p:cNvSpPr>
          <p:nvPr>
            <p:ph type="dt" sz="half" idx="10"/>
          </p:nvPr>
        </p:nvSpPr>
        <p:spPr/>
        <p:txBody>
          <a:bodyPr/>
          <a:lstStyle/>
          <a:p>
            <a:fld id="{67A3B6FB-0C59-40AF-A909-6DA56EB6BB99}" type="datetime1">
              <a:rPr lang="en-US" smtClean="0"/>
              <a:t>11/12/2021</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pic>
        <p:nvPicPr>
          <p:cNvPr id="9" name="Picture 8"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4032200" y="5511054"/>
            <a:ext cx="4166421" cy="1209855"/>
          </a:xfrm>
          <a:prstGeom prst="rect">
            <a:avLst/>
          </a:prstGeom>
          <a:noFill/>
          <a:ln>
            <a:noFill/>
          </a:ln>
        </p:spPr>
      </p:pic>
      <p:sp>
        <p:nvSpPr>
          <p:cNvPr id="15" name="Content Placeholder 14"/>
          <p:cNvSpPr>
            <a:spLocks noGrp="1"/>
          </p:cNvSpPr>
          <p:nvPr>
            <p:ph sz="quarter" idx="14" hasCustomPrompt="1"/>
          </p:nvPr>
        </p:nvSpPr>
        <p:spPr>
          <a:xfrm>
            <a:off x="1524001" y="3978275"/>
            <a:ext cx="9144000" cy="1403350"/>
          </a:xfrm>
        </p:spPr>
        <p:txBody>
          <a:bodyPr/>
          <a:lstStyle>
            <a:lvl1pPr marL="0" indent="0" algn="ctr">
              <a:buNone/>
              <a:defRPr baseline="0">
                <a:solidFill>
                  <a:srgbClr val="00567D"/>
                </a:solidFill>
              </a:defRPr>
            </a:lvl1pPr>
            <a:lvl5pPr marL="1828800" indent="0">
              <a:buNone/>
              <a:defRPr/>
            </a:lvl5pPr>
          </a:lstStyle>
          <a:p>
            <a:pPr lvl="0"/>
            <a:r>
              <a:rPr lang="en-US" dirty="0"/>
              <a:t>Click to add subtitle</a:t>
            </a:r>
          </a:p>
        </p:txBody>
      </p:sp>
    </p:spTree>
    <p:extLst>
      <p:ext uri="{BB962C8B-B14F-4D97-AF65-F5344CB8AC3E}">
        <p14:creationId xmlns:p14="http://schemas.microsoft.com/office/powerpoint/2010/main" val="3495165030"/>
      </p:ext>
    </p:extLst>
  </p:cSld>
  <p:clrMapOvr>
    <a:masterClrMapping/>
  </p:clrMapOvr>
  <p:extLst>
    <p:ext uri="{DCECCB84-F9BA-43D5-87BE-67443E8EF086}">
      <p15:sldGuideLst xmlns:p15="http://schemas.microsoft.com/office/powerpoint/2012/main">
        <p15:guide id="1" orient="horz" pos="4248"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827DF5E-052A-4487-91E8-B905C91A7A23}" type="datetime1">
              <a:rPr lang="en-US" smtClean="0"/>
              <a:t>11/12/2021</a:t>
            </a:fld>
            <a:endParaRPr lang="en-US"/>
          </a:p>
        </p:txBody>
      </p:sp>
      <p:sp>
        <p:nvSpPr>
          <p:cNvPr id="6" name="Slide Number Placeholder 5"/>
          <p:cNvSpPr>
            <a:spLocks noGrp="1"/>
          </p:cNvSpPr>
          <p:nvPr>
            <p:ph type="sldNum" sz="quarter" idx="12"/>
          </p:nvPr>
        </p:nvSpPr>
        <p:spPr/>
        <p:txBody>
          <a:bodyPr/>
          <a:lstStyle/>
          <a:p>
            <a:fld id="{8C5A40D2-BF58-465D-8282-B59BC9A150F5}" type="slidenum">
              <a:rPr lang="en-US" smtClean="0"/>
              <a:t>‹#›</a:t>
            </a:fld>
            <a:endParaRPr lang="en-US"/>
          </a:p>
        </p:txBody>
      </p:sp>
      <p:sp>
        <p:nvSpPr>
          <p:cNvPr id="7" name="Rectangle 6"/>
          <p:cNvSpPr/>
          <p:nvPr userDrawn="1"/>
        </p:nvSpPr>
        <p:spPr>
          <a:xfrm>
            <a:off x="724622" y="365125"/>
            <a:ext cx="10739887" cy="5992543"/>
          </a:xfrm>
          <a:prstGeom prst="rect">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sp>
        <p:nvSpPr>
          <p:cNvPr id="8" name="Rectangle 7"/>
          <p:cNvSpPr/>
          <p:nvPr userDrawn="1"/>
        </p:nvSpPr>
        <p:spPr>
          <a:xfrm>
            <a:off x="838200" y="452927"/>
            <a:ext cx="10515600" cy="5792598"/>
          </a:xfrm>
          <a:prstGeom prst="rect">
            <a:avLst/>
          </a:prstGeom>
          <a:solidFill>
            <a:schemeClr val="bg1"/>
          </a:solidFill>
          <a:ln w="5715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ln w="28575">
                <a:solidFill>
                  <a:schemeClr val="tx1"/>
                </a:solidFill>
              </a:ln>
              <a:solidFill>
                <a:srgbClr val="002060"/>
              </a:solidFill>
            </a:endParaRPr>
          </a:p>
        </p:txBody>
      </p:sp>
      <p:pic>
        <p:nvPicPr>
          <p:cNvPr id="9" name="Picture 8" descr="U:\Forms\EPSCoR logo\VPRC 8669 EPSCOR logo Full.jpg"/>
          <p:cNvPicPr/>
          <p:nvPr userDrawn="1"/>
        </p:nvPicPr>
        <p:blipFill rotWithShape="1">
          <a:blip r:embed="rId2" cstate="print">
            <a:extLst>
              <a:ext uri="{28A0092B-C50C-407E-A947-70E740481C1C}">
                <a14:useLocalDpi xmlns:a14="http://schemas.microsoft.com/office/drawing/2010/main" val="0"/>
              </a:ext>
            </a:extLst>
          </a:blip>
          <a:srcRect t="7623" b="8520"/>
          <a:stretch/>
        </p:blipFill>
        <p:spPr bwMode="auto">
          <a:xfrm>
            <a:off x="5037268" y="5877232"/>
            <a:ext cx="2083281" cy="633087"/>
          </a:xfrm>
          <a:prstGeom prst="rect">
            <a:avLst/>
          </a:prstGeom>
          <a:noFill/>
          <a:ln>
            <a:noFill/>
          </a:ln>
        </p:spPr>
      </p:pic>
      <p:sp>
        <p:nvSpPr>
          <p:cNvPr id="14" name="Text Placeholder 13"/>
          <p:cNvSpPr>
            <a:spLocks noGrp="1"/>
          </p:cNvSpPr>
          <p:nvPr>
            <p:ph type="body" sz="quarter" idx="13" hasCustomPrompt="1"/>
          </p:nvPr>
        </p:nvSpPr>
        <p:spPr>
          <a:xfrm>
            <a:off x="1057275" y="647700"/>
            <a:ext cx="10048875" cy="966769"/>
          </a:xfrm>
        </p:spPr>
        <p:txBody>
          <a:bodyPr/>
          <a:lstStyle>
            <a:lvl1pPr marL="0" indent="0">
              <a:buNone/>
              <a:defRPr sz="4000">
                <a:solidFill>
                  <a:srgbClr val="00567D"/>
                </a:solidFill>
              </a:defRPr>
            </a:lvl1pPr>
          </a:lstStyle>
          <a:p>
            <a:pPr lvl="0"/>
            <a:r>
              <a:rPr lang="en-US" dirty="0"/>
              <a:t>Click to add title</a:t>
            </a:r>
          </a:p>
        </p:txBody>
      </p:sp>
      <p:sp>
        <p:nvSpPr>
          <p:cNvPr id="16" name="Content Placeholder 15"/>
          <p:cNvSpPr>
            <a:spLocks noGrp="1"/>
          </p:cNvSpPr>
          <p:nvPr>
            <p:ph sz="quarter" idx="14" hasCustomPrompt="1"/>
          </p:nvPr>
        </p:nvSpPr>
        <p:spPr>
          <a:xfrm>
            <a:off x="1047750" y="1905000"/>
            <a:ext cx="10048875" cy="3760788"/>
          </a:xfrm>
        </p:spPr>
        <p:txBody>
          <a:bodyPr/>
          <a:lstStyle>
            <a:lvl1pPr>
              <a:defRPr sz="3200">
                <a:solidFill>
                  <a:srgbClr val="00567D"/>
                </a:solidFill>
              </a:defRPr>
            </a:lvl1pPr>
            <a:lvl2pPr>
              <a:defRPr sz="2800">
                <a:solidFill>
                  <a:srgbClr val="00567D"/>
                </a:solidFill>
              </a:defRPr>
            </a:lvl2pPr>
            <a:lvl3pPr>
              <a:defRPr sz="2600">
                <a:solidFill>
                  <a:srgbClr val="00567D"/>
                </a:solidFill>
              </a:defRPr>
            </a:lvl3pPr>
            <a:lvl4pPr>
              <a:defRPr sz="2400">
                <a:solidFill>
                  <a:srgbClr val="00567D"/>
                </a:solidFill>
              </a:defRPr>
            </a:lvl4pPr>
            <a:lvl5pPr>
              <a:defRPr>
                <a:solidFill>
                  <a:srgbClr val="00567D"/>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Tree>
    <p:extLst>
      <p:ext uri="{BB962C8B-B14F-4D97-AF65-F5344CB8AC3E}">
        <p14:creationId xmlns:p14="http://schemas.microsoft.com/office/powerpoint/2010/main" val="200335737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hasCustomPrompt="1"/>
          </p:nvPr>
        </p:nvSpPr>
        <p:spPr>
          <a:xfrm>
            <a:off x="838200" y="1825625"/>
            <a:ext cx="5181600" cy="4022725"/>
          </a:xfrm>
        </p:spPr>
        <p:txBody>
          <a:bodyPr>
            <a:normAutofit/>
          </a:bodyPr>
          <a:lstStyle>
            <a:lvl1pPr>
              <a:defRPr sz="3200" baseline="0">
                <a:solidFill>
                  <a:srgbClr val="00567D"/>
                </a:solidFill>
              </a:defRPr>
            </a:lvl1pPr>
          </a:lstStyle>
          <a:p>
            <a:pPr lvl="0"/>
            <a:r>
              <a:rPr lang="en-US" dirty="0"/>
              <a:t>Click to add text</a:t>
            </a:r>
          </a:p>
        </p:txBody>
      </p:sp>
      <p:sp>
        <p:nvSpPr>
          <p:cNvPr id="4" name="Content Placeholder 3"/>
          <p:cNvSpPr>
            <a:spLocks noGrp="1"/>
          </p:cNvSpPr>
          <p:nvPr>
            <p:ph sz="half" idx="2" hasCustomPrompt="1"/>
          </p:nvPr>
        </p:nvSpPr>
        <p:spPr>
          <a:xfrm>
            <a:off x="6172200" y="1825625"/>
            <a:ext cx="5181600" cy="4022725"/>
          </a:xfrm>
        </p:spPr>
        <p:txBody>
          <a:bodyPr>
            <a:normAutofit/>
          </a:bodyPr>
          <a:lstStyle>
            <a:lvl1pPr>
              <a:defRPr sz="3200">
                <a:solidFill>
                  <a:srgbClr val="00567D"/>
                </a:solidFill>
              </a:defRPr>
            </a:lvl1pPr>
          </a:lstStyle>
          <a:p>
            <a:pPr lvl="0"/>
            <a:r>
              <a:rPr lang="en-US" dirty="0"/>
              <a:t>Click to add text</a:t>
            </a:r>
          </a:p>
        </p:txBody>
      </p:sp>
      <p:sp>
        <p:nvSpPr>
          <p:cNvPr id="2" name="Title 1"/>
          <p:cNvSpPr>
            <a:spLocks noGrp="1"/>
          </p:cNvSpPr>
          <p:nvPr>
            <p:ph type="title" hasCustomPrompt="1"/>
          </p:nvPr>
        </p:nvSpPr>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5" name="Date Placeholder 4"/>
          <p:cNvSpPr>
            <a:spLocks noGrp="1"/>
          </p:cNvSpPr>
          <p:nvPr>
            <p:ph type="dt" sz="half" idx="10"/>
          </p:nvPr>
        </p:nvSpPr>
        <p:spPr/>
        <p:txBody>
          <a:bodyPr/>
          <a:lstStyle/>
          <a:p>
            <a:fld id="{E98B6C24-6C37-4492-A926-65C0FEDC621D}" type="datetime1">
              <a:rPr lang="en-US" smtClean="0"/>
              <a:t>11/12/2021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23453199"/>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59737"/>
            <a:ext cx="10515600" cy="1330952"/>
          </a:xfrm>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Text Placeholder 2"/>
          <p:cNvSpPr>
            <a:spLocks noGrp="1"/>
          </p:cNvSpPr>
          <p:nvPr>
            <p:ph type="body" idx="1" hasCustomPrompt="1"/>
          </p:nvPr>
        </p:nvSpPr>
        <p:spPr>
          <a:xfrm>
            <a:off x="839788" y="1681163"/>
            <a:ext cx="5157787" cy="823912"/>
          </a:xfrm>
        </p:spPr>
        <p:txBody>
          <a:bodyPr anchor="b">
            <a:normAutofit/>
          </a:bodyPr>
          <a:lstStyle>
            <a:lvl1pPr marL="0" indent="0">
              <a:buNone/>
              <a:defRPr sz="3600" b="1">
                <a:solidFill>
                  <a:srgbClr val="0056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text styles</a:t>
            </a:r>
          </a:p>
        </p:txBody>
      </p:sp>
      <p:sp>
        <p:nvSpPr>
          <p:cNvPr id="4" name="Content Placeholder 3"/>
          <p:cNvSpPr>
            <a:spLocks noGrp="1"/>
          </p:cNvSpPr>
          <p:nvPr>
            <p:ph sz="half" idx="2" hasCustomPrompt="1"/>
          </p:nvPr>
        </p:nvSpPr>
        <p:spPr>
          <a:xfrm>
            <a:off x="839788" y="2505075"/>
            <a:ext cx="5157787" cy="3371850"/>
          </a:xfrm>
        </p:spPr>
        <p:txBody>
          <a:bodyPr/>
          <a:lstStyle>
            <a:lvl1pPr>
              <a:defRPr>
                <a:solidFill>
                  <a:srgbClr val="00567D"/>
                </a:solidFill>
              </a:defRPr>
            </a:lvl1pPr>
            <a:lvl2pPr>
              <a:defRPr>
                <a:solidFill>
                  <a:srgbClr val="00567D"/>
                </a:solidFill>
              </a:defRPr>
            </a:lvl2pPr>
          </a:lstStyle>
          <a:p>
            <a:pPr lvl="0"/>
            <a:r>
              <a:rPr lang="en-US" dirty="0"/>
              <a:t>Edit text styles</a:t>
            </a:r>
          </a:p>
          <a:p>
            <a:pPr lvl="1"/>
            <a:r>
              <a:rPr lang="en-US" dirty="0"/>
              <a:t>Second level</a:t>
            </a:r>
          </a:p>
        </p:txBody>
      </p:sp>
      <p:sp>
        <p:nvSpPr>
          <p:cNvPr id="5" name="Text Placeholder 4"/>
          <p:cNvSpPr>
            <a:spLocks noGrp="1"/>
          </p:cNvSpPr>
          <p:nvPr>
            <p:ph type="body" sz="quarter" idx="3" hasCustomPrompt="1"/>
          </p:nvPr>
        </p:nvSpPr>
        <p:spPr>
          <a:xfrm>
            <a:off x="6172200" y="1681163"/>
            <a:ext cx="5183188" cy="823912"/>
          </a:xfrm>
        </p:spPr>
        <p:txBody>
          <a:bodyPr anchor="b">
            <a:normAutofit/>
          </a:bodyPr>
          <a:lstStyle>
            <a:lvl1pPr marL="0" indent="0">
              <a:buNone/>
              <a:defRPr sz="3600" b="1">
                <a:solidFill>
                  <a:srgbClr val="00567D"/>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text styles</a:t>
            </a:r>
          </a:p>
        </p:txBody>
      </p:sp>
      <p:sp>
        <p:nvSpPr>
          <p:cNvPr id="6" name="Content Placeholder 5"/>
          <p:cNvSpPr>
            <a:spLocks noGrp="1"/>
          </p:cNvSpPr>
          <p:nvPr>
            <p:ph sz="quarter" idx="4"/>
          </p:nvPr>
        </p:nvSpPr>
        <p:spPr>
          <a:xfrm>
            <a:off x="6172200" y="2505075"/>
            <a:ext cx="5183188" cy="3371850"/>
          </a:xfrm>
        </p:spPr>
        <p:txBody>
          <a:bodyPr/>
          <a:lstStyle>
            <a:lvl1pPr>
              <a:defRPr>
                <a:solidFill>
                  <a:srgbClr val="00567D"/>
                </a:solidFill>
              </a:defRPr>
            </a:lvl1pPr>
            <a:lvl2pPr>
              <a:defRPr>
                <a:solidFill>
                  <a:srgbClr val="00567D"/>
                </a:solidFill>
              </a:defRPr>
            </a:lvl2pPr>
          </a:lstStyle>
          <a:p>
            <a:pPr lvl="0"/>
            <a:r>
              <a:rPr lang="en-US" dirty="0"/>
              <a:t>Edit Master text styles</a:t>
            </a:r>
          </a:p>
          <a:p>
            <a:pPr lvl="1"/>
            <a:r>
              <a:rPr lang="en-US" dirty="0"/>
              <a:t>Second level</a:t>
            </a:r>
          </a:p>
        </p:txBody>
      </p:sp>
      <p:sp>
        <p:nvSpPr>
          <p:cNvPr id="7" name="Date Placeholder 6"/>
          <p:cNvSpPr>
            <a:spLocks noGrp="1"/>
          </p:cNvSpPr>
          <p:nvPr>
            <p:ph type="dt" sz="half" idx="10"/>
          </p:nvPr>
        </p:nvSpPr>
        <p:spPr/>
        <p:txBody>
          <a:bodyPr/>
          <a:lstStyle/>
          <a:p>
            <a:fld id="{BD8E6D7F-42DD-4F21-9060-C0F9BEBBC705}" type="datetime1">
              <a:rPr lang="en-US" smtClean="0"/>
              <a:t>11/12/2021</a:t>
            </a:fld>
            <a:endParaRPr 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1758870287"/>
      </p:ext>
    </p:extLst>
  </p:cSld>
  <p:clrMapOvr>
    <a:masterClrMapping/>
  </p:clrMapOvr>
  <p:extLst>
    <p:ext uri="{DCECCB84-F9BA-43D5-87BE-67443E8EF086}">
      <p15:sldGuideLst xmlns:p15="http://schemas.microsoft.com/office/powerpoint/2012/main">
        <p15:guide id="1" orient="horz" pos="408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Date Placeholder 2"/>
          <p:cNvSpPr>
            <a:spLocks noGrp="1"/>
          </p:cNvSpPr>
          <p:nvPr>
            <p:ph type="dt" sz="half" idx="10"/>
          </p:nvPr>
        </p:nvSpPr>
        <p:spPr/>
        <p:txBody>
          <a:bodyPr/>
          <a:lstStyle/>
          <a:p>
            <a:fld id="{4269DC55-42E3-4EFF-A3D4-2F37FEE7871A}" type="datetime1">
              <a:rPr lang="en-US" smtClean="0"/>
              <a:t>11/12/2021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2336728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3E1FBB75-2C92-445F-8EEA-3CC96DA1F8F0}" type="datetime1">
              <a:rPr lang="en-US" smtClean="0"/>
              <a:t>11/12/2021</a:t>
            </a:fld>
            <a:endParaRPr 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0293604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200">
                <a:solidFill>
                  <a:srgbClr val="00567D"/>
                </a:solidFill>
                <a:latin typeface="Calibri" panose="020F0502020204030204" pitchFamily="34" charset="0"/>
                <a:cs typeface="Calibri" panose="020F0502020204030204" pitchFamily="34" charset="0"/>
              </a:defRPr>
            </a:lvl1pPr>
          </a:lstStyle>
          <a:p>
            <a:r>
              <a:rPr lang="en-US" dirty="0"/>
              <a:t>Click to edit title style</a:t>
            </a:r>
          </a:p>
        </p:txBody>
      </p:sp>
      <p:sp>
        <p:nvSpPr>
          <p:cNvPr id="3" name="Content Placeholder 2"/>
          <p:cNvSpPr>
            <a:spLocks noGrp="1"/>
          </p:cNvSpPr>
          <p:nvPr>
            <p:ph idx="1" hasCustomPrompt="1"/>
          </p:nvPr>
        </p:nvSpPr>
        <p:spPr>
          <a:xfrm>
            <a:off x="5183188" y="685801"/>
            <a:ext cx="6172200" cy="5175250"/>
          </a:xfrm>
        </p:spPr>
        <p:txBody>
          <a:bodyPr/>
          <a:lstStyle>
            <a:lvl1pPr>
              <a:defRPr sz="3200">
                <a:solidFill>
                  <a:srgbClr val="00567D"/>
                </a:solidFill>
              </a:defRPr>
            </a:lvl1pPr>
            <a:lvl2pPr>
              <a:defRPr sz="2800">
                <a:solidFill>
                  <a:srgbClr val="00567D"/>
                </a:solidFill>
              </a:defRPr>
            </a:lvl2pPr>
            <a:lvl3pPr>
              <a:defRPr sz="2400">
                <a:solidFill>
                  <a:srgbClr val="00567D"/>
                </a:solidFill>
              </a:defRPr>
            </a:lvl3pPr>
            <a:lvl4pPr>
              <a:defRPr sz="2000"/>
            </a:lvl4pPr>
            <a:lvl5pPr>
              <a:defRPr sz="2000"/>
            </a:lvl5pPr>
            <a:lvl6pPr>
              <a:defRPr sz="2000"/>
            </a:lvl6pPr>
            <a:lvl7pPr>
              <a:defRPr sz="2000"/>
            </a:lvl7pPr>
            <a:lvl8pPr>
              <a:defRPr sz="2000"/>
            </a:lvl8pPr>
            <a:lvl9pPr>
              <a:defRPr sz="2000"/>
            </a:lvl9pPr>
          </a:lstStyle>
          <a:p>
            <a:pPr lvl="0"/>
            <a:r>
              <a:rPr lang="en-US" dirty="0"/>
              <a:t>Edit text</a:t>
            </a:r>
          </a:p>
          <a:p>
            <a:pPr lvl="1"/>
            <a:r>
              <a:rPr lang="en-US" dirty="0"/>
              <a:t>Second level</a:t>
            </a:r>
          </a:p>
          <a:p>
            <a:pPr lvl="2"/>
            <a:r>
              <a:rPr lang="en-US" dirty="0"/>
              <a:t>Third level</a:t>
            </a:r>
          </a:p>
        </p:txBody>
      </p:sp>
      <p:sp>
        <p:nvSpPr>
          <p:cNvPr id="4" name="Text Placeholder 3"/>
          <p:cNvSpPr>
            <a:spLocks noGrp="1"/>
          </p:cNvSpPr>
          <p:nvPr>
            <p:ph type="body" sz="half" idx="2" hasCustomPrompt="1"/>
          </p:nvPr>
        </p:nvSpPr>
        <p:spPr>
          <a:xfrm>
            <a:off x="839788" y="2057400"/>
            <a:ext cx="3932237" cy="3811588"/>
          </a:xfrm>
        </p:spPr>
        <p:txBody>
          <a:bodyPr>
            <a:normAutofit/>
          </a:bodyPr>
          <a:lstStyle>
            <a:lvl1pPr marL="0" indent="0">
              <a:buNone/>
              <a:defRPr sz="2400">
                <a:solidFill>
                  <a:srgbClr val="00567D"/>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text styles</a:t>
            </a:r>
          </a:p>
        </p:txBody>
      </p:sp>
      <p:sp>
        <p:nvSpPr>
          <p:cNvPr id="5" name="Date Placeholder 4"/>
          <p:cNvSpPr>
            <a:spLocks noGrp="1"/>
          </p:cNvSpPr>
          <p:nvPr>
            <p:ph type="dt" sz="half" idx="10"/>
          </p:nvPr>
        </p:nvSpPr>
        <p:spPr/>
        <p:txBody>
          <a:bodyPr/>
          <a:lstStyle/>
          <a:p>
            <a:fld id="{64FDB018-71F2-4D47-9C47-FB770C7BD24F}" type="datetime1">
              <a:rPr lang="en-US" smtClean="0"/>
              <a:t>11/12/2021</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319606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lstStyle>
            <a:lvl1pPr>
              <a:defRPr sz="3200">
                <a:solidFill>
                  <a:srgbClr val="00567D"/>
                </a:solidFill>
                <a:latin typeface="Calibri" panose="020F0502020204030204" pitchFamily="34" charset="0"/>
                <a:cs typeface="Calibri" panose="020F0502020204030204" pitchFamily="34" charset="0"/>
              </a:defRPr>
            </a:lvl1pPr>
          </a:lstStyle>
          <a:p>
            <a:r>
              <a:rPr lang="en-US" dirty="0"/>
              <a:t>Click to edit title</a:t>
            </a:r>
          </a:p>
        </p:txBody>
      </p:sp>
      <p:sp>
        <p:nvSpPr>
          <p:cNvPr id="3" name="Picture Placeholder 2"/>
          <p:cNvSpPr>
            <a:spLocks noGrp="1" noChangeAspect="1"/>
          </p:cNvSpPr>
          <p:nvPr>
            <p:ph type="pic" idx="1"/>
          </p:nvPr>
        </p:nvSpPr>
        <p:spPr>
          <a:xfrm>
            <a:off x="5183188" y="666751"/>
            <a:ext cx="6172200" cy="5194300"/>
          </a:xfrm>
        </p:spPr>
        <p:txBody>
          <a:bodyPr anchor="t"/>
          <a:lstStyle>
            <a:lvl1pPr marL="0" indent="0">
              <a:buNone/>
              <a:defRPr sz="3200">
                <a:solidFill>
                  <a:srgbClr val="00567D"/>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p:cNvSpPr>
            <a:spLocks noGrp="1"/>
          </p:cNvSpPr>
          <p:nvPr>
            <p:ph type="body" sz="half" idx="2" hasCustomPrompt="1"/>
          </p:nvPr>
        </p:nvSpPr>
        <p:spPr>
          <a:xfrm>
            <a:off x="839788" y="2057400"/>
            <a:ext cx="3932237" cy="3811588"/>
          </a:xfrm>
        </p:spPr>
        <p:txBody>
          <a:bodyPr>
            <a:normAutofit/>
          </a:bodyPr>
          <a:lstStyle>
            <a:lvl1pPr marL="0" indent="0">
              <a:buNone/>
              <a:defRPr sz="2400">
                <a:solidFill>
                  <a:srgbClr val="00567D"/>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text</a:t>
            </a:r>
          </a:p>
        </p:txBody>
      </p:sp>
      <p:sp>
        <p:nvSpPr>
          <p:cNvPr id="5" name="Date Placeholder 4"/>
          <p:cNvSpPr>
            <a:spLocks noGrp="1"/>
          </p:cNvSpPr>
          <p:nvPr>
            <p:ph type="dt" sz="half" idx="10"/>
          </p:nvPr>
        </p:nvSpPr>
        <p:spPr/>
        <p:txBody>
          <a:bodyPr/>
          <a:lstStyle/>
          <a:p>
            <a:fld id="{7EA36DB4-BE2C-43F1-B7E4-9927F325EBB2}" type="datetime1">
              <a:rPr lang="en-US" smtClean="0"/>
              <a:t>11/12/2021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C5A40D2-BF58-465D-8282-B59BC9A150F5}" type="slidenum">
              <a:rPr lang="en-US" smtClean="0"/>
              <a:t>‹#›</a:t>
            </a:fld>
            <a:endParaRPr lang="en-US"/>
          </a:p>
        </p:txBody>
      </p:sp>
    </p:spTree>
    <p:extLst>
      <p:ext uri="{BB962C8B-B14F-4D97-AF65-F5344CB8AC3E}">
        <p14:creationId xmlns:p14="http://schemas.microsoft.com/office/powerpoint/2010/main" val="5012244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B66D0-E753-4EE3-BB16-B7483880096E}" type="datetime1">
              <a:rPr lang="en-US" smtClean="0"/>
              <a:t>11/12/2021</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5A40D2-BF58-465D-8282-B59BC9A150F5}" type="slidenum">
              <a:rPr lang="en-US" smtClean="0"/>
              <a:t>‹#›</a:t>
            </a:fld>
            <a:endParaRPr lang="en-US"/>
          </a:p>
        </p:txBody>
      </p:sp>
      <p:pic>
        <p:nvPicPr>
          <p:cNvPr id="7" name="Picture 6"/>
          <p:cNvPicPr>
            <a:picLocks noChangeAspect="1"/>
          </p:cNvPicPr>
          <p:nvPr userDrawn="1"/>
        </p:nvPicPr>
        <p:blipFill>
          <a:blip r:embed="rId10"/>
          <a:stretch>
            <a:fillRect/>
          </a:stretch>
        </p:blipFill>
        <p:spPr>
          <a:xfrm>
            <a:off x="718862" y="444749"/>
            <a:ext cx="10754276" cy="5968501"/>
          </a:xfrm>
          <a:prstGeom prst="rect">
            <a:avLst/>
          </a:prstGeom>
        </p:spPr>
      </p:pic>
      <p:pic>
        <p:nvPicPr>
          <p:cNvPr id="8" name="Picture 7"/>
          <p:cNvPicPr>
            <a:picLocks noChangeAspect="1"/>
          </p:cNvPicPr>
          <p:nvPr userDrawn="1"/>
        </p:nvPicPr>
        <p:blipFill>
          <a:blip r:embed="rId11"/>
          <a:stretch>
            <a:fillRect/>
          </a:stretch>
        </p:blipFill>
        <p:spPr>
          <a:xfrm>
            <a:off x="828599" y="552449"/>
            <a:ext cx="10534801" cy="5724525"/>
          </a:xfrm>
          <a:prstGeom prst="rect">
            <a:avLst/>
          </a:prstGeom>
        </p:spPr>
      </p:pic>
      <p:pic>
        <p:nvPicPr>
          <p:cNvPr id="11" name="Picture 10"/>
          <p:cNvPicPr>
            <a:picLocks noChangeAspect="1"/>
          </p:cNvPicPr>
          <p:nvPr userDrawn="1"/>
        </p:nvPicPr>
        <p:blipFill>
          <a:blip r:embed="rId12"/>
          <a:stretch>
            <a:fillRect/>
          </a:stretch>
        </p:blipFill>
        <p:spPr>
          <a:xfrm>
            <a:off x="5053492" y="5858587"/>
            <a:ext cx="2085013" cy="634039"/>
          </a:xfrm>
          <a:prstGeom prst="rect">
            <a:avLst/>
          </a:prstGeom>
        </p:spPr>
      </p:pic>
    </p:spTree>
    <p:extLst>
      <p:ext uri="{BB962C8B-B14F-4D97-AF65-F5344CB8AC3E}">
        <p14:creationId xmlns:p14="http://schemas.microsoft.com/office/powerpoint/2010/main" val="1110115281"/>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7" r:id="rId3"/>
    <p:sldLayoutId id="2147483678" r:id="rId4"/>
    <p:sldLayoutId id="2147483686" r:id="rId5"/>
    <p:sldLayoutId id="2147483679" r:id="rId6"/>
    <p:sldLayoutId id="2147483681" r:id="rId7"/>
    <p:sldLayoutId id="2147483682" r:id="rId8"/>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pn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855E57FE-6BBF-4800-90FC-B7A7EC29AB2A}"/>
              </a:ext>
            </a:extLst>
          </p:cNvPr>
          <p:cNvSpPr>
            <a:spLocks noGrp="1"/>
          </p:cNvSpPr>
          <p:nvPr>
            <p:ph type="dt" sz="half" idx="10"/>
          </p:nvPr>
        </p:nvSpPr>
        <p:spPr/>
        <p:txBody>
          <a:bodyPr/>
          <a:lstStyle/>
          <a:p>
            <a:fld id="{2827DF5E-052A-4487-91E8-B905C91A7A23}" type="datetime1">
              <a:rPr lang="en-US" smtClean="0"/>
              <a:t>11/12/2021</a:t>
            </a:fld>
            <a:endParaRPr lang="en-US" dirty="0"/>
          </a:p>
        </p:txBody>
      </p:sp>
      <p:sp>
        <p:nvSpPr>
          <p:cNvPr id="10" name="Title 8">
            <a:extLst>
              <a:ext uri="{FF2B5EF4-FFF2-40B4-BE49-F238E27FC236}">
                <a16:creationId xmlns:a16="http://schemas.microsoft.com/office/drawing/2014/main" id="{742485BE-B748-4838-A387-6CD248C4BDD3}"/>
              </a:ext>
            </a:extLst>
          </p:cNvPr>
          <p:cNvSpPr txBox="1">
            <a:spLocks/>
          </p:cNvSpPr>
          <p:nvPr/>
        </p:nvSpPr>
        <p:spPr>
          <a:xfrm>
            <a:off x="838200" y="365125"/>
            <a:ext cx="10515600" cy="1325563"/>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sz="4400" dirty="0">
                <a:latin typeface="Algerian" panose="04020705040A02060702" pitchFamily="82" charset="0"/>
              </a:rPr>
              <a:t>Senses and Perception in Nature</a:t>
            </a:r>
            <a:endParaRPr lang="en-US" sz="4400" dirty="0"/>
          </a:p>
        </p:txBody>
      </p:sp>
      <p:pic>
        <p:nvPicPr>
          <p:cNvPr id="11" name="Picture 10">
            <a:extLst>
              <a:ext uri="{FF2B5EF4-FFF2-40B4-BE49-F238E27FC236}">
                <a16:creationId xmlns:a16="http://schemas.microsoft.com/office/drawing/2014/main" id="{6D3708A8-ACE0-4072-94AB-BD702182E8CF}"/>
              </a:ext>
            </a:extLst>
          </p:cNvPr>
          <p:cNvPicPr>
            <a:picLocks noChangeAspect="1"/>
          </p:cNvPicPr>
          <p:nvPr/>
        </p:nvPicPr>
        <p:blipFill>
          <a:blip r:embed="rId2"/>
          <a:stretch>
            <a:fillRect/>
          </a:stretch>
        </p:blipFill>
        <p:spPr>
          <a:xfrm>
            <a:off x="1151750" y="1676072"/>
            <a:ext cx="2143125" cy="2143125"/>
          </a:xfrm>
          <a:prstGeom prst="rect">
            <a:avLst/>
          </a:prstGeom>
        </p:spPr>
      </p:pic>
      <p:pic>
        <p:nvPicPr>
          <p:cNvPr id="12" name="Picture 11">
            <a:extLst>
              <a:ext uri="{FF2B5EF4-FFF2-40B4-BE49-F238E27FC236}">
                <a16:creationId xmlns:a16="http://schemas.microsoft.com/office/drawing/2014/main" id="{051EF315-CF04-4C8C-B81B-D0F331841015}"/>
              </a:ext>
            </a:extLst>
          </p:cNvPr>
          <p:cNvPicPr>
            <a:picLocks noChangeAspect="1"/>
          </p:cNvPicPr>
          <p:nvPr/>
        </p:nvPicPr>
        <p:blipFill>
          <a:blip r:embed="rId3"/>
          <a:stretch>
            <a:fillRect/>
          </a:stretch>
        </p:blipFill>
        <p:spPr>
          <a:xfrm>
            <a:off x="1181100" y="4338157"/>
            <a:ext cx="2857500" cy="1600200"/>
          </a:xfrm>
          <a:prstGeom prst="rect">
            <a:avLst/>
          </a:prstGeom>
        </p:spPr>
      </p:pic>
      <p:pic>
        <p:nvPicPr>
          <p:cNvPr id="13" name="Picture 12">
            <a:extLst>
              <a:ext uri="{FF2B5EF4-FFF2-40B4-BE49-F238E27FC236}">
                <a16:creationId xmlns:a16="http://schemas.microsoft.com/office/drawing/2014/main" id="{87CB8105-654F-4356-87BF-28FA93192A5E}"/>
              </a:ext>
            </a:extLst>
          </p:cNvPr>
          <p:cNvPicPr>
            <a:picLocks noChangeAspect="1"/>
          </p:cNvPicPr>
          <p:nvPr/>
        </p:nvPicPr>
        <p:blipFill>
          <a:blip r:embed="rId4"/>
          <a:stretch>
            <a:fillRect/>
          </a:stretch>
        </p:blipFill>
        <p:spPr>
          <a:xfrm>
            <a:off x="4829175" y="1901889"/>
            <a:ext cx="2533650" cy="1809750"/>
          </a:xfrm>
          <a:prstGeom prst="rect">
            <a:avLst/>
          </a:prstGeom>
        </p:spPr>
      </p:pic>
      <p:sp>
        <p:nvSpPr>
          <p:cNvPr id="14" name="Content Placeholder 4">
            <a:extLst>
              <a:ext uri="{FF2B5EF4-FFF2-40B4-BE49-F238E27FC236}">
                <a16:creationId xmlns:a16="http://schemas.microsoft.com/office/drawing/2014/main" id="{FD538689-C176-4B13-9AFC-035A72D545DD}"/>
              </a:ext>
            </a:extLst>
          </p:cNvPr>
          <p:cNvSpPr txBox="1">
            <a:spLocks/>
          </p:cNvSpPr>
          <p:nvPr/>
        </p:nvSpPr>
        <p:spPr>
          <a:xfrm>
            <a:off x="4181574" y="4619297"/>
            <a:ext cx="3971826" cy="829395"/>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3200" kern="1200">
                <a:solidFill>
                  <a:srgbClr val="00567D"/>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kern="1200">
                <a:solidFill>
                  <a:srgbClr val="00567D"/>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600" kern="1200">
                <a:solidFill>
                  <a:srgbClr val="00567D"/>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567D"/>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rgbClr val="00567D"/>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1800" dirty="0">
                <a:latin typeface="Times New Roman" panose="02020603050405020304" pitchFamily="18" charset="0"/>
                <a:cs typeface="Times New Roman" panose="02020603050405020304" pitchFamily="18" charset="0"/>
              </a:rPr>
              <a:t>Developed by:</a:t>
            </a:r>
          </a:p>
          <a:p>
            <a:pPr marL="0" indent="0" algn="ctr">
              <a:buNone/>
            </a:pPr>
            <a:r>
              <a:rPr lang="en-US" sz="1800" dirty="0">
                <a:latin typeface="Times New Roman" panose="02020603050405020304" pitchFamily="18" charset="0"/>
                <a:cs typeface="Times New Roman" panose="02020603050405020304" pitchFamily="18" charset="0"/>
              </a:rPr>
              <a:t>Frances Allard/Cultural Advisor</a:t>
            </a:r>
          </a:p>
          <a:p>
            <a:pPr marL="0" indent="0" algn="ctr">
              <a:lnSpc>
                <a:spcPct val="120000"/>
              </a:lnSpc>
              <a:spcBef>
                <a:spcPts val="0"/>
              </a:spcBef>
              <a:buNone/>
            </a:pPr>
            <a:r>
              <a:rPr lang="en-US" sz="1800" dirty="0">
                <a:latin typeface="Times New Roman" panose="02020603050405020304" pitchFamily="18" charset="0"/>
                <a:cs typeface="Times New Roman" panose="02020603050405020304" pitchFamily="18" charset="0"/>
              </a:rPr>
              <a:t>Turtle Mountain Band of Chippewa Indians</a:t>
            </a:r>
            <a:r>
              <a:rPr lang="en-US" sz="1800" b="1" dirty="0">
                <a:latin typeface="Times New Roman" panose="02020603050405020304" pitchFamily="18" charset="0"/>
                <a:cs typeface="Times New Roman" panose="02020603050405020304" pitchFamily="18" charset="0"/>
              </a:rPr>
              <a:t> </a:t>
            </a:r>
            <a:endParaRPr lang="en-US" sz="1800" dirty="0">
              <a:latin typeface="Times New Roman" panose="02020603050405020304" pitchFamily="18" charset="0"/>
              <a:cs typeface="Times New Roman" panose="02020603050405020304" pitchFamily="18" charset="0"/>
            </a:endParaRPr>
          </a:p>
        </p:txBody>
      </p:sp>
      <p:pic>
        <p:nvPicPr>
          <p:cNvPr id="15" name="Picture 14">
            <a:extLst>
              <a:ext uri="{FF2B5EF4-FFF2-40B4-BE49-F238E27FC236}">
                <a16:creationId xmlns:a16="http://schemas.microsoft.com/office/drawing/2014/main" id="{21C94534-B32E-43F3-8D0A-29A646A3D6A8}"/>
              </a:ext>
            </a:extLst>
          </p:cNvPr>
          <p:cNvPicPr>
            <a:picLocks noChangeAspect="1"/>
          </p:cNvPicPr>
          <p:nvPr/>
        </p:nvPicPr>
        <p:blipFill>
          <a:blip r:embed="rId5"/>
          <a:stretch>
            <a:fillRect/>
          </a:stretch>
        </p:blipFill>
        <p:spPr>
          <a:xfrm>
            <a:off x="8439815" y="1839949"/>
            <a:ext cx="2581494" cy="1933629"/>
          </a:xfrm>
          <a:prstGeom prst="rect">
            <a:avLst/>
          </a:prstGeom>
        </p:spPr>
      </p:pic>
      <p:pic>
        <p:nvPicPr>
          <p:cNvPr id="16" name="Picture 15">
            <a:extLst>
              <a:ext uri="{FF2B5EF4-FFF2-40B4-BE49-F238E27FC236}">
                <a16:creationId xmlns:a16="http://schemas.microsoft.com/office/drawing/2014/main" id="{E1FBD646-F52D-4B11-BA57-178EEF3D810A}"/>
              </a:ext>
            </a:extLst>
          </p:cNvPr>
          <p:cNvPicPr>
            <a:picLocks noChangeAspect="1"/>
          </p:cNvPicPr>
          <p:nvPr/>
        </p:nvPicPr>
        <p:blipFill>
          <a:blip r:embed="rId6"/>
          <a:stretch>
            <a:fillRect/>
          </a:stretch>
        </p:blipFill>
        <p:spPr>
          <a:xfrm>
            <a:off x="8420875" y="4266720"/>
            <a:ext cx="2619375" cy="1743075"/>
          </a:xfrm>
          <a:prstGeom prst="rect">
            <a:avLst/>
          </a:prstGeom>
        </p:spPr>
      </p:pic>
    </p:spTree>
    <p:extLst>
      <p:ext uri="{BB962C8B-B14F-4D97-AF65-F5344CB8AC3E}">
        <p14:creationId xmlns:p14="http://schemas.microsoft.com/office/powerpoint/2010/main" val="2741467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500743"/>
            <a:ext cx="10515600" cy="691243"/>
          </a:xfrm>
        </p:spPr>
        <p:txBody>
          <a:bodyPr>
            <a:normAutofit fontScale="90000"/>
          </a:bodyPr>
          <a:lstStyle/>
          <a:p>
            <a:pPr algn="ctr"/>
            <a:r>
              <a:rPr lang="en-US" dirty="0">
                <a:latin typeface="Algerian" panose="04020705040A02060702" pitchFamily="82" charset="0"/>
              </a:rPr>
              <a:t>Introduction</a:t>
            </a:r>
          </a:p>
        </p:txBody>
      </p:sp>
      <p:sp>
        <p:nvSpPr>
          <p:cNvPr id="3" name="Content Placeholder 2"/>
          <p:cNvSpPr>
            <a:spLocks noGrp="1"/>
          </p:cNvSpPr>
          <p:nvPr>
            <p:ph idx="1"/>
          </p:nvPr>
        </p:nvSpPr>
        <p:spPr>
          <a:xfrm>
            <a:off x="849086" y="1151165"/>
            <a:ext cx="7176407" cy="4947556"/>
          </a:xfrm>
        </p:spPr>
        <p:txBody>
          <a:bodyPr>
            <a:normAutofit fontScale="92500" lnSpcReduction="10000"/>
          </a:bodyPr>
          <a:lstStyle/>
          <a:p>
            <a:r>
              <a:rPr lang="en-US" dirty="0">
                <a:latin typeface="Times New Roman" panose="02020603050405020304" pitchFamily="18" charset="0"/>
                <a:cs typeface="Times New Roman" panose="02020603050405020304" pitchFamily="18" charset="0"/>
              </a:rPr>
              <a:t>Senses means: common sense, good judgement, intelligences, and having your right mind. </a:t>
            </a:r>
          </a:p>
          <a:p>
            <a:r>
              <a:rPr lang="en-US" dirty="0">
                <a:latin typeface="Times New Roman" panose="02020603050405020304" pitchFamily="18" charset="0"/>
                <a:cs typeface="Times New Roman" panose="02020603050405020304" pitchFamily="18" charset="0"/>
              </a:rPr>
              <a:t>Perception has a similar meaning: awareness around you, observations that you see, hear, taste, smell and feel, also experience. </a:t>
            </a:r>
          </a:p>
          <a:p>
            <a:r>
              <a:rPr lang="en-US" dirty="0">
                <a:solidFill>
                  <a:srgbClr val="00567D"/>
                </a:solidFill>
                <a:latin typeface="Times New Roman" panose="02020603050405020304" pitchFamily="18" charset="0"/>
                <a:cs typeface="Times New Roman" panose="02020603050405020304" pitchFamily="18" charset="0"/>
              </a:rPr>
              <a:t>From the time we are born we learn about what is going on around us whether it in our home setting, in nature, or in our travels throughout our life. We learn many lessons of life and we acknowledge what has been taught to us on our path. This is what we will take with us on our journey. </a:t>
            </a:r>
          </a:p>
          <a:p>
            <a:r>
              <a:rPr lang="en-US" dirty="0">
                <a:solidFill>
                  <a:srgbClr val="00567D"/>
                </a:solidFill>
                <a:latin typeface="Times New Roman" panose="02020603050405020304" pitchFamily="18" charset="0"/>
                <a:cs typeface="Times New Roman" panose="02020603050405020304" pitchFamily="18" charset="0"/>
              </a:rPr>
              <a:t>I am going to share </a:t>
            </a:r>
            <a:r>
              <a:rPr lang="en-US" dirty="0">
                <a:latin typeface="Times New Roman" panose="02020603050405020304" pitchFamily="18" charset="0"/>
                <a:cs typeface="Times New Roman" panose="02020603050405020304" pitchFamily="18" charset="0"/>
              </a:rPr>
              <a:t>with you about nature and what happens and what we learn on the journey.</a:t>
            </a:r>
          </a:p>
        </p:txBody>
      </p:sp>
      <p:sp>
        <p:nvSpPr>
          <p:cNvPr id="6" name="Date Placeholder 5">
            <a:extLst>
              <a:ext uri="{FF2B5EF4-FFF2-40B4-BE49-F238E27FC236}">
                <a16:creationId xmlns:a16="http://schemas.microsoft.com/office/drawing/2014/main" id="{70962C06-0B9A-4769-A614-12DC499549B7}"/>
              </a:ext>
            </a:extLst>
          </p:cNvPr>
          <p:cNvSpPr>
            <a:spLocks noGrp="1"/>
          </p:cNvSpPr>
          <p:nvPr>
            <p:ph type="dt" sz="half" idx="10"/>
          </p:nvPr>
        </p:nvSpPr>
        <p:spPr/>
        <p:txBody>
          <a:bodyPr/>
          <a:lstStyle/>
          <a:p>
            <a:fld id="{E7D12966-2D87-4528-A781-D28DDBC42B0E}" type="datetime1">
              <a:rPr lang="en-US" smtClean="0"/>
              <a:t>11/12/2021</a:t>
            </a:fld>
            <a:endParaRPr lang="en-US"/>
          </a:p>
        </p:txBody>
      </p:sp>
      <p:pic>
        <p:nvPicPr>
          <p:cNvPr id="4" name="Picture 3">
            <a:extLst>
              <a:ext uri="{FF2B5EF4-FFF2-40B4-BE49-F238E27FC236}">
                <a16:creationId xmlns:a16="http://schemas.microsoft.com/office/drawing/2014/main" id="{A0AA6929-0D87-4372-B395-BA6CE3D2F8B9}"/>
              </a:ext>
            </a:extLst>
          </p:cNvPr>
          <p:cNvPicPr>
            <a:picLocks noChangeAspect="1"/>
          </p:cNvPicPr>
          <p:nvPr/>
        </p:nvPicPr>
        <p:blipFill>
          <a:blip r:embed="rId2"/>
          <a:stretch>
            <a:fillRect/>
          </a:stretch>
        </p:blipFill>
        <p:spPr>
          <a:xfrm>
            <a:off x="8134701" y="2190708"/>
            <a:ext cx="3109890" cy="1975070"/>
          </a:xfrm>
          <a:prstGeom prst="rect">
            <a:avLst/>
          </a:prstGeom>
        </p:spPr>
      </p:pic>
    </p:spTree>
    <p:extLst>
      <p:ext uri="{BB962C8B-B14F-4D97-AF65-F5344CB8AC3E}">
        <p14:creationId xmlns:p14="http://schemas.microsoft.com/office/powerpoint/2010/main" val="1739671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half" idx="1"/>
          </p:nvPr>
        </p:nvSpPr>
        <p:spPr>
          <a:xfrm>
            <a:off x="838201" y="1355271"/>
            <a:ext cx="7863533" cy="4702629"/>
          </a:xfrm>
        </p:spPr>
        <p:txBody>
          <a:bodyPr>
            <a:normAutofit fontScale="70000" lnSpcReduction="20000"/>
          </a:bodyPr>
          <a:lstStyle/>
          <a:p>
            <a:r>
              <a:rPr lang="en-US" dirty="0">
                <a:latin typeface="Times New Roman" panose="02020603050405020304" pitchFamily="18" charset="0"/>
                <a:cs typeface="Times New Roman" panose="02020603050405020304" pitchFamily="18" charset="0"/>
              </a:rPr>
              <a:t>Winter weather is a subject that our </a:t>
            </a:r>
            <a:r>
              <a:rPr lang="en-US" dirty="0" err="1">
                <a:latin typeface="Times New Roman" panose="02020603050405020304" pitchFamily="18" charset="0"/>
                <a:cs typeface="Times New Roman" panose="02020603050405020304" pitchFamily="18" charset="0"/>
              </a:rPr>
              <a:t>Anishinable</a:t>
            </a:r>
            <a:r>
              <a:rPr lang="en-US" dirty="0">
                <a:latin typeface="Times New Roman" panose="02020603050405020304" pitchFamily="18" charset="0"/>
                <a:cs typeface="Times New Roman" panose="02020603050405020304" pitchFamily="18" charset="0"/>
              </a:rPr>
              <a:t> people knew a lot about. It was when the young ones learned about our way of life and the elders saw what the young ones were good at and began teaching them a skill. The young woman learned from the grandmothers, Aunties, about how to work, tan hides, cook, sew, do mending of the fishing lines, make moccasins, and how to make clothes. The Grandfathers, Uncles, took the position to teach the young men to be warriors, hunters, fishermen, protect their families, and also work with their canoes, these canoes were a big part of the men livelihood for their families, and how to work with the women when they were needed; they all worked together to keep the families safe, and were the teachers of all the children. </a:t>
            </a:r>
          </a:p>
          <a:p>
            <a:r>
              <a:rPr lang="en-US" dirty="0">
                <a:latin typeface="Times New Roman" panose="02020603050405020304" pitchFamily="18" charset="0"/>
                <a:cs typeface="Times New Roman" panose="02020603050405020304" pitchFamily="18" charset="0"/>
              </a:rPr>
              <a:t>Weather and climate are things we deal with on a daily basis. The Ojibwa lived mainly around rivers so most of the time, the climate was fairly cool. Because the land and the climate differed from the northern to the southern part of the </a:t>
            </a:r>
            <a:r>
              <a:rPr lang="en-US" dirty="0" err="1">
                <a:latin typeface="Times New Roman" panose="02020603050405020304" pitchFamily="18" charset="0"/>
                <a:cs typeface="Times New Roman" panose="02020603050405020304" pitchFamily="18" charset="0"/>
              </a:rPr>
              <a:t>Anishnaabe</a:t>
            </a:r>
            <a:r>
              <a:rPr lang="en-US" dirty="0">
                <a:latin typeface="Times New Roman" panose="02020603050405020304" pitchFamily="18" charset="0"/>
                <a:cs typeface="Times New Roman" panose="02020603050405020304" pitchFamily="18" charset="0"/>
              </a:rPr>
              <a:t> territory, the social structures adapted to fit the realities of life. We have spring, summer, fall, and winter and each of them carries lessons for us.</a:t>
            </a:r>
            <a:endParaRPr lang="en-US" dirty="0"/>
          </a:p>
          <a:p>
            <a:endParaRPr lang="en-US" dirty="0"/>
          </a:p>
          <a:p>
            <a:endParaRPr lang="en-US" dirty="0"/>
          </a:p>
        </p:txBody>
      </p:sp>
      <p:sp>
        <p:nvSpPr>
          <p:cNvPr id="4" name="Title 3"/>
          <p:cNvSpPr>
            <a:spLocks noGrp="1"/>
          </p:cNvSpPr>
          <p:nvPr>
            <p:ph type="title"/>
          </p:nvPr>
        </p:nvSpPr>
        <p:spPr>
          <a:xfrm>
            <a:off x="830035" y="547006"/>
            <a:ext cx="10515600" cy="808265"/>
          </a:xfrm>
        </p:spPr>
        <p:txBody>
          <a:bodyPr/>
          <a:lstStyle/>
          <a:p>
            <a:pPr algn="ctr"/>
            <a:r>
              <a:rPr lang="en-US" dirty="0">
                <a:latin typeface="Algerian" panose="04020705040A02060702" pitchFamily="82" charset="0"/>
              </a:rPr>
              <a:t>Winter Weather</a:t>
            </a:r>
          </a:p>
        </p:txBody>
      </p:sp>
      <p:sp>
        <p:nvSpPr>
          <p:cNvPr id="7" name="Date Placeholder 6">
            <a:extLst>
              <a:ext uri="{FF2B5EF4-FFF2-40B4-BE49-F238E27FC236}">
                <a16:creationId xmlns:a16="http://schemas.microsoft.com/office/drawing/2014/main" id="{46C9C56A-E513-4B3B-B9B4-C92E039E0FA9}"/>
              </a:ext>
            </a:extLst>
          </p:cNvPr>
          <p:cNvSpPr>
            <a:spLocks noGrp="1"/>
          </p:cNvSpPr>
          <p:nvPr>
            <p:ph type="dt" sz="half" idx="10"/>
          </p:nvPr>
        </p:nvSpPr>
        <p:spPr/>
        <p:txBody>
          <a:bodyPr/>
          <a:lstStyle/>
          <a:p>
            <a:fld id="{0717AF48-B638-4B33-A019-811D6BC48632}" type="datetime1">
              <a:rPr lang="en-US" smtClean="0"/>
              <a:t>11/12/2021</a:t>
            </a:fld>
            <a:endParaRPr lang="en-US"/>
          </a:p>
        </p:txBody>
      </p:sp>
      <p:pic>
        <p:nvPicPr>
          <p:cNvPr id="9" name="Picture 8">
            <a:extLst>
              <a:ext uri="{FF2B5EF4-FFF2-40B4-BE49-F238E27FC236}">
                <a16:creationId xmlns:a16="http://schemas.microsoft.com/office/drawing/2014/main" id="{297FF931-0CE4-41EB-A3F8-6015F492FB7C}"/>
              </a:ext>
            </a:extLst>
          </p:cNvPr>
          <p:cNvPicPr>
            <a:picLocks noChangeAspect="1"/>
          </p:cNvPicPr>
          <p:nvPr/>
        </p:nvPicPr>
        <p:blipFill>
          <a:blip r:embed="rId2"/>
          <a:stretch>
            <a:fillRect/>
          </a:stretch>
        </p:blipFill>
        <p:spPr>
          <a:xfrm>
            <a:off x="9281496" y="1076295"/>
            <a:ext cx="1658254" cy="2070941"/>
          </a:xfrm>
          <a:prstGeom prst="rect">
            <a:avLst/>
          </a:prstGeom>
        </p:spPr>
      </p:pic>
      <p:pic>
        <p:nvPicPr>
          <p:cNvPr id="10" name="Picture 9">
            <a:extLst>
              <a:ext uri="{FF2B5EF4-FFF2-40B4-BE49-F238E27FC236}">
                <a16:creationId xmlns:a16="http://schemas.microsoft.com/office/drawing/2014/main" id="{F9063581-1C62-4DF9-87D6-6FE5422CB2CF}"/>
              </a:ext>
            </a:extLst>
          </p:cNvPr>
          <p:cNvPicPr>
            <a:picLocks noChangeAspect="1"/>
          </p:cNvPicPr>
          <p:nvPr/>
        </p:nvPicPr>
        <p:blipFill>
          <a:blip r:embed="rId3"/>
          <a:stretch>
            <a:fillRect/>
          </a:stretch>
        </p:blipFill>
        <p:spPr>
          <a:xfrm>
            <a:off x="8701734" y="3955501"/>
            <a:ext cx="2538707" cy="1763414"/>
          </a:xfrm>
          <a:prstGeom prst="rect">
            <a:avLst/>
          </a:prstGeom>
        </p:spPr>
      </p:pic>
    </p:spTree>
    <p:extLst>
      <p:ext uri="{BB962C8B-B14F-4D97-AF65-F5344CB8AC3E}">
        <p14:creationId xmlns:p14="http://schemas.microsoft.com/office/powerpoint/2010/main" val="2128508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838200" y="662103"/>
            <a:ext cx="7430511" cy="5285709"/>
          </a:xfrm>
        </p:spPr>
        <p:txBody>
          <a:bodyPr>
            <a:noAutofit/>
          </a:bodyPr>
          <a:lstStyle/>
          <a:p>
            <a:r>
              <a:rPr lang="en-US" sz="1950" dirty="0">
                <a:latin typeface="Times New Roman" panose="02020603050405020304" pitchFamily="18" charset="0"/>
                <a:cs typeface="Times New Roman" panose="02020603050405020304" pitchFamily="18" charset="0"/>
              </a:rPr>
              <a:t>The climate in this habitat is the type to be adjusted to, from extreme winters to extreme summers. To begin with, the winters are usually </a:t>
            </a:r>
            <a:r>
              <a:rPr lang="en-US" sz="1950" dirty="0">
                <a:solidFill>
                  <a:srgbClr val="00567D"/>
                </a:solidFill>
                <a:latin typeface="Times New Roman" panose="02020603050405020304" pitchFamily="18" charset="0"/>
                <a:cs typeface="Times New Roman" panose="02020603050405020304" pitchFamily="18" charset="0"/>
              </a:rPr>
              <a:t>harsh, cold and with plenty of snowfall. Pre-contact culture was heavily influenced by the natural terrain as the Ojibwa adapted their lifestyle to survive in a heavily forested land traversed by a network of lakes and rivers. The Ojibwa lived a seminomadic life, moving a number of times each year in order to be close to food sources. </a:t>
            </a:r>
          </a:p>
          <a:p>
            <a:r>
              <a:rPr lang="en-US" sz="1950" dirty="0">
                <a:solidFill>
                  <a:srgbClr val="00567D"/>
                </a:solidFill>
                <a:latin typeface="Times New Roman" panose="02020603050405020304" pitchFamily="18" charset="0"/>
                <a:cs typeface="Times New Roman" panose="02020603050405020304" pitchFamily="18" charset="0"/>
              </a:rPr>
              <a:t>So, we honor the ancestors, who, have been there and survived long enough to pass on their wisdom to those that wanted to listen. When we honor the ancestors, we honor ourselves. Our ancestors through the generations have taught us that our ways of life are learned through experience. Practicing the culture and the traditional ways is a way of life rather than something that you carry around as knowledge. Our ancestors taught us </a:t>
            </a:r>
            <a:r>
              <a:rPr lang="en-US" sz="1950" dirty="0">
                <a:latin typeface="Times New Roman" panose="02020603050405020304" pitchFamily="18" charset="0"/>
                <a:cs typeface="Times New Roman" panose="02020603050405020304" pitchFamily="18" charset="0"/>
              </a:rPr>
              <a:t>that learning occurs through observation, listening and doing. Our culture is taught through practice. As Anishinabek people we learned not just from their parents, but from their entire family. "There was no distinction between extended and nuclear family, everyone was family.</a:t>
            </a:r>
          </a:p>
        </p:txBody>
      </p:sp>
      <p:sp>
        <p:nvSpPr>
          <p:cNvPr id="5" name="Date Placeholder 4">
            <a:extLst>
              <a:ext uri="{FF2B5EF4-FFF2-40B4-BE49-F238E27FC236}">
                <a16:creationId xmlns:a16="http://schemas.microsoft.com/office/drawing/2014/main" id="{0C2CB511-0602-4B66-BCC3-FEC3834D6D8B}"/>
              </a:ext>
            </a:extLst>
          </p:cNvPr>
          <p:cNvSpPr>
            <a:spLocks noGrp="1"/>
          </p:cNvSpPr>
          <p:nvPr>
            <p:ph type="dt" sz="half" idx="10"/>
          </p:nvPr>
        </p:nvSpPr>
        <p:spPr/>
        <p:txBody>
          <a:bodyPr/>
          <a:lstStyle/>
          <a:p>
            <a:fld id="{920F8E61-2BDE-455D-9346-C9E6845D66A4}" type="datetime1">
              <a:rPr lang="en-US" smtClean="0"/>
              <a:t>11/12/2021</a:t>
            </a:fld>
            <a:endParaRPr lang="en-US"/>
          </a:p>
        </p:txBody>
      </p:sp>
      <p:pic>
        <p:nvPicPr>
          <p:cNvPr id="2" name="Picture 1">
            <a:extLst>
              <a:ext uri="{FF2B5EF4-FFF2-40B4-BE49-F238E27FC236}">
                <a16:creationId xmlns:a16="http://schemas.microsoft.com/office/drawing/2014/main" id="{08EBDFBD-1E01-4DCB-A8E2-1992201E1E73}"/>
              </a:ext>
            </a:extLst>
          </p:cNvPr>
          <p:cNvPicPr>
            <a:picLocks noChangeAspect="1"/>
          </p:cNvPicPr>
          <p:nvPr/>
        </p:nvPicPr>
        <p:blipFill>
          <a:blip r:embed="rId2"/>
          <a:stretch>
            <a:fillRect/>
          </a:stretch>
        </p:blipFill>
        <p:spPr>
          <a:xfrm>
            <a:off x="9218429" y="1456614"/>
            <a:ext cx="1530572" cy="1972386"/>
          </a:xfrm>
          <a:prstGeom prst="rect">
            <a:avLst/>
          </a:prstGeom>
        </p:spPr>
      </p:pic>
      <p:pic>
        <p:nvPicPr>
          <p:cNvPr id="6" name="Picture 5">
            <a:extLst>
              <a:ext uri="{FF2B5EF4-FFF2-40B4-BE49-F238E27FC236}">
                <a16:creationId xmlns:a16="http://schemas.microsoft.com/office/drawing/2014/main" id="{5B69ED6D-EB83-4329-919A-317EADC23E1C}"/>
              </a:ext>
            </a:extLst>
          </p:cNvPr>
          <p:cNvPicPr>
            <a:picLocks noChangeAspect="1"/>
          </p:cNvPicPr>
          <p:nvPr/>
        </p:nvPicPr>
        <p:blipFill>
          <a:blip r:embed="rId3"/>
          <a:stretch>
            <a:fillRect/>
          </a:stretch>
        </p:blipFill>
        <p:spPr>
          <a:xfrm>
            <a:off x="8335926" y="4286639"/>
            <a:ext cx="2508371" cy="1661173"/>
          </a:xfrm>
          <a:prstGeom prst="rect">
            <a:avLst/>
          </a:prstGeom>
        </p:spPr>
      </p:pic>
    </p:spTree>
    <p:extLst>
      <p:ext uri="{BB962C8B-B14F-4D97-AF65-F5344CB8AC3E}">
        <p14:creationId xmlns:p14="http://schemas.microsoft.com/office/powerpoint/2010/main" val="4138333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838200" y="457200"/>
            <a:ext cx="10515600" cy="718457"/>
          </a:xfrm>
        </p:spPr>
        <p:txBody>
          <a:bodyPr>
            <a:normAutofit/>
          </a:bodyPr>
          <a:lstStyle/>
          <a:p>
            <a:pPr algn="ctr"/>
            <a:r>
              <a:rPr lang="en-US" sz="4000" dirty="0">
                <a:solidFill>
                  <a:srgbClr val="00567D"/>
                </a:solidFill>
                <a:latin typeface="Algerian" panose="04020705040A02060702" pitchFamily="82" charset="0"/>
              </a:rPr>
              <a:t>How OUR </a:t>
            </a:r>
            <a:r>
              <a:rPr lang="en-US" sz="4000" dirty="0" err="1">
                <a:solidFill>
                  <a:srgbClr val="00567D"/>
                </a:solidFill>
                <a:latin typeface="Algerian" panose="04020705040A02060702" pitchFamily="82" charset="0"/>
              </a:rPr>
              <a:t>AncestorS</a:t>
            </a:r>
            <a:r>
              <a:rPr lang="en-US" sz="4000" dirty="0">
                <a:solidFill>
                  <a:srgbClr val="00567D"/>
                </a:solidFill>
                <a:latin typeface="Algerian" panose="04020705040A02060702" pitchFamily="82" charset="0"/>
              </a:rPr>
              <a:t> </a:t>
            </a:r>
            <a:r>
              <a:rPr lang="en-US" sz="4000" dirty="0">
                <a:latin typeface="Algerian" panose="04020705040A02060702" pitchFamily="82" charset="0"/>
              </a:rPr>
              <a:t>were very wise</a:t>
            </a:r>
          </a:p>
        </p:txBody>
      </p:sp>
      <p:sp>
        <p:nvSpPr>
          <p:cNvPr id="4" name="Content Placeholder 3"/>
          <p:cNvSpPr>
            <a:spLocks noGrp="1"/>
          </p:cNvSpPr>
          <p:nvPr>
            <p:ph idx="1"/>
          </p:nvPr>
        </p:nvSpPr>
        <p:spPr>
          <a:xfrm>
            <a:off x="854529" y="1175657"/>
            <a:ext cx="7534559" cy="4993142"/>
          </a:xfrm>
        </p:spPr>
        <p:txBody>
          <a:bodyPr>
            <a:normAutofit fontScale="62500" lnSpcReduction="20000"/>
          </a:bodyPr>
          <a:lstStyle/>
          <a:p>
            <a:r>
              <a:rPr lang="en-US" sz="3100" dirty="0">
                <a:latin typeface="Times New Roman" panose="02020603050405020304" pitchFamily="18" charset="0"/>
                <a:cs typeface="Times New Roman" panose="02020603050405020304" pitchFamily="18" charset="0"/>
              </a:rPr>
              <a:t>Long ago our Ancestors </a:t>
            </a:r>
            <a:r>
              <a:rPr lang="en-US" sz="3100" dirty="0">
                <a:solidFill>
                  <a:srgbClr val="00567D"/>
                </a:solidFill>
                <a:latin typeface="Times New Roman" panose="02020603050405020304" pitchFamily="18" charset="0"/>
                <a:cs typeface="Times New Roman" panose="02020603050405020304" pitchFamily="18" charset="0"/>
              </a:rPr>
              <a:t>knew just by looking at the water and seeing what was wrong and would not settle there, due to the water coloration or seeing the effects of water also by smelling the water when they got there for a camp spot. Our Ancestors were very wise individuals, they had an education of the natural life of things, growth of plants as well </a:t>
            </a:r>
            <a:r>
              <a:rPr lang="en-US" sz="3100" dirty="0">
                <a:latin typeface="Times New Roman" panose="02020603050405020304" pitchFamily="18" charset="0"/>
                <a:cs typeface="Times New Roman" panose="02020603050405020304" pitchFamily="18" charset="0"/>
              </a:rPr>
              <a:t>as the animal kingdom, they knew what was available for eating in the lakes, streams and rivers. At that time the water ways were clean with no chemicals, bacteria, or garbage of any sort. </a:t>
            </a:r>
          </a:p>
          <a:p>
            <a:r>
              <a:rPr lang="en-US" sz="3100" dirty="0">
                <a:latin typeface="Times New Roman" panose="02020603050405020304" pitchFamily="18" charset="0"/>
                <a:cs typeface="Times New Roman" panose="02020603050405020304" pitchFamily="18" charset="0"/>
              </a:rPr>
              <a:t>Food was hunted down, hauled from the water, gathered from the forests or plucked from shallow waterways.  Farming wasn't an option because of sparse soil and the cold climate. Just as humans need oxygen to breath, aquatic life needs sufficient amounts of oxygen dissolved in water to survive. Dissolved oxygen depletion can occur for several naturally occurring reasons, most of which are highly preventable or treatable.</a:t>
            </a:r>
          </a:p>
          <a:p>
            <a:endParaRPr lang="en-US" dirty="0">
              <a:latin typeface="Times New Roman" panose="02020603050405020304" pitchFamily="18" charset="0"/>
              <a:cs typeface="Times New Roman" panose="02020603050405020304" pitchFamily="18" charset="0"/>
            </a:endParaRPr>
          </a:p>
        </p:txBody>
      </p:sp>
      <p:sp>
        <p:nvSpPr>
          <p:cNvPr id="7" name="Date Placeholder 6">
            <a:extLst>
              <a:ext uri="{FF2B5EF4-FFF2-40B4-BE49-F238E27FC236}">
                <a16:creationId xmlns:a16="http://schemas.microsoft.com/office/drawing/2014/main" id="{3054F217-AD0F-4D7D-AE71-15412C6CD643}"/>
              </a:ext>
            </a:extLst>
          </p:cNvPr>
          <p:cNvSpPr>
            <a:spLocks noGrp="1"/>
          </p:cNvSpPr>
          <p:nvPr>
            <p:ph type="dt" sz="half" idx="10"/>
          </p:nvPr>
        </p:nvSpPr>
        <p:spPr/>
        <p:txBody>
          <a:bodyPr/>
          <a:lstStyle/>
          <a:p>
            <a:fld id="{1E5DC142-4131-4327-90FE-88BF1F8E2F17}" type="datetime1">
              <a:rPr lang="en-US" smtClean="0"/>
              <a:t>11/12/2021</a:t>
            </a:fld>
            <a:endParaRPr lang="en-US"/>
          </a:p>
        </p:txBody>
      </p:sp>
      <p:pic>
        <p:nvPicPr>
          <p:cNvPr id="2" name="Picture 1">
            <a:extLst>
              <a:ext uri="{FF2B5EF4-FFF2-40B4-BE49-F238E27FC236}">
                <a16:creationId xmlns:a16="http://schemas.microsoft.com/office/drawing/2014/main" id="{1147FB65-71B9-497A-AEAB-B801A550E052}"/>
              </a:ext>
            </a:extLst>
          </p:cNvPr>
          <p:cNvPicPr>
            <a:picLocks noChangeAspect="1"/>
          </p:cNvPicPr>
          <p:nvPr/>
        </p:nvPicPr>
        <p:blipFill>
          <a:blip r:embed="rId2"/>
          <a:stretch>
            <a:fillRect/>
          </a:stretch>
        </p:blipFill>
        <p:spPr>
          <a:xfrm>
            <a:off x="8616925" y="1138442"/>
            <a:ext cx="2538545" cy="1530329"/>
          </a:xfrm>
          <a:prstGeom prst="rect">
            <a:avLst/>
          </a:prstGeom>
        </p:spPr>
      </p:pic>
      <p:pic>
        <p:nvPicPr>
          <p:cNvPr id="5" name="Picture 4">
            <a:extLst>
              <a:ext uri="{FF2B5EF4-FFF2-40B4-BE49-F238E27FC236}">
                <a16:creationId xmlns:a16="http://schemas.microsoft.com/office/drawing/2014/main" id="{91DB2E39-6714-4D32-ADAD-C241A7EC3024}"/>
              </a:ext>
            </a:extLst>
          </p:cNvPr>
          <p:cNvPicPr>
            <a:picLocks noChangeAspect="1"/>
          </p:cNvPicPr>
          <p:nvPr/>
        </p:nvPicPr>
        <p:blipFill>
          <a:blip r:embed="rId3"/>
          <a:stretch>
            <a:fillRect/>
          </a:stretch>
        </p:blipFill>
        <p:spPr>
          <a:xfrm>
            <a:off x="8745760" y="3811772"/>
            <a:ext cx="2280873" cy="1530329"/>
          </a:xfrm>
          <a:prstGeom prst="rect">
            <a:avLst/>
          </a:prstGeom>
        </p:spPr>
      </p:pic>
    </p:spTree>
    <p:extLst>
      <p:ext uri="{BB962C8B-B14F-4D97-AF65-F5344CB8AC3E}">
        <p14:creationId xmlns:p14="http://schemas.microsoft.com/office/powerpoint/2010/main" val="3669833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838200" y="489856"/>
            <a:ext cx="10515600" cy="530907"/>
          </a:xfrm>
        </p:spPr>
        <p:txBody>
          <a:bodyPr>
            <a:normAutofit fontScale="90000"/>
          </a:bodyPr>
          <a:lstStyle/>
          <a:p>
            <a:pPr algn="ctr"/>
            <a:r>
              <a:rPr lang="en-US" dirty="0">
                <a:solidFill>
                  <a:srgbClr val="00567D"/>
                </a:solidFill>
                <a:latin typeface="Algerian" panose="04020705040A02060702" pitchFamily="82" charset="0"/>
              </a:rPr>
              <a:t>Water (</a:t>
            </a:r>
            <a:r>
              <a:rPr lang="en-US" dirty="0" err="1">
                <a:solidFill>
                  <a:srgbClr val="00567D"/>
                </a:solidFill>
                <a:latin typeface="Algerian" panose="04020705040A02060702" pitchFamily="82" charset="0"/>
              </a:rPr>
              <a:t>Nibi</a:t>
            </a:r>
            <a:r>
              <a:rPr lang="en-US" dirty="0">
                <a:solidFill>
                  <a:srgbClr val="00567D"/>
                </a:solidFill>
                <a:latin typeface="Algerian" panose="04020705040A02060702" pitchFamily="82" charset="0"/>
              </a:rPr>
              <a:t>) </a:t>
            </a:r>
            <a:r>
              <a:rPr lang="en-US" dirty="0">
                <a:latin typeface="Algerian" panose="04020705040A02060702" pitchFamily="82" charset="0"/>
              </a:rPr>
              <a:t>is Life</a:t>
            </a:r>
          </a:p>
        </p:txBody>
      </p:sp>
      <p:sp>
        <p:nvSpPr>
          <p:cNvPr id="8" name="Content Placeholder 7"/>
          <p:cNvSpPr>
            <a:spLocks noGrp="1"/>
          </p:cNvSpPr>
          <p:nvPr>
            <p:ph idx="1"/>
          </p:nvPr>
        </p:nvSpPr>
        <p:spPr>
          <a:xfrm>
            <a:off x="838200" y="1200150"/>
            <a:ext cx="7295707" cy="4976813"/>
          </a:xfrm>
        </p:spPr>
        <p:txBody>
          <a:bodyPr>
            <a:normAutofit fontScale="70000" lnSpcReduction="20000"/>
          </a:bodyPr>
          <a:lstStyle/>
          <a:p>
            <a:r>
              <a:rPr lang="en-US" dirty="0">
                <a:latin typeface="Times New Roman" panose="02020603050405020304" pitchFamily="18" charset="0"/>
                <a:cs typeface="Times New Roman" panose="02020603050405020304" pitchFamily="18" charset="0"/>
              </a:rPr>
              <a:t>A long time ago things were very different than today. We honor all </a:t>
            </a:r>
            <a:r>
              <a:rPr lang="en-US" dirty="0">
                <a:solidFill>
                  <a:srgbClr val="00567D"/>
                </a:solidFill>
                <a:latin typeface="Times New Roman" panose="02020603050405020304" pitchFamily="18" charset="0"/>
                <a:cs typeface="Times New Roman" panose="02020603050405020304" pitchFamily="18" charset="0"/>
              </a:rPr>
              <a:t>of creation that includes two legged, four-legged, winged animal, water animals, the smallest animals and all the plants, trees etc. As </a:t>
            </a:r>
            <a:r>
              <a:rPr lang="en-US" dirty="0" err="1">
                <a:solidFill>
                  <a:srgbClr val="00567D"/>
                </a:solidFill>
                <a:latin typeface="Times New Roman" panose="02020603050405020304" pitchFamily="18" charset="0"/>
                <a:cs typeface="Times New Roman" panose="02020603050405020304" pitchFamily="18" charset="0"/>
              </a:rPr>
              <a:t>Nibi</a:t>
            </a:r>
            <a:r>
              <a:rPr lang="en-US" dirty="0">
                <a:solidFill>
                  <a:srgbClr val="00567D"/>
                </a:solidFill>
                <a:latin typeface="Times New Roman" panose="02020603050405020304" pitchFamily="18" charset="0"/>
                <a:cs typeface="Times New Roman" panose="02020603050405020304" pitchFamily="18" charset="0"/>
              </a:rPr>
              <a:t> is necessary to human survival, </a:t>
            </a:r>
            <a:r>
              <a:rPr lang="en-US" dirty="0" err="1">
                <a:solidFill>
                  <a:srgbClr val="00567D"/>
                </a:solidFill>
                <a:latin typeface="Times New Roman" panose="02020603050405020304" pitchFamily="18" charset="0"/>
                <a:cs typeface="Times New Roman" panose="02020603050405020304" pitchFamily="18" charset="0"/>
              </a:rPr>
              <a:t>Nibi</a:t>
            </a:r>
            <a:r>
              <a:rPr lang="en-US" dirty="0">
                <a:solidFill>
                  <a:srgbClr val="00567D"/>
                </a:solidFill>
                <a:latin typeface="Times New Roman" panose="02020603050405020304" pitchFamily="18" charset="0"/>
                <a:cs typeface="Times New Roman" panose="02020603050405020304" pitchFamily="18" charset="0"/>
              </a:rPr>
              <a:t> is necessary to the life cycle of growth, rebirth and survival. Nothing can survive without </a:t>
            </a:r>
            <a:r>
              <a:rPr lang="en-US" dirty="0" err="1">
                <a:solidFill>
                  <a:srgbClr val="00567D"/>
                </a:solidFill>
                <a:latin typeface="Times New Roman" panose="02020603050405020304" pitchFamily="18" charset="0"/>
                <a:cs typeface="Times New Roman" panose="02020603050405020304" pitchFamily="18" charset="0"/>
              </a:rPr>
              <a:t>Nibi</a:t>
            </a:r>
            <a:r>
              <a:rPr lang="en-US" dirty="0">
                <a:solidFill>
                  <a:srgbClr val="00567D"/>
                </a:solidFill>
                <a:latin typeface="Times New Roman" panose="02020603050405020304" pitchFamily="18" charset="0"/>
                <a:cs typeface="Times New Roman" panose="02020603050405020304" pitchFamily="18" charset="0"/>
              </a:rPr>
              <a:t>. Water teaches us about life, woman are the only species that can produce human life, so the water comes before and after a child is born.</a:t>
            </a:r>
          </a:p>
          <a:p>
            <a:r>
              <a:rPr lang="en-US" dirty="0">
                <a:solidFill>
                  <a:srgbClr val="00567D"/>
                </a:solidFill>
                <a:latin typeface="Times New Roman" panose="02020603050405020304" pitchFamily="18" charset="0"/>
                <a:cs typeface="Times New Roman" panose="02020603050405020304" pitchFamily="18" charset="0"/>
              </a:rPr>
              <a:t>Before birth, we are nourished, surrounded and protected by it and are considered </a:t>
            </a:r>
            <a:r>
              <a:rPr lang="en-US" dirty="0" err="1">
                <a:solidFill>
                  <a:srgbClr val="00567D"/>
                </a:solidFill>
                <a:latin typeface="Times New Roman" panose="02020603050405020304" pitchFamily="18" charset="0"/>
                <a:cs typeface="Times New Roman" panose="02020603050405020304" pitchFamily="18" charset="0"/>
              </a:rPr>
              <a:t>Nibi</a:t>
            </a:r>
            <a:r>
              <a:rPr lang="en-US" dirty="0">
                <a:solidFill>
                  <a:srgbClr val="00567D"/>
                </a:solidFill>
                <a:latin typeface="Times New Roman" panose="02020603050405020304" pitchFamily="18" charset="0"/>
                <a:cs typeface="Times New Roman" panose="02020603050405020304" pitchFamily="18" charset="0"/>
              </a:rPr>
              <a:t> babies. When </a:t>
            </a:r>
            <a:r>
              <a:rPr lang="en-US" dirty="0" err="1">
                <a:solidFill>
                  <a:srgbClr val="00567D"/>
                </a:solidFill>
                <a:latin typeface="Times New Roman" panose="02020603050405020304" pitchFamily="18" charset="0"/>
                <a:cs typeface="Times New Roman" panose="02020603050405020304" pitchFamily="18" charset="0"/>
              </a:rPr>
              <a:t>Nibi</a:t>
            </a:r>
            <a:r>
              <a:rPr lang="en-US" dirty="0">
                <a:solidFill>
                  <a:srgbClr val="00567D"/>
                </a:solidFill>
                <a:latin typeface="Times New Roman" panose="02020603050405020304" pitchFamily="18" charset="0"/>
                <a:cs typeface="Times New Roman" panose="02020603050405020304" pitchFamily="18" charset="0"/>
              </a:rPr>
              <a:t> calls to you: talk to it, and respect it.</a:t>
            </a:r>
          </a:p>
          <a:p>
            <a:r>
              <a:rPr lang="en-US" dirty="0">
                <a:solidFill>
                  <a:srgbClr val="00567D"/>
                </a:solidFill>
                <a:latin typeface="Times New Roman" panose="02020603050405020304" pitchFamily="18" charset="0"/>
                <a:cs typeface="Times New Roman" panose="02020603050405020304" pitchFamily="18" charset="0"/>
              </a:rPr>
              <a:t>At birth, that same </a:t>
            </a:r>
            <a:r>
              <a:rPr lang="en-US" dirty="0" err="1">
                <a:solidFill>
                  <a:srgbClr val="00567D"/>
                </a:solidFill>
                <a:latin typeface="Times New Roman" panose="02020603050405020304" pitchFamily="18" charset="0"/>
                <a:cs typeface="Times New Roman" panose="02020603050405020304" pitchFamily="18" charset="0"/>
              </a:rPr>
              <a:t>Nibi</a:t>
            </a:r>
            <a:r>
              <a:rPr lang="en-US" dirty="0">
                <a:solidFill>
                  <a:srgbClr val="00567D"/>
                </a:solidFill>
                <a:latin typeface="Times New Roman" panose="02020603050405020304" pitchFamily="18" charset="0"/>
                <a:cs typeface="Times New Roman" panose="02020603050405020304" pitchFamily="18" charset="0"/>
              </a:rPr>
              <a:t> precedes us into this World of Physical Things, opening the way, and preparing a safe entry for us.</a:t>
            </a:r>
          </a:p>
          <a:p>
            <a:r>
              <a:rPr lang="en-US" dirty="0" err="1">
                <a:solidFill>
                  <a:srgbClr val="00567D"/>
                </a:solidFill>
                <a:latin typeface="Times New Roman" panose="02020603050405020304" pitchFamily="18" charset="0"/>
                <a:cs typeface="Times New Roman" panose="02020603050405020304" pitchFamily="18" charset="0"/>
              </a:rPr>
              <a:t>Nibi</a:t>
            </a:r>
            <a:r>
              <a:rPr lang="en-US" dirty="0">
                <a:solidFill>
                  <a:srgbClr val="00567D"/>
                </a:solidFill>
                <a:latin typeface="Times New Roman" panose="02020603050405020304" pitchFamily="18" charset="0"/>
                <a:cs typeface="Times New Roman" panose="02020603050405020304" pitchFamily="18" charset="0"/>
              </a:rPr>
              <a:t> is the symbol of women, and our Mother, the Earth. It is her Life blood. We use it as recognition of All people; tribal affiliation &amp; cultures share the same air, heartbeat, emotion and life's blood, water is used as a symbol of these universalities</a:t>
            </a:r>
            <a:r>
              <a:rPr lang="en-US" dirty="0">
                <a:latin typeface="Times New Roman" panose="02020603050405020304" pitchFamily="18" charset="0"/>
                <a:cs typeface="Times New Roman" panose="02020603050405020304" pitchFamily="18" charset="0"/>
              </a:rPr>
              <a:t>.</a:t>
            </a:r>
          </a:p>
          <a:p>
            <a:endParaRPr lang="en-US" dirty="0"/>
          </a:p>
        </p:txBody>
      </p:sp>
      <p:sp>
        <p:nvSpPr>
          <p:cNvPr id="5" name="Date Placeholder 4"/>
          <p:cNvSpPr>
            <a:spLocks noGrp="1"/>
          </p:cNvSpPr>
          <p:nvPr>
            <p:ph type="dt" sz="half" idx="10"/>
          </p:nvPr>
        </p:nvSpPr>
        <p:spPr/>
        <p:txBody>
          <a:bodyPr/>
          <a:lstStyle/>
          <a:p>
            <a:fld id="{64FDB018-71F2-4D47-9C47-FB770C7BD24F}" type="datetime1">
              <a:rPr lang="en-US" smtClean="0"/>
              <a:t>11/12/2021</a:t>
            </a:fld>
            <a:endParaRPr lang="en-US"/>
          </a:p>
        </p:txBody>
      </p:sp>
      <p:pic>
        <p:nvPicPr>
          <p:cNvPr id="2" name="Picture 1">
            <a:extLst>
              <a:ext uri="{FF2B5EF4-FFF2-40B4-BE49-F238E27FC236}">
                <a16:creationId xmlns:a16="http://schemas.microsoft.com/office/drawing/2014/main" id="{5CF9C63D-1175-4355-90B5-03FF40DA3A93}"/>
              </a:ext>
            </a:extLst>
          </p:cNvPr>
          <p:cNvPicPr>
            <a:picLocks noChangeAspect="1"/>
          </p:cNvPicPr>
          <p:nvPr/>
        </p:nvPicPr>
        <p:blipFill>
          <a:blip r:embed="rId2"/>
          <a:stretch>
            <a:fillRect/>
          </a:stretch>
        </p:blipFill>
        <p:spPr>
          <a:xfrm>
            <a:off x="8133907" y="1020763"/>
            <a:ext cx="1444877" cy="969348"/>
          </a:xfrm>
          <a:prstGeom prst="rect">
            <a:avLst/>
          </a:prstGeom>
        </p:spPr>
      </p:pic>
      <p:pic>
        <p:nvPicPr>
          <p:cNvPr id="3" name="Picture 2">
            <a:extLst>
              <a:ext uri="{FF2B5EF4-FFF2-40B4-BE49-F238E27FC236}">
                <a16:creationId xmlns:a16="http://schemas.microsoft.com/office/drawing/2014/main" id="{B83DC0E6-731F-4B98-A7A5-60DEC44B29B3}"/>
              </a:ext>
            </a:extLst>
          </p:cNvPr>
          <p:cNvPicPr>
            <a:picLocks noChangeAspect="1"/>
          </p:cNvPicPr>
          <p:nvPr/>
        </p:nvPicPr>
        <p:blipFill>
          <a:blip r:embed="rId3"/>
          <a:stretch>
            <a:fillRect/>
          </a:stretch>
        </p:blipFill>
        <p:spPr>
          <a:xfrm>
            <a:off x="9798701" y="1833201"/>
            <a:ext cx="1164437" cy="1353429"/>
          </a:xfrm>
          <a:prstGeom prst="rect">
            <a:avLst/>
          </a:prstGeom>
        </p:spPr>
      </p:pic>
      <p:pic>
        <p:nvPicPr>
          <p:cNvPr id="4" name="Picture 3">
            <a:extLst>
              <a:ext uri="{FF2B5EF4-FFF2-40B4-BE49-F238E27FC236}">
                <a16:creationId xmlns:a16="http://schemas.microsoft.com/office/drawing/2014/main" id="{A038957F-E65E-433A-8799-157CB043D2F1}"/>
              </a:ext>
            </a:extLst>
          </p:cNvPr>
          <p:cNvPicPr>
            <a:picLocks noChangeAspect="1"/>
          </p:cNvPicPr>
          <p:nvPr/>
        </p:nvPicPr>
        <p:blipFill>
          <a:blip r:embed="rId4"/>
          <a:stretch>
            <a:fillRect/>
          </a:stretch>
        </p:blipFill>
        <p:spPr>
          <a:xfrm>
            <a:off x="10003238" y="4592895"/>
            <a:ext cx="959900" cy="1260934"/>
          </a:xfrm>
          <a:prstGeom prst="rect">
            <a:avLst/>
          </a:prstGeom>
        </p:spPr>
      </p:pic>
      <p:pic>
        <p:nvPicPr>
          <p:cNvPr id="6" name="Picture 5">
            <a:extLst>
              <a:ext uri="{FF2B5EF4-FFF2-40B4-BE49-F238E27FC236}">
                <a16:creationId xmlns:a16="http://schemas.microsoft.com/office/drawing/2014/main" id="{2995D2A9-F4BA-41A4-BF68-8442F182FBA2}"/>
              </a:ext>
            </a:extLst>
          </p:cNvPr>
          <p:cNvPicPr>
            <a:picLocks noChangeAspect="1"/>
          </p:cNvPicPr>
          <p:nvPr/>
        </p:nvPicPr>
        <p:blipFill>
          <a:blip r:embed="rId5"/>
          <a:stretch>
            <a:fillRect/>
          </a:stretch>
        </p:blipFill>
        <p:spPr>
          <a:xfrm>
            <a:off x="8204238" y="3429000"/>
            <a:ext cx="1524132" cy="798645"/>
          </a:xfrm>
          <a:prstGeom prst="rect">
            <a:avLst/>
          </a:prstGeom>
        </p:spPr>
      </p:pic>
    </p:spTree>
    <p:extLst>
      <p:ext uri="{BB962C8B-B14F-4D97-AF65-F5344CB8AC3E}">
        <p14:creationId xmlns:p14="http://schemas.microsoft.com/office/powerpoint/2010/main" val="17606208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4933"/>
            <a:ext cx="10515600" cy="826860"/>
          </a:xfrm>
        </p:spPr>
        <p:txBody>
          <a:bodyPr/>
          <a:lstStyle/>
          <a:p>
            <a:pPr algn="ctr"/>
            <a:r>
              <a:rPr lang="en-US" dirty="0">
                <a:solidFill>
                  <a:srgbClr val="00567D"/>
                </a:solidFill>
                <a:latin typeface="Algerian" panose="04020705040A02060702" pitchFamily="82" charset="0"/>
              </a:rPr>
              <a:t>Water (NIBI) is Life</a:t>
            </a:r>
          </a:p>
        </p:txBody>
      </p:sp>
      <p:sp>
        <p:nvSpPr>
          <p:cNvPr id="3" name="Content Placeholder 2"/>
          <p:cNvSpPr>
            <a:spLocks noGrp="1"/>
          </p:cNvSpPr>
          <p:nvPr>
            <p:ph idx="1"/>
          </p:nvPr>
        </p:nvSpPr>
        <p:spPr>
          <a:xfrm>
            <a:off x="830035" y="1147989"/>
            <a:ext cx="7463360" cy="4918075"/>
          </a:xfrm>
        </p:spPr>
        <p:txBody>
          <a:bodyPr>
            <a:normAutofit fontScale="92500" lnSpcReduction="10000"/>
          </a:bodyPr>
          <a:lstStyle/>
          <a:p>
            <a:r>
              <a:rPr lang="en-US" dirty="0">
                <a:latin typeface="Times New Roman" panose="02020603050405020304" pitchFamily="18" charset="0"/>
                <a:cs typeface="Times New Roman" panose="02020603050405020304" pitchFamily="18" charset="0"/>
              </a:rPr>
              <a:t>As we share the water around the Circle, we Honor it as part of Our Mother, the Earth. Bless the </a:t>
            </a:r>
            <a:r>
              <a:rPr lang="en-US" dirty="0" err="1">
                <a:latin typeface="Times New Roman" panose="02020603050405020304" pitchFamily="18" charset="0"/>
                <a:cs typeface="Times New Roman" panose="02020603050405020304" pitchFamily="18" charset="0"/>
              </a:rPr>
              <a:t>Nibi</a:t>
            </a:r>
            <a:r>
              <a:rPr lang="en-US" dirty="0">
                <a:latin typeface="Times New Roman" panose="02020603050405020304" pitchFamily="18" charset="0"/>
                <a:cs typeface="Times New Roman" panose="02020603050405020304" pitchFamily="18" charset="0"/>
              </a:rPr>
              <a:t> with compassion, laughter and joy which starts from within you.</a:t>
            </a:r>
          </a:p>
          <a:p>
            <a:r>
              <a:rPr lang="en-US" dirty="0" err="1">
                <a:latin typeface="Times New Roman" panose="02020603050405020304" pitchFamily="18" charset="0"/>
                <a:cs typeface="Times New Roman" panose="02020603050405020304" pitchFamily="18" charset="0"/>
              </a:rPr>
              <a:t>Nibi</a:t>
            </a:r>
            <a:r>
              <a:rPr lang="en-US" dirty="0">
                <a:latin typeface="Times New Roman" panose="02020603050405020304" pitchFamily="18" charset="0"/>
                <a:cs typeface="Times New Roman" panose="02020603050405020304" pitchFamily="18" charset="0"/>
              </a:rPr>
              <a:t> replenishes, cleanses, renews, purifies. It is used in our ceremonies, for our drums to hear the sound of water within us. Unity and sameness that all People of Humanity share.</a:t>
            </a:r>
          </a:p>
          <a:p>
            <a:pPr marL="0" indent="0">
              <a:buNone/>
            </a:pPr>
            <a:endParaRPr lang="en-US" strike="sngStrike" dirty="0">
              <a:solidFill>
                <a:srgbClr val="7030A0"/>
              </a:solidFill>
              <a:latin typeface="Times New Roman" panose="02020603050405020304" pitchFamily="18" charset="0"/>
              <a:cs typeface="Times New Roman" panose="02020603050405020304" pitchFamily="18" charset="0"/>
            </a:endParaRPr>
          </a:p>
        </p:txBody>
      </p:sp>
      <p:sp>
        <p:nvSpPr>
          <p:cNvPr id="4" name="Date Placeholder 3"/>
          <p:cNvSpPr>
            <a:spLocks noGrp="1"/>
          </p:cNvSpPr>
          <p:nvPr>
            <p:ph type="dt" sz="half" idx="10"/>
          </p:nvPr>
        </p:nvSpPr>
        <p:spPr/>
        <p:txBody>
          <a:bodyPr/>
          <a:lstStyle/>
          <a:p>
            <a:fld id="{2827DF5E-052A-4487-91E8-B905C91A7A23}" type="datetime1">
              <a:rPr lang="en-US" smtClean="0"/>
              <a:t>11/12/2021</a:t>
            </a:fld>
            <a:endParaRPr lang="en-US"/>
          </a:p>
        </p:txBody>
      </p:sp>
      <p:pic>
        <p:nvPicPr>
          <p:cNvPr id="5" name="Picture 4">
            <a:extLst>
              <a:ext uri="{FF2B5EF4-FFF2-40B4-BE49-F238E27FC236}">
                <a16:creationId xmlns:a16="http://schemas.microsoft.com/office/drawing/2014/main" id="{0050E5E8-EC59-4636-8E86-0BD14BA222EA}"/>
              </a:ext>
            </a:extLst>
          </p:cNvPr>
          <p:cNvPicPr>
            <a:picLocks noChangeAspect="1"/>
          </p:cNvPicPr>
          <p:nvPr/>
        </p:nvPicPr>
        <p:blipFill>
          <a:blip r:embed="rId2"/>
          <a:stretch>
            <a:fillRect/>
          </a:stretch>
        </p:blipFill>
        <p:spPr>
          <a:xfrm>
            <a:off x="8416533" y="2275139"/>
            <a:ext cx="2524687" cy="2307721"/>
          </a:xfrm>
          <a:prstGeom prst="rect">
            <a:avLst/>
          </a:prstGeom>
        </p:spPr>
      </p:pic>
    </p:spTree>
    <p:extLst>
      <p:ext uri="{BB962C8B-B14F-4D97-AF65-F5344CB8AC3E}">
        <p14:creationId xmlns:p14="http://schemas.microsoft.com/office/powerpoint/2010/main" val="13270330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838200" y="365126"/>
            <a:ext cx="10515600" cy="932996"/>
          </a:xfrm>
        </p:spPr>
        <p:txBody>
          <a:bodyPr/>
          <a:lstStyle/>
          <a:p>
            <a:pPr algn="ctr"/>
            <a:r>
              <a:rPr lang="en-US" dirty="0">
                <a:latin typeface="Algerian" panose="04020705040A02060702" pitchFamily="82" charset="0"/>
              </a:rPr>
              <a:t>Conclusion</a:t>
            </a:r>
          </a:p>
        </p:txBody>
      </p:sp>
      <p:sp>
        <p:nvSpPr>
          <p:cNvPr id="3" name="Content Placeholder 2"/>
          <p:cNvSpPr>
            <a:spLocks noGrp="1"/>
          </p:cNvSpPr>
          <p:nvPr>
            <p:ph idx="1"/>
          </p:nvPr>
        </p:nvSpPr>
        <p:spPr>
          <a:xfrm>
            <a:off x="838200" y="1257300"/>
            <a:ext cx="10187763" cy="4919663"/>
          </a:xfrm>
        </p:spPr>
        <p:txBody>
          <a:bodyPr>
            <a:normAutofit/>
          </a:bodyPr>
          <a:lstStyle/>
          <a:p>
            <a:pPr algn="ctr"/>
            <a:r>
              <a:rPr lang="en-US" sz="4000" dirty="0">
                <a:latin typeface="Times New Roman" panose="02020603050405020304" pitchFamily="18" charset="0"/>
                <a:cs typeface="Times New Roman" panose="02020603050405020304" pitchFamily="18" charset="0"/>
              </a:rPr>
              <a:t>Senses and Perception in Nature is connected to us all and looking at nature we see that all things are connected in life. We are connected to the EARTH, AIR, FIRE, and WATER. This will not change as we get older and go to the next world. So as I look at this it is a beautiful journey that we are on.</a:t>
            </a:r>
            <a:r>
              <a:rPr lang="en-US" sz="4000" dirty="0">
                <a:solidFill>
                  <a:srgbClr val="80BC00"/>
                </a:solidFill>
                <a:latin typeface="Times New Roman" panose="02020603050405020304" pitchFamily="18" charset="0"/>
                <a:cs typeface="Times New Roman" panose="02020603050405020304" pitchFamily="18" charset="0"/>
              </a:rPr>
              <a:t> </a:t>
            </a:r>
            <a:endParaRPr lang="en-US" sz="4000" dirty="0">
              <a:latin typeface="Times New Roman" panose="02020603050405020304" pitchFamily="18" charset="0"/>
              <a:cs typeface="Times New Roman" panose="02020603050405020304" pitchFamily="18" charset="0"/>
            </a:endParaRPr>
          </a:p>
        </p:txBody>
      </p:sp>
      <p:sp>
        <p:nvSpPr>
          <p:cNvPr id="7" name="Date Placeholder 6">
            <a:extLst>
              <a:ext uri="{FF2B5EF4-FFF2-40B4-BE49-F238E27FC236}">
                <a16:creationId xmlns:a16="http://schemas.microsoft.com/office/drawing/2014/main" id="{06380120-D7E6-484A-838A-DF1D31F2D9F8}"/>
              </a:ext>
            </a:extLst>
          </p:cNvPr>
          <p:cNvSpPr>
            <a:spLocks noGrp="1"/>
          </p:cNvSpPr>
          <p:nvPr>
            <p:ph type="dt" sz="half" idx="10"/>
          </p:nvPr>
        </p:nvSpPr>
        <p:spPr/>
        <p:txBody>
          <a:bodyPr/>
          <a:lstStyle/>
          <a:p>
            <a:fld id="{6BA8711A-714A-444B-84A2-FABC0B808B38}" type="datetime1">
              <a:rPr lang="en-US" smtClean="0"/>
              <a:t>11/12/2021</a:t>
            </a:fld>
            <a:endParaRPr lang="en-US"/>
          </a:p>
        </p:txBody>
      </p:sp>
    </p:spTree>
    <p:extLst>
      <p:ext uri="{BB962C8B-B14F-4D97-AF65-F5344CB8AC3E}">
        <p14:creationId xmlns:p14="http://schemas.microsoft.com/office/powerpoint/2010/main" val="3347180093"/>
      </p:ext>
    </p:extLst>
  </p:cSld>
  <p:clrMapOvr>
    <a:masterClrMapping/>
  </p:clrMapOvr>
</p:sld>
</file>

<file path=ppt/theme/theme1.xml><?xml version="1.0" encoding="utf-8"?>
<a:theme xmlns:a="http://schemas.openxmlformats.org/drawingml/2006/main" name="Office Theme">
  <a:themeElements>
    <a:clrScheme name="ND EPSCoR">
      <a:dk1>
        <a:srgbClr val="00567D"/>
      </a:dk1>
      <a:lt1>
        <a:sysClr val="window" lastClr="FFFFFF"/>
      </a:lt1>
      <a:dk2>
        <a:srgbClr val="000000"/>
      </a:dk2>
      <a:lt2>
        <a:srgbClr val="80BC00"/>
      </a:lt2>
      <a:accent1>
        <a:srgbClr val="5B9BD5"/>
      </a:accent1>
      <a:accent2>
        <a:srgbClr val="80BC00"/>
      </a:accent2>
      <a:accent3>
        <a:srgbClr val="A5A5A5"/>
      </a:accent3>
      <a:accent4>
        <a:srgbClr val="954F72"/>
      </a:accent4>
      <a:accent5>
        <a:srgbClr val="4472C4"/>
      </a:accent5>
      <a:accent6>
        <a:srgbClr val="80BC00"/>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70F08B5184C154ABD67D50C35675209" ma:contentTypeVersion="11" ma:contentTypeDescription="Create a new document." ma:contentTypeScope="" ma:versionID="ec239217c169bb24fabaf924fa0ec1ec">
  <xsd:schema xmlns:xsd="http://www.w3.org/2001/XMLSchema" xmlns:xs="http://www.w3.org/2001/XMLSchema" xmlns:p="http://schemas.microsoft.com/office/2006/metadata/properties" xmlns:ns2="b3564653-6639-4740-b636-a59fc64617bc" xmlns:ns3="715daa8a-df7e-4e1e-9f92-dd7bf1317632" targetNamespace="http://schemas.microsoft.com/office/2006/metadata/properties" ma:root="true" ma:fieldsID="459b595e55766a5fffbb08e9b9d40ad0" ns2:_="" ns3:_="">
    <xsd:import namespace="b3564653-6639-4740-b636-a59fc64617bc"/>
    <xsd:import namespace="715daa8a-df7e-4e1e-9f92-dd7bf131763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3564653-6639-4740-b636-a59fc64617b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5daa8a-df7e-4e1e-9f92-dd7bf131763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8163880-C2D5-4B18-825D-2499C06EC07D}">
  <ds:schemaRefs>
    <ds:schemaRef ds:uri="http://schemas.microsoft.com/sharepoint/v3/contenttype/forms"/>
  </ds:schemaRefs>
</ds:datastoreItem>
</file>

<file path=customXml/itemProps2.xml><?xml version="1.0" encoding="utf-8"?>
<ds:datastoreItem xmlns:ds="http://schemas.openxmlformats.org/officeDocument/2006/customXml" ds:itemID="{35F72247-FD64-439D-8300-80B10D8E2A88}">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FFF7FF73-D1D2-4E15-ADCB-CB5267BD9A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3564653-6639-4740-b636-a59fc64617bc"/>
    <ds:schemaRef ds:uri="715daa8a-df7e-4e1e-9f92-dd7bf131763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827</TotalTime>
  <Words>1175</Words>
  <Application>Microsoft Office PowerPoint</Application>
  <PresentationFormat>Widescreen</PresentationFormat>
  <Paragraphs>35</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Algerian</vt:lpstr>
      <vt:lpstr>Arial</vt:lpstr>
      <vt:lpstr>Calibri</vt:lpstr>
      <vt:lpstr>Calibri Light</vt:lpstr>
      <vt:lpstr>Times New Roman</vt:lpstr>
      <vt:lpstr>Office Theme</vt:lpstr>
      <vt:lpstr>PowerPoint Presentation</vt:lpstr>
      <vt:lpstr>Introduction</vt:lpstr>
      <vt:lpstr>Winter Weather</vt:lpstr>
      <vt:lpstr>PowerPoint Presentation</vt:lpstr>
      <vt:lpstr>How OUR AncestorS were very wise</vt:lpstr>
      <vt:lpstr>Water (Nibi) is Life</vt:lpstr>
      <vt:lpstr>Water (NIBI) is Life</vt:lpstr>
      <vt:lpstr>Conclusion</vt:lpstr>
    </vt:vector>
  </TitlesOfParts>
  <Company>NDSU</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Rusch, Kelly</dc:creator>
  <cp:lastModifiedBy>Kayla Dewey</cp:lastModifiedBy>
  <cp:revision>57</cp:revision>
  <dcterms:created xsi:type="dcterms:W3CDTF">2018-10-15T14:10:44Z</dcterms:created>
  <dcterms:modified xsi:type="dcterms:W3CDTF">2021-11-12T19:49:49Z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0x010100170F08B5184C154ABD67D50C35675209</vt:lpwstr>
  </property>
</Properties>
</file>