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91" r:id="rId2"/>
  </p:sldMasterIdLst>
  <p:sldIdLst>
    <p:sldId id="256" r:id="rId3"/>
    <p:sldId id="260" r:id="rId4"/>
    <p:sldId id="262" r:id="rId5"/>
    <p:sldId id="263" r:id="rId6"/>
    <p:sldId id="264" r:id="rId7"/>
    <p:sldId id="258" r:id="rId8"/>
    <p:sldId id="259" r:id="rId9"/>
    <p:sldId id="268" r:id="rId10"/>
    <p:sldId id="269" r:id="rId11"/>
    <p:sldId id="261" r:id="rId12"/>
    <p:sldId id="265" r:id="rId13"/>
    <p:sldId id="266" r:id="rId14"/>
    <p:sldId id="267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>
        <p:scale>
          <a:sx n="90" d="100"/>
          <a:sy n="90" d="100"/>
        </p:scale>
        <p:origin x="1074" y="4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:\Forms\EPSCoR logo\VPRC 8669 EPSCOR logo Full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4032200" y="5511054"/>
            <a:ext cx="4166421" cy="1209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14"/>
          <p:cNvSpPr>
            <a:spLocks noGrp="1"/>
          </p:cNvSpPr>
          <p:nvPr>
            <p:ph sz="quarter" idx="14" hasCustomPrompt="1"/>
          </p:nvPr>
        </p:nvSpPr>
        <p:spPr>
          <a:xfrm>
            <a:off x="1524001" y="3978275"/>
            <a:ext cx="9144000" cy="140335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00567D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84864793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314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7568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350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U:\Forms\EPSCoR logo\VPRC 8669 EPSCOR logo Full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4032200" y="5511054"/>
            <a:ext cx="4166421" cy="120985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Content Placeholder 14"/>
          <p:cNvSpPr>
            <a:spLocks noGrp="1"/>
          </p:cNvSpPr>
          <p:nvPr>
            <p:ph sz="quarter" idx="14" hasCustomPrompt="1"/>
          </p:nvPr>
        </p:nvSpPr>
        <p:spPr>
          <a:xfrm>
            <a:off x="1524001" y="3978275"/>
            <a:ext cx="9144000" cy="1403350"/>
          </a:xfrm>
        </p:spPr>
        <p:txBody>
          <a:bodyPr/>
          <a:lstStyle>
            <a:lvl1pPr marL="0" indent="0" algn="ctr">
              <a:buNone/>
              <a:defRPr baseline="0">
                <a:solidFill>
                  <a:srgbClr val="00567D"/>
                </a:solidFill>
              </a:defRPr>
            </a:lvl1pPr>
            <a:lvl5pPr marL="1828800" indent="0">
              <a:buNone/>
              <a:defRPr/>
            </a:lvl5pPr>
          </a:lstStyle>
          <a:p>
            <a:pPr lvl="0"/>
            <a:r>
              <a:rPr lang="en-US" dirty="0"/>
              <a:t>Click to add subtitle</a:t>
            </a:r>
          </a:p>
        </p:txBody>
      </p:sp>
    </p:spTree>
    <p:extLst>
      <p:ext uri="{BB962C8B-B14F-4D97-AF65-F5344CB8AC3E}">
        <p14:creationId xmlns:p14="http://schemas.microsoft.com/office/powerpoint/2010/main" val="2058141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248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4622" y="365125"/>
            <a:ext cx="10739887" cy="599254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452927"/>
            <a:ext cx="10515600" cy="5792598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9" name="Picture 8" descr="U:\Forms\EPSCoR logo\VPRC 8669 EPSCOR logo Full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5037268" y="5877232"/>
            <a:ext cx="2083281" cy="63308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057275" y="647700"/>
            <a:ext cx="10048875" cy="966769"/>
          </a:xfrm>
        </p:spPr>
        <p:txBody>
          <a:bodyPr/>
          <a:lstStyle>
            <a:lvl1pPr marL="0" indent="0">
              <a:buNone/>
              <a:defRPr sz="4000">
                <a:solidFill>
                  <a:srgbClr val="00567D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 hasCustomPrompt="1"/>
          </p:nvPr>
        </p:nvSpPr>
        <p:spPr>
          <a:xfrm>
            <a:off x="1047750" y="1905000"/>
            <a:ext cx="10048875" cy="3760788"/>
          </a:xfrm>
        </p:spPr>
        <p:txBody>
          <a:bodyPr/>
          <a:lstStyle>
            <a:lvl1pPr>
              <a:defRPr sz="3200">
                <a:solidFill>
                  <a:srgbClr val="00567D"/>
                </a:solidFill>
              </a:defRPr>
            </a:lvl1pPr>
            <a:lvl2pPr>
              <a:defRPr sz="2800">
                <a:solidFill>
                  <a:srgbClr val="00567D"/>
                </a:solidFill>
              </a:defRPr>
            </a:lvl2pPr>
            <a:lvl3pPr>
              <a:defRPr sz="2600">
                <a:solidFill>
                  <a:srgbClr val="00567D"/>
                </a:solidFill>
              </a:defRPr>
            </a:lvl3pPr>
            <a:lvl4pPr>
              <a:defRPr sz="2400">
                <a:solidFill>
                  <a:srgbClr val="00567D"/>
                </a:solidFill>
              </a:defRPr>
            </a:lvl4pPr>
            <a:lvl5pPr>
              <a:defRPr>
                <a:solidFill>
                  <a:srgbClr val="00567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3056165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022725"/>
          </a:xfrm>
        </p:spPr>
        <p:txBody>
          <a:bodyPr>
            <a:normAutofit/>
          </a:bodyPr>
          <a:lstStyle>
            <a:lvl1pPr>
              <a:defRPr sz="3200" baseline="0">
                <a:solidFill>
                  <a:srgbClr val="00567D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02272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567D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779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59737"/>
            <a:ext cx="10515600" cy="1330952"/>
          </a:xfrm>
        </p:spPr>
        <p:txBody>
          <a:bodyPr/>
          <a:lstStyle>
            <a:lvl1pPr>
              <a:defRPr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0056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371850"/>
          </a:xfrm>
        </p:spPr>
        <p:txBody>
          <a:bodyPr/>
          <a:lstStyle>
            <a:lvl1pPr>
              <a:defRPr>
                <a:solidFill>
                  <a:srgbClr val="00567D"/>
                </a:solidFill>
              </a:defRPr>
            </a:lvl1pPr>
            <a:lvl2pPr>
              <a:defRPr>
                <a:solidFill>
                  <a:srgbClr val="00567D"/>
                </a:solidFill>
              </a:defRPr>
            </a:lvl2pPr>
          </a:lstStyle>
          <a:p>
            <a:pPr lvl="0"/>
            <a:r>
              <a:rPr lang="en-US" dirty="0"/>
              <a:t>Edit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0056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71850"/>
          </a:xfrm>
        </p:spPr>
        <p:txBody>
          <a:bodyPr/>
          <a:lstStyle>
            <a:lvl1pPr>
              <a:defRPr>
                <a:solidFill>
                  <a:srgbClr val="00567D"/>
                </a:solidFill>
              </a:defRPr>
            </a:lvl1pPr>
            <a:lvl2pPr>
              <a:defRPr>
                <a:solidFill>
                  <a:srgbClr val="00567D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868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745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4720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200"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>
                <a:solidFill>
                  <a:srgbClr val="00567D"/>
                </a:solidFill>
              </a:defRPr>
            </a:lvl1pPr>
            <a:lvl2pPr>
              <a:defRPr sz="2800">
                <a:solidFill>
                  <a:srgbClr val="00567D"/>
                </a:solidFill>
              </a:defRPr>
            </a:lvl2pPr>
            <a:lvl3pPr>
              <a:defRPr sz="2400">
                <a:solidFill>
                  <a:srgbClr val="00567D"/>
                </a:solidFill>
              </a:defRPr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00567D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13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724622" y="365125"/>
            <a:ext cx="10739887" cy="5992543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838200" y="452927"/>
            <a:ext cx="10515600" cy="5792598"/>
          </a:xfrm>
          <a:prstGeom prst="rect">
            <a:avLst/>
          </a:prstGeom>
          <a:solidFill>
            <a:schemeClr val="bg1"/>
          </a:solidFill>
          <a:ln w="5715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>
              <a:ln w="28575">
                <a:solidFill>
                  <a:schemeClr val="tx1"/>
                </a:solidFill>
              </a:ln>
              <a:solidFill>
                <a:srgbClr val="002060"/>
              </a:solidFill>
            </a:endParaRPr>
          </a:p>
        </p:txBody>
      </p:sp>
      <p:pic>
        <p:nvPicPr>
          <p:cNvPr id="9" name="Picture 8" descr="U:\Forms\EPSCoR logo\VPRC 8669 EPSCOR logo Full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3" b="8520"/>
          <a:stretch/>
        </p:blipFill>
        <p:spPr bwMode="auto">
          <a:xfrm>
            <a:off x="5037268" y="5877232"/>
            <a:ext cx="2083281" cy="633087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1057275" y="647700"/>
            <a:ext cx="10048875" cy="966769"/>
          </a:xfrm>
        </p:spPr>
        <p:txBody>
          <a:bodyPr/>
          <a:lstStyle>
            <a:lvl1pPr marL="0" indent="0">
              <a:buNone/>
              <a:defRPr sz="4000">
                <a:solidFill>
                  <a:srgbClr val="00567D"/>
                </a:solidFill>
              </a:defRPr>
            </a:lvl1pPr>
          </a:lstStyle>
          <a:p>
            <a:pPr lvl="0"/>
            <a:r>
              <a:rPr lang="en-US" dirty="0"/>
              <a:t>Click to add title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 hasCustomPrompt="1"/>
          </p:nvPr>
        </p:nvSpPr>
        <p:spPr>
          <a:xfrm>
            <a:off x="1047750" y="1905000"/>
            <a:ext cx="10048875" cy="3760788"/>
          </a:xfrm>
        </p:spPr>
        <p:txBody>
          <a:bodyPr/>
          <a:lstStyle>
            <a:lvl1pPr>
              <a:defRPr sz="3200">
                <a:solidFill>
                  <a:srgbClr val="00567D"/>
                </a:solidFill>
              </a:defRPr>
            </a:lvl1pPr>
            <a:lvl2pPr>
              <a:defRPr sz="2800">
                <a:solidFill>
                  <a:srgbClr val="00567D"/>
                </a:solidFill>
              </a:defRPr>
            </a:lvl2pPr>
            <a:lvl3pPr>
              <a:defRPr sz="2600">
                <a:solidFill>
                  <a:srgbClr val="00567D"/>
                </a:solidFill>
              </a:defRPr>
            </a:lvl3pPr>
            <a:lvl4pPr>
              <a:defRPr sz="2400">
                <a:solidFill>
                  <a:srgbClr val="00567D"/>
                </a:solidFill>
              </a:defRPr>
            </a:lvl4pPr>
            <a:lvl5pPr>
              <a:defRPr>
                <a:solidFill>
                  <a:srgbClr val="00567D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7449927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666751"/>
            <a:ext cx="6172200" cy="5194300"/>
          </a:xfrm>
        </p:spPr>
        <p:txBody>
          <a:bodyPr anchor="t"/>
          <a:lstStyle>
            <a:lvl1pPr marL="0" indent="0">
              <a:buNone/>
              <a:defRPr sz="3200">
                <a:solidFill>
                  <a:srgbClr val="00567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00567D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9815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6335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0895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3846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022725"/>
          </a:xfrm>
        </p:spPr>
        <p:txBody>
          <a:bodyPr>
            <a:normAutofit/>
          </a:bodyPr>
          <a:lstStyle>
            <a:lvl1pPr>
              <a:defRPr sz="3200" baseline="0">
                <a:solidFill>
                  <a:srgbClr val="00567D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022725"/>
          </a:xfrm>
        </p:spPr>
        <p:txBody>
          <a:bodyPr>
            <a:normAutofit/>
          </a:bodyPr>
          <a:lstStyle>
            <a:lvl1pPr>
              <a:defRPr sz="3200">
                <a:solidFill>
                  <a:srgbClr val="00567D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5705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59737"/>
            <a:ext cx="10515600" cy="1330952"/>
          </a:xfrm>
        </p:spPr>
        <p:txBody>
          <a:bodyPr/>
          <a:lstStyle>
            <a:lvl1pPr>
              <a:defRPr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0056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371850"/>
          </a:xfrm>
        </p:spPr>
        <p:txBody>
          <a:bodyPr/>
          <a:lstStyle>
            <a:lvl1pPr>
              <a:defRPr>
                <a:solidFill>
                  <a:srgbClr val="00567D"/>
                </a:solidFill>
              </a:defRPr>
            </a:lvl1pPr>
            <a:lvl2pPr>
              <a:defRPr>
                <a:solidFill>
                  <a:srgbClr val="00567D"/>
                </a:solidFill>
              </a:defRPr>
            </a:lvl2pPr>
          </a:lstStyle>
          <a:p>
            <a:pPr lvl="0"/>
            <a:r>
              <a:rPr lang="en-US" dirty="0"/>
              <a:t>Edit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>
                <a:solidFill>
                  <a:srgbClr val="00567D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371850"/>
          </a:xfrm>
        </p:spPr>
        <p:txBody>
          <a:bodyPr/>
          <a:lstStyle>
            <a:lvl1pPr>
              <a:defRPr>
                <a:solidFill>
                  <a:srgbClr val="00567D"/>
                </a:solidFill>
              </a:defRPr>
            </a:lvl1pPr>
            <a:lvl2pPr>
              <a:defRPr>
                <a:solidFill>
                  <a:srgbClr val="00567D"/>
                </a:solidFill>
              </a:defRPr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3421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08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4704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0860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200"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>
                <a:solidFill>
                  <a:srgbClr val="00567D"/>
                </a:solidFill>
              </a:defRPr>
            </a:lvl1pPr>
            <a:lvl2pPr>
              <a:defRPr sz="2800">
                <a:solidFill>
                  <a:srgbClr val="00567D"/>
                </a:solidFill>
              </a:defRPr>
            </a:lvl2pPr>
            <a:lvl3pPr>
              <a:defRPr sz="2400">
                <a:solidFill>
                  <a:srgbClr val="00567D"/>
                </a:solidFill>
              </a:defRPr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00567D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3966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0567D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666751"/>
            <a:ext cx="6172200" cy="5194300"/>
          </a:xfrm>
        </p:spPr>
        <p:txBody>
          <a:bodyPr anchor="t"/>
          <a:lstStyle>
            <a:lvl1pPr marL="0" indent="0">
              <a:buNone/>
              <a:defRPr sz="3200">
                <a:solidFill>
                  <a:srgbClr val="00567D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rgbClr val="00567D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Edit text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610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469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8862" y="444749"/>
            <a:ext cx="10754276" cy="59685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28599" y="552449"/>
            <a:ext cx="10534801" cy="5724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053492" y="5858587"/>
            <a:ext cx="2085013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6752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0BF1A-2241-4579-80B5-DEDB316F8501}" type="datetimeFigureOut">
              <a:rPr lang="en-US" smtClean="0"/>
              <a:t>7/30/2021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EDA5CE-9C14-4128-B76E-66636518BD8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18862" y="444749"/>
            <a:ext cx="10754276" cy="596850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828599" y="552449"/>
            <a:ext cx="10534801" cy="572452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53492" y="5858587"/>
            <a:ext cx="2085013" cy="634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72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youtube.com/watch?v=hGj0lgfbik8" TargetMode="External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1" y="1260909"/>
            <a:ext cx="9144000" cy="1825542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Senses and Perception in Nature</a:t>
            </a:r>
            <a:br>
              <a:rPr lang="en-US" b="1" dirty="0"/>
            </a:br>
            <a:br>
              <a:rPr lang="en-US" sz="3200" dirty="0"/>
            </a:br>
            <a:r>
              <a:rPr lang="en-US" sz="4000" b="1" dirty="0"/>
              <a:t>(From Perception to Understanding to Empathy)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1524001" y="3978275"/>
            <a:ext cx="9144000" cy="892108"/>
          </a:xfrm>
        </p:spPr>
        <p:txBody>
          <a:bodyPr>
            <a:normAutofit/>
          </a:bodyPr>
          <a:lstStyle/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649040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67255"/>
            <a:ext cx="10515600" cy="1055461"/>
          </a:xfrm>
        </p:spPr>
        <p:txBody>
          <a:bodyPr>
            <a:normAutofit/>
          </a:bodyPr>
          <a:lstStyle/>
          <a:p>
            <a:r>
              <a:rPr lang="en-US" b="1" dirty="0"/>
              <a:t>Learning Objectives: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64118" y="1622716"/>
            <a:ext cx="9663764" cy="4123565"/>
          </a:xfrm>
        </p:spPr>
        <p:txBody>
          <a:bodyPr>
            <a:noAutofit/>
          </a:bodyPr>
          <a:lstStyle/>
          <a:p>
            <a:r>
              <a:rPr lang="en-US" sz="3200" b="1" dirty="0"/>
              <a:t>After this lesson, students should be able to:</a:t>
            </a:r>
            <a:endParaRPr lang="en-US" sz="3200" dirty="0"/>
          </a:p>
          <a:p>
            <a:pPr lvl="1"/>
            <a:r>
              <a:rPr lang="en-US" sz="2800" dirty="0"/>
              <a:t>Discuss the 5 traditional senses most living things possess.</a:t>
            </a:r>
          </a:p>
          <a:p>
            <a:pPr lvl="1"/>
            <a:r>
              <a:rPr lang="en-US" sz="2800" dirty="0"/>
              <a:t>Discuss the nontraditional senses most living things possess.</a:t>
            </a:r>
          </a:p>
          <a:p>
            <a:pPr lvl="1"/>
            <a:r>
              <a:rPr lang="en-US" sz="2800" dirty="0"/>
              <a:t>Explain how senses work.</a:t>
            </a:r>
          </a:p>
          <a:p>
            <a:pPr lvl="1"/>
            <a:r>
              <a:rPr lang="en-US" sz="2800" dirty="0"/>
              <a:t>Demonstrate some senses and how it is used by some animals to survive in nature. </a:t>
            </a:r>
            <a:endParaRPr lang="en-US" sz="2800" dirty="0">
              <a:effectLst/>
            </a:endParaRPr>
          </a:p>
          <a:p>
            <a:pPr lvl="1"/>
            <a:r>
              <a:rPr lang="en-US" sz="2800" dirty="0"/>
              <a:t>Perform activities to stimulate thought and answer critical thinking questions.</a:t>
            </a:r>
          </a:p>
        </p:txBody>
      </p:sp>
    </p:spTree>
    <p:extLst>
      <p:ext uri="{BB962C8B-B14F-4D97-AF65-F5344CB8AC3E}">
        <p14:creationId xmlns:p14="http://schemas.microsoft.com/office/powerpoint/2010/main" val="3561737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59581" y="875264"/>
            <a:ext cx="10515600" cy="1049789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Description of the hands-on activities: </a:t>
            </a:r>
            <a:br>
              <a:rPr lang="en-US" b="1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99411" y="1584810"/>
            <a:ext cx="9753600" cy="407238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3200" b="1" dirty="0"/>
              <a:t>Activities related to simple human perception</a:t>
            </a:r>
            <a:endParaRPr lang="en-US" sz="3200" dirty="0"/>
          </a:p>
          <a:p>
            <a:pPr lvl="1"/>
            <a:r>
              <a:rPr lang="en-US" sz="2800" b="1" dirty="0"/>
              <a:t>Touch of Genius</a:t>
            </a:r>
            <a:endParaRPr lang="en-US" sz="2800" dirty="0"/>
          </a:p>
          <a:p>
            <a:pPr lvl="1"/>
            <a:r>
              <a:rPr lang="en-US" sz="2800" b="1" dirty="0"/>
              <a:t>I see the light</a:t>
            </a:r>
            <a:endParaRPr lang="en-US" sz="2800" dirty="0"/>
          </a:p>
          <a:p>
            <a:pPr lvl="1"/>
            <a:r>
              <a:rPr lang="en-US" sz="2800" b="1" dirty="0"/>
              <a:t>Tasty treats</a:t>
            </a:r>
            <a:endParaRPr lang="en-US" sz="2800" dirty="0"/>
          </a:p>
          <a:p>
            <a:pPr lvl="1"/>
            <a:r>
              <a:rPr lang="en-US" sz="2800" b="1" dirty="0"/>
              <a:t>Bells and whistles </a:t>
            </a:r>
            <a:endParaRPr lang="en-US" sz="2800" dirty="0"/>
          </a:p>
          <a:p>
            <a:pPr lvl="1"/>
            <a:r>
              <a:rPr lang="en-US" sz="2800" b="1" dirty="0"/>
              <a:t>Fee-fi-</a:t>
            </a:r>
            <a:r>
              <a:rPr lang="en-US" sz="2800" b="1" dirty="0" err="1"/>
              <a:t>fo</a:t>
            </a:r>
            <a:r>
              <a:rPr lang="en-US" sz="2800" b="1" dirty="0"/>
              <a:t>-</a:t>
            </a:r>
            <a:r>
              <a:rPr lang="en-US" sz="2800" b="1" dirty="0" err="1"/>
              <a:t>fum</a:t>
            </a:r>
            <a:r>
              <a:rPr lang="en-US" sz="2800" b="1" dirty="0"/>
              <a:t>, I smell…</a:t>
            </a:r>
            <a:endParaRPr lang="en-US" sz="28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799679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57451" y="798898"/>
            <a:ext cx="10515600" cy="1049152"/>
          </a:xfrm>
        </p:spPr>
        <p:txBody>
          <a:bodyPr>
            <a:normAutofit/>
          </a:bodyPr>
          <a:lstStyle/>
          <a:p>
            <a:r>
              <a:rPr lang="en-US" b="1" dirty="0"/>
              <a:t>Description of the hands-on activities: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256498" y="2030931"/>
            <a:ext cx="9717505" cy="3462638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b="1" dirty="0"/>
              <a:t>Activities related to complex human perception </a:t>
            </a:r>
            <a:endParaRPr lang="en-US" dirty="0"/>
          </a:p>
          <a:p>
            <a:pPr lvl="1"/>
            <a:r>
              <a:rPr lang="en-US" b="1" dirty="0"/>
              <a:t>Flavor test (Nose, Mouth)</a:t>
            </a:r>
            <a:endParaRPr lang="en-US" dirty="0"/>
          </a:p>
          <a:p>
            <a:pPr lvl="1"/>
            <a:r>
              <a:rPr lang="en-US" b="1" dirty="0"/>
              <a:t>Coke or Pepsi (Mouth, Nose, Eyes)</a:t>
            </a:r>
            <a:endParaRPr lang="en-US" dirty="0"/>
          </a:p>
          <a:p>
            <a:pPr lvl="1"/>
            <a:r>
              <a:rPr lang="en-US" b="1" dirty="0"/>
              <a:t>Balance and Direction (Brain, eyes, and inner ears)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38410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74282" y="885524"/>
            <a:ext cx="9852258" cy="110690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Description of the hands-on activities: </a:t>
            </a:r>
            <a:br>
              <a:rPr lang="en-US" dirty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136382" y="1722921"/>
            <a:ext cx="9928058" cy="3501139"/>
          </a:xfrm>
        </p:spPr>
        <p:txBody>
          <a:bodyPr>
            <a:normAutofit/>
          </a:bodyPr>
          <a:lstStyle/>
          <a:p>
            <a:pPr lvl="0"/>
            <a:r>
              <a:rPr lang="en-US" b="1" dirty="0"/>
              <a:t>Activities related to applied aspects of the senses in our daily lives </a:t>
            </a:r>
            <a:endParaRPr lang="en-US" dirty="0"/>
          </a:p>
          <a:p>
            <a:pPr lvl="1"/>
            <a:r>
              <a:rPr lang="en-US" b="1" dirty="0"/>
              <a:t>How the senses have shaped our languages</a:t>
            </a:r>
            <a:endParaRPr lang="en-US" dirty="0"/>
          </a:p>
          <a:p>
            <a:pPr lvl="1"/>
            <a:r>
              <a:rPr lang="en-US" b="1" dirty="0"/>
              <a:t>Senses and understanding</a:t>
            </a:r>
            <a:endParaRPr lang="en-US" dirty="0"/>
          </a:p>
          <a:p>
            <a:pPr lvl="1"/>
            <a:r>
              <a:rPr lang="en-US" b="1" dirty="0"/>
              <a:t>Empathy (online emotional IQ quiz)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04054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307" y="502921"/>
            <a:ext cx="9297411" cy="1008246"/>
          </a:xfrm>
        </p:spPr>
        <p:txBody>
          <a:bodyPr/>
          <a:lstStyle/>
          <a:p>
            <a:r>
              <a:rPr lang="en-US" b="1" dirty="0"/>
              <a:t>The Senses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406" y="1463039"/>
            <a:ext cx="9817769" cy="4235116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A sense is a physiological capacity of organisms that provides data for perception.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The nervous system has a specific sensory nervous system, and a sense organ, or sensor, dedicated to each sense.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Humans have a multitude of sensors: Sight (vision), Hearing (audition), Taste (gustation), Smell (olfaction), and Touch (somatosensation). These are the five traditionally recognized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/>
              <a:t> The senses are frequently divided into </a:t>
            </a:r>
            <a:r>
              <a:rPr lang="en-US" b="1" dirty="0"/>
              <a:t>exteroceptive</a:t>
            </a:r>
            <a:r>
              <a:rPr lang="en-US" dirty="0"/>
              <a:t> and </a:t>
            </a:r>
            <a:r>
              <a:rPr lang="en-US" b="1" dirty="0"/>
              <a:t>interoceptive</a:t>
            </a:r>
            <a:r>
              <a:rPr lang="en-US" dirty="0"/>
              <a:t>:</a:t>
            </a:r>
          </a:p>
          <a:p>
            <a:pPr>
              <a:buFont typeface="Wingdings" panose="05000000000000000000" pitchFamily="2" charset="2"/>
              <a:buChar char="q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937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15318" y="666551"/>
            <a:ext cx="9892751" cy="1008246"/>
          </a:xfrm>
        </p:spPr>
        <p:txBody>
          <a:bodyPr/>
          <a:lstStyle/>
          <a:p>
            <a:r>
              <a:rPr lang="en-US" dirty="0"/>
              <a:t>Other Senses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37801" y="1347538"/>
            <a:ext cx="10018713" cy="4061860"/>
          </a:xfrm>
        </p:spPr>
        <p:txBody>
          <a:bodyPr>
            <a:noAutofit/>
          </a:bodyPr>
          <a:lstStyle/>
          <a:p>
            <a:r>
              <a:rPr lang="en-US" sz="2800" dirty="0"/>
              <a:t>The ability to detect other stimuli also exists, and these include: </a:t>
            </a:r>
          </a:p>
          <a:p>
            <a:pPr lvl="1"/>
            <a:r>
              <a:rPr lang="en-US" sz="2400" dirty="0"/>
              <a:t>Temperature (thermoception), </a:t>
            </a:r>
          </a:p>
          <a:p>
            <a:pPr lvl="1"/>
            <a:r>
              <a:rPr lang="en-US" sz="2400" dirty="0"/>
              <a:t>Kinesthetic sense (proprioception), </a:t>
            </a:r>
          </a:p>
          <a:p>
            <a:pPr lvl="1"/>
            <a:r>
              <a:rPr lang="en-US" sz="2400" dirty="0"/>
              <a:t>Pain (nociception), </a:t>
            </a:r>
          </a:p>
          <a:p>
            <a:pPr lvl="1"/>
            <a:r>
              <a:rPr lang="en-US" sz="2400" dirty="0"/>
              <a:t>Balance (equilibrioception), </a:t>
            </a:r>
          </a:p>
          <a:p>
            <a:pPr lvl="1"/>
            <a:r>
              <a:rPr lang="en-US" sz="2400" dirty="0"/>
              <a:t>Vibration (</a:t>
            </a:r>
            <a:r>
              <a:rPr lang="en-US" sz="2400" dirty="0" err="1"/>
              <a:t>mechanoreception</a:t>
            </a:r>
            <a:r>
              <a:rPr lang="en-US" sz="2400" dirty="0"/>
              <a:t>), and </a:t>
            </a:r>
          </a:p>
          <a:p>
            <a:pPr lvl="1"/>
            <a:r>
              <a:rPr lang="en-US" sz="2400" dirty="0"/>
              <a:t>Various internal stimuli (e.g. the different chemoreceptors for detecting salt and carbon dioxide concentrations in the blood, or sense of hunger and sense of thirst). </a:t>
            </a:r>
          </a:p>
        </p:txBody>
      </p:sp>
    </p:spTree>
    <p:extLst>
      <p:ext uri="{BB962C8B-B14F-4D97-AF65-F5344CB8AC3E}">
        <p14:creationId xmlns:p14="http://schemas.microsoft.com/office/powerpoint/2010/main" val="2851168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956" y="702009"/>
            <a:ext cx="9865093" cy="1348172"/>
          </a:xfrm>
        </p:spPr>
        <p:txBody>
          <a:bodyPr/>
          <a:lstStyle/>
          <a:p>
            <a:r>
              <a:rPr lang="en-US" dirty="0"/>
              <a:t>Other Senses from other organisms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08901"/>
          </a:xfrm>
        </p:spPr>
        <p:txBody>
          <a:bodyPr>
            <a:noAutofit/>
          </a:bodyPr>
          <a:lstStyle/>
          <a:p>
            <a:r>
              <a:rPr lang="en-US" sz="3200" dirty="0"/>
              <a:t>Other organisms have unique ways of detecting stimuli, and these include: </a:t>
            </a:r>
          </a:p>
          <a:p>
            <a:pPr lvl="1"/>
            <a:r>
              <a:rPr lang="en-US" dirty="0"/>
              <a:t>Most animals have advanced senses of electroreception and detection of polarized light, smell, taste, sight, touch, echolocation, balance, magnetic alignment, and many other senses they use in nature. </a:t>
            </a:r>
          </a:p>
          <a:p>
            <a:pPr lvl="1"/>
            <a:r>
              <a:rPr lang="en-US" dirty="0"/>
              <a:t>Plants also have a whole set of senses that closely mirror what animals have. Plants sense light, gravity, temperature, humidity, chemical substances, chemical gradients, reorientation, magnetic fields, infections, tissue damage and mechanical pressure. 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38541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it possible to lose senses?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1803" y="1421364"/>
            <a:ext cx="10208394" cy="4351338"/>
          </a:xfrm>
        </p:spPr>
        <p:txBody>
          <a:bodyPr/>
          <a:lstStyle/>
          <a:p>
            <a:r>
              <a:rPr lang="en-US" dirty="0"/>
              <a:t>It is possible to lose a sense due to disease, an accident, or deterioration over time. </a:t>
            </a:r>
          </a:p>
          <a:p>
            <a:r>
              <a:rPr lang="en-US" dirty="0"/>
              <a:t>It is also possible to be born without the capacity to use a sense. </a:t>
            </a:r>
          </a:p>
          <a:p>
            <a:r>
              <a:rPr lang="en-US" dirty="0"/>
              <a:t>Some people have the ability to have one sense that is highly developed.</a:t>
            </a:r>
          </a:p>
          <a:p>
            <a:r>
              <a:rPr lang="en-US" dirty="0"/>
              <a:t>some people without the ability to use a sense can compensate by highly developing another sense. </a:t>
            </a:r>
          </a:p>
        </p:txBody>
      </p:sp>
    </p:spTree>
    <p:extLst>
      <p:ext uri="{BB962C8B-B14F-4D97-AF65-F5344CB8AC3E}">
        <p14:creationId xmlns:p14="http://schemas.microsoft.com/office/powerpoint/2010/main" val="3294835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865" y="1432689"/>
            <a:ext cx="6771566" cy="270101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Five Senses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70823" y="4032984"/>
            <a:ext cx="10515600" cy="13739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b="1" dirty="0"/>
              <a:t>Perception leads to Understanding, which leads to Empathy</a:t>
            </a:r>
          </a:p>
        </p:txBody>
      </p:sp>
    </p:spTree>
    <p:extLst>
      <p:ext uri="{BB962C8B-B14F-4D97-AF65-F5344CB8AC3E}">
        <p14:creationId xmlns:p14="http://schemas.microsoft.com/office/powerpoint/2010/main" val="2881686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938259" y="4831758"/>
            <a:ext cx="83154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hlinkClick r:id="rId2"/>
              </a:rPr>
              <a:t>https://www.youtube.com/watch?v=hGj0lgfbik8</a:t>
            </a:r>
            <a:endParaRPr lang="en-US" sz="3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4492" y="1564227"/>
            <a:ext cx="7144747" cy="32675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Senses in our language</a:t>
            </a:r>
          </a:p>
        </p:txBody>
      </p:sp>
    </p:spTree>
    <p:extLst>
      <p:ext uri="{BB962C8B-B14F-4D97-AF65-F5344CB8AC3E}">
        <p14:creationId xmlns:p14="http://schemas.microsoft.com/office/powerpoint/2010/main" val="42637487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96634" y="666551"/>
            <a:ext cx="8394064" cy="1008246"/>
          </a:xfrm>
        </p:spPr>
        <p:txBody>
          <a:bodyPr/>
          <a:lstStyle/>
          <a:p>
            <a:r>
              <a:rPr lang="en-US" dirty="0"/>
              <a:t>Understanding….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6675" y="1916229"/>
            <a:ext cx="10018713" cy="3124201"/>
          </a:xfrm>
        </p:spPr>
        <p:txBody>
          <a:bodyPr>
            <a:normAutofit/>
          </a:bodyPr>
          <a:lstStyle/>
          <a:p>
            <a:r>
              <a:rPr lang="en-US" sz="2800" dirty="0"/>
              <a:t>Understanding refers to the ability to grasp or be perceptive of our surrounding. Complete understanding is the end goal of perception. </a:t>
            </a:r>
          </a:p>
          <a:p>
            <a:r>
              <a:rPr lang="en-US" dirty="0"/>
              <a:t>The use of sensory terminology to define levels of understanding is a common trait shared by many languages and cultures.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471904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484310" y="423512"/>
            <a:ext cx="10018713" cy="1119738"/>
          </a:xfrm>
        </p:spPr>
        <p:txBody>
          <a:bodyPr/>
          <a:lstStyle/>
          <a:p>
            <a:r>
              <a:rPr lang="en-US" dirty="0"/>
              <a:t>Empathy …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061632" y="1329890"/>
            <a:ext cx="9920793" cy="4217469"/>
          </a:xfrm>
        </p:spPr>
        <p:txBody>
          <a:bodyPr>
            <a:noAutofit/>
          </a:bodyPr>
          <a:lstStyle/>
          <a:p>
            <a:r>
              <a:rPr lang="en-US" sz="2400" dirty="0"/>
              <a:t>Empathy is the experience of understanding another person's thoughts, feelings, and condition from his or her point of view, rather than from one's own. </a:t>
            </a:r>
          </a:p>
          <a:p>
            <a:r>
              <a:rPr lang="en-US" sz="2400" dirty="0"/>
              <a:t>It is the capacity to understand or feel what another person is experiencing from within their frame of reference, or to place oneself in another's position. </a:t>
            </a:r>
          </a:p>
          <a:p>
            <a:r>
              <a:rPr lang="en-US" sz="2400" dirty="0"/>
              <a:t>It therefore encompasses a number of emotional states. </a:t>
            </a:r>
          </a:p>
          <a:p>
            <a:r>
              <a:rPr lang="en-US" sz="2400" dirty="0"/>
              <a:t>Compassion and sympathy are terms associated with empathy. </a:t>
            </a:r>
          </a:p>
          <a:p>
            <a:pPr lvl="1"/>
            <a:r>
              <a:rPr lang="en-US" sz="2000" dirty="0"/>
              <a:t>Compassion refers to an emotion we feel when others are in need, and it motivates us to help them. </a:t>
            </a:r>
          </a:p>
          <a:p>
            <a:pPr lvl="1"/>
            <a:r>
              <a:rPr lang="en-US" sz="2000" dirty="0"/>
              <a:t>Sympathy is a feeling of care and understanding for someone in need.</a:t>
            </a:r>
          </a:p>
        </p:txBody>
      </p:sp>
    </p:spTree>
    <p:extLst>
      <p:ext uri="{BB962C8B-B14F-4D97-AF65-F5344CB8AC3E}">
        <p14:creationId xmlns:p14="http://schemas.microsoft.com/office/powerpoint/2010/main" val="172291453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ND EPSCoR">
      <a:dk1>
        <a:srgbClr val="00567D"/>
      </a:dk1>
      <a:lt1>
        <a:sysClr val="window" lastClr="FFFFFF"/>
      </a:lt1>
      <a:dk2>
        <a:srgbClr val="000000"/>
      </a:dk2>
      <a:lt2>
        <a:srgbClr val="80BC00"/>
      </a:lt2>
      <a:accent1>
        <a:srgbClr val="5B9BD5"/>
      </a:accent1>
      <a:accent2>
        <a:srgbClr val="80BC00"/>
      </a:accent2>
      <a:accent3>
        <a:srgbClr val="A5A5A5"/>
      </a:accent3>
      <a:accent4>
        <a:srgbClr val="954F72"/>
      </a:accent4>
      <a:accent5>
        <a:srgbClr val="4472C4"/>
      </a:accent5>
      <a:accent6>
        <a:srgbClr val="80BC0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D14EB482-F30B-4448-A1C4-BDCA01D43CE9}" vid="{5EEEBC68-AD59-4129-81A2-C22A91E571B8}"/>
    </a:ext>
  </a:extLst>
</a:theme>
</file>

<file path=ppt/theme/theme2.xml><?xml version="1.0" encoding="utf-8"?>
<a:theme xmlns:a="http://schemas.openxmlformats.org/drawingml/2006/main" name="1_Theme1">
  <a:themeElements>
    <a:clrScheme name="ND EPSCoR">
      <a:dk1>
        <a:srgbClr val="00567D"/>
      </a:dk1>
      <a:lt1>
        <a:sysClr val="window" lastClr="FFFFFF"/>
      </a:lt1>
      <a:dk2>
        <a:srgbClr val="000000"/>
      </a:dk2>
      <a:lt2>
        <a:srgbClr val="80BC00"/>
      </a:lt2>
      <a:accent1>
        <a:srgbClr val="5B9BD5"/>
      </a:accent1>
      <a:accent2>
        <a:srgbClr val="80BC00"/>
      </a:accent2>
      <a:accent3>
        <a:srgbClr val="A5A5A5"/>
      </a:accent3>
      <a:accent4>
        <a:srgbClr val="954F72"/>
      </a:accent4>
      <a:accent5>
        <a:srgbClr val="4472C4"/>
      </a:accent5>
      <a:accent6>
        <a:srgbClr val="80BC00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D14EB482-F30B-4448-A1C4-BDCA01D43CE9}" vid="{5EEEBC68-AD59-4129-81A2-C22A91E571B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16173</TotalTime>
  <Words>696</Words>
  <Application>Microsoft Office PowerPoint</Application>
  <PresentationFormat>Widescreen</PresentationFormat>
  <Paragraphs>61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Theme1</vt:lpstr>
      <vt:lpstr>1_Theme1</vt:lpstr>
      <vt:lpstr>Senses and Perception in Nature  (From Perception to Understanding to Empathy)</vt:lpstr>
      <vt:lpstr>The Senses</vt:lpstr>
      <vt:lpstr>Other Senses</vt:lpstr>
      <vt:lpstr>Other Senses from other organisms</vt:lpstr>
      <vt:lpstr>Is it possible to lose senses?</vt:lpstr>
      <vt:lpstr>The Five Senses</vt:lpstr>
      <vt:lpstr>The Senses in our language</vt:lpstr>
      <vt:lpstr>Understanding….</vt:lpstr>
      <vt:lpstr>Empathy …</vt:lpstr>
      <vt:lpstr>Learning Objectives: </vt:lpstr>
      <vt:lpstr>Description of the hands-on activities:  </vt:lpstr>
      <vt:lpstr>Description of the hands-on activities: </vt:lpstr>
      <vt:lpstr>Description of the hands-on activities:  </vt:lpstr>
    </vt:vector>
  </TitlesOfParts>
  <Company>Sitting Bull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2018-2019  Middle School Science Sunday Academy  The Human Senses and Perception</dc:title>
  <dc:creator>Mafany Mongoh</dc:creator>
  <cp:lastModifiedBy>Shireen Alemadi</cp:lastModifiedBy>
  <cp:revision>18</cp:revision>
  <dcterms:created xsi:type="dcterms:W3CDTF">2019-04-09T06:42:14Z</dcterms:created>
  <dcterms:modified xsi:type="dcterms:W3CDTF">2021-07-30T18:08:56Z</dcterms:modified>
</cp:coreProperties>
</file>