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7" r:id="rId2"/>
    <p:sldId id="310" r:id="rId3"/>
    <p:sldId id="270" r:id="rId4"/>
    <p:sldId id="289" r:id="rId5"/>
    <p:sldId id="290" r:id="rId6"/>
    <p:sldId id="258" r:id="rId7"/>
    <p:sldId id="276" r:id="rId8"/>
    <p:sldId id="272" r:id="rId9"/>
    <p:sldId id="277" r:id="rId10"/>
    <p:sldId id="291" r:id="rId11"/>
    <p:sldId id="273" r:id="rId12"/>
    <p:sldId id="293" r:id="rId13"/>
    <p:sldId id="292" r:id="rId14"/>
    <p:sldId id="274" r:id="rId15"/>
    <p:sldId id="294" r:id="rId16"/>
    <p:sldId id="295" r:id="rId17"/>
    <p:sldId id="296" r:id="rId18"/>
    <p:sldId id="283" r:id="rId19"/>
    <p:sldId id="275" r:id="rId20"/>
    <p:sldId id="298" r:id="rId21"/>
    <p:sldId id="300" r:id="rId22"/>
    <p:sldId id="299" r:id="rId23"/>
    <p:sldId id="281" r:id="rId24"/>
    <p:sldId id="301" r:id="rId25"/>
    <p:sldId id="282" r:id="rId26"/>
    <p:sldId id="284" r:id="rId27"/>
    <p:sldId id="302" r:id="rId28"/>
    <p:sldId id="303" r:id="rId29"/>
    <p:sldId id="304" r:id="rId30"/>
    <p:sldId id="285" r:id="rId31"/>
    <p:sldId id="286" r:id="rId32"/>
    <p:sldId id="30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20000"/>
    <a:srgbClr val="A80000"/>
    <a:srgbClr val="960000"/>
    <a:srgbClr val="CC0000"/>
    <a:srgbClr val="A50021"/>
    <a:srgbClr val="FDF6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105" d="100"/>
          <a:sy n="105" d="100"/>
        </p:scale>
        <p:origin x="120"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1084498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616980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3060169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2745307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166148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4227162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1584793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72793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1536210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2766891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B9C86A6-06D7-4AE0-A7BA-81552703BA6F}" type="datetimeFigureOut">
              <a:rPr lang="en-US" smtClean="0"/>
              <a:t>8/15/2018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B5FEED7-8BB2-45B9-AC12-B9031225959D}" type="slidenum">
              <a:rPr lang="en-US" smtClean="0"/>
              <a:t>‹#›</a:t>
            </a:fld>
            <a:endParaRPr lang="en-US" dirty="0"/>
          </a:p>
        </p:txBody>
      </p:sp>
    </p:spTree>
    <p:extLst>
      <p:ext uri="{BB962C8B-B14F-4D97-AF65-F5344CB8AC3E}">
        <p14:creationId xmlns:p14="http://schemas.microsoft.com/office/powerpoint/2010/main" val="1370396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6000">
              <a:srgbClr val="820000"/>
            </a:gs>
            <a:gs pos="2000">
              <a:schemeClr val="accent2">
                <a:lumMod val="0"/>
                <a:lumOff val="100000"/>
              </a:schemeClr>
            </a:gs>
            <a:gs pos="78000">
              <a:schemeClr val="accent2">
                <a:lumMod val="0"/>
                <a:lumOff val="100000"/>
              </a:schemeClr>
            </a:gs>
            <a:gs pos="100000">
              <a:srgbClr val="FF0000"/>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C86A6-06D7-4AE0-A7BA-81552703BA6F}" type="datetimeFigureOut">
              <a:rPr lang="en-US" smtClean="0"/>
              <a:t>8/15/2018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5FEED7-8BB2-45B9-AC12-B9031225959D}" type="slidenum">
              <a:rPr lang="en-US" smtClean="0"/>
              <a:t>‹#›</a:t>
            </a:fld>
            <a:endParaRPr lang="en-US" dirty="0"/>
          </a:p>
        </p:txBody>
      </p:sp>
    </p:spTree>
    <p:extLst>
      <p:ext uri="{BB962C8B-B14F-4D97-AF65-F5344CB8AC3E}">
        <p14:creationId xmlns:p14="http://schemas.microsoft.com/office/powerpoint/2010/main" val="418166078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www.youtube.com/watch?v=7XaftdE_h60"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mGPZ7WOyj0c"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TPKQUF9GP-4" TargetMode="External"/><Relationship Id="rId2" Type="http://schemas.openxmlformats.org/officeDocument/2006/relationships/hyperlink" Target="https://www.youtube.com/watch?v=w-j4ZiMZZTg" TargetMode="External"/><Relationship Id="rId1" Type="http://schemas.openxmlformats.org/officeDocument/2006/relationships/slideLayout" Target="../slideLayouts/slideLayout6.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oHMmtqKgs50" TargetMode="External"/><Relationship Id="rId2" Type="http://schemas.openxmlformats.org/officeDocument/2006/relationships/hyperlink" Target="https://www.youtube.com/watch?v=NeMJXMSkA7g"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puSAynBu-VI"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uxzDrvIoh4Q" TargetMode="Externa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www.superteachertools.us/jeopardyx/jeopardy-review-game-live.php?gamefile=2250402&amp;playid=2092566"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chemeClr val="accent3">
                <a:lumMod val="0"/>
                <a:lumOff val="100000"/>
              </a:schemeClr>
            </a:gs>
            <a:gs pos="69000">
              <a:schemeClr val="accent3">
                <a:lumMod val="0"/>
                <a:lumOff val="100000"/>
              </a:schemeClr>
            </a:gs>
            <a:gs pos="85000">
              <a:schemeClr val="accent3">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Rectangle 3"/>
          <p:cNvSpPr/>
          <p:nvPr/>
        </p:nvSpPr>
        <p:spPr>
          <a:xfrm>
            <a:off x="698149" y="1088413"/>
            <a:ext cx="10925876" cy="1200329"/>
          </a:xfrm>
          <a:prstGeom prst="rect">
            <a:avLst/>
          </a:prstGeom>
        </p:spPr>
        <p:txBody>
          <a:bodyPr wrap="none">
            <a:spAutoFit/>
          </a:bodyPr>
          <a:lstStyle/>
          <a:p>
            <a:r>
              <a:rPr lang="en-US" sz="7200" b="1" dirty="0"/>
              <a:t>CIRCULATION:  get pumped!</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20000"/>
                    </a14:imgEffect>
                  </a14:imgLayer>
                </a14:imgProps>
              </a:ext>
            </a:extLst>
          </a:blip>
          <a:stretch>
            <a:fillRect/>
          </a:stretch>
        </p:blipFill>
        <p:spPr>
          <a:xfrm>
            <a:off x="2386013" y="1818326"/>
            <a:ext cx="9587017" cy="3656799"/>
          </a:xfrm>
          <a:prstGeom prst="rect">
            <a:avLst/>
          </a:prstGeom>
        </p:spPr>
      </p:pic>
    </p:spTree>
    <p:extLst>
      <p:ext uri="{BB962C8B-B14F-4D97-AF65-F5344CB8AC3E}">
        <p14:creationId xmlns:p14="http://schemas.microsoft.com/office/powerpoint/2010/main" val="2481572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bright="20000" contrast="-20000"/>
                    </a14:imgEffect>
                  </a14:imgLayer>
                </a14:imgProps>
              </a:ext>
            </a:extLst>
          </a:blip>
          <a:srcRect l="2618" t="10219" r="2929" b="11459"/>
          <a:stretch/>
        </p:blipFill>
        <p:spPr>
          <a:xfrm>
            <a:off x="1060360" y="399245"/>
            <a:ext cx="9040968" cy="5563673"/>
          </a:xfrm>
          <a:prstGeom prst="rect">
            <a:avLst/>
          </a:prstGeom>
        </p:spPr>
      </p:pic>
      <p:sp>
        <p:nvSpPr>
          <p:cNvPr id="4" name="Rectangle 3"/>
          <p:cNvSpPr/>
          <p:nvPr/>
        </p:nvSpPr>
        <p:spPr>
          <a:xfrm>
            <a:off x="3662691" y="6322385"/>
            <a:ext cx="3836307" cy="246221"/>
          </a:xfrm>
          <a:prstGeom prst="rect">
            <a:avLst/>
          </a:prstGeom>
        </p:spPr>
        <p:txBody>
          <a:bodyPr wrap="none">
            <a:spAutoFit/>
          </a:bodyPr>
          <a:lstStyle/>
          <a:p>
            <a:r>
              <a:rPr lang="en-US" sz="1000" dirty="0"/>
              <a:t>Photo credit:  http://www.universalmedicalinc.com/heart-model.html</a:t>
            </a:r>
          </a:p>
        </p:txBody>
      </p:sp>
    </p:spTree>
    <p:extLst>
      <p:ext uri="{BB962C8B-B14F-4D97-AF65-F5344CB8AC3E}">
        <p14:creationId xmlns:p14="http://schemas.microsoft.com/office/powerpoint/2010/main" val="1138072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4309" y="1352543"/>
            <a:ext cx="11004255" cy="5016758"/>
          </a:xfrm>
          <a:prstGeom prst="rect">
            <a:avLst/>
          </a:prstGeom>
          <a:noFill/>
        </p:spPr>
        <p:txBody>
          <a:bodyPr wrap="square" rtlCol="0">
            <a:spAutoFit/>
          </a:bodyPr>
          <a:lstStyle/>
          <a:p>
            <a:pPr marL="285750" indent="-285750">
              <a:buFont typeface="Arial" panose="020B0604020202020204" pitchFamily="34" charset="0"/>
              <a:buChar char="•"/>
            </a:pPr>
            <a:r>
              <a:rPr lang="en-US" sz="3200" dirty="0"/>
              <a:t>Heart has four chambers that fill with blood and four valves that open to let blood pass from one chamber to the next, then close to prevent any backflow.</a:t>
            </a:r>
          </a:p>
          <a:p>
            <a:pPr marL="285750" indent="-285750">
              <a:buFont typeface="Arial" panose="020B0604020202020204" pitchFamily="34" charset="0"/>
              <a:buChar char="•"/>
            </a:pPr>
            <a:r>
              <a:rPr lang="en-US" sz="3200" dirty="0"/>
              <a:t>Upper chambers bring blood into the heart and are called atria (singular: atrium).  There is one on the right and one on the left, therefore they are named right atrium and left atrium.</a:t>
            </a:r>
          </a:p>
          <a:p>
            <a:pPr marL="285750" indent="-285750">
              <a:buFont typeface="Arial" panose="020B0604020202020204" pitchFamily="34" charset="0"/>
              <a:buChar char="•"/>
            </a:pPr>
            <a:r>
              <a:rPr lang="en-US" sz="3200" dirty="0"/>
              <a:t>Lower chambers are surrounded by myocardium (heart muscle) because they work hard to squeeze blood from the bottom of the heart to the top to send blood out of the heart.  They are the ventricles and like atria, right and left ventricles.</a:t>
            </a:r>
          </a:p>
        </p:txBody>
      </p:sp>
      <p:sp>
        <p:nvSpPr>
          <p:cNvPr id="5" name="Title 4"/>
          <p:cNvSpPr>
            <a:spLocks noGrp="1"/>
          </p:cNvSpPr>
          <p:nvPr>
            <p:ph type="title"/>
          </p:nvPr>
        </p:nvSpPr>
        <p:spPr>
          <a:xfrm>
            <a:off x="451833" y="130011"/>
            <a:ext cx="10515600" cy="1325563"/>
          </a:xfrm>
        </p:spPr>
        <p:txBody>
          <a:bodyPr/>
          <a:lstStyle/>
          <a:p>
            <a:r>
              <a:rPr lang="en-US" b="1" dirty="0"/>
              <a:t>Chambers:</a:t>
            </a:r>
          </a:p>
        </p:txBody>
      </p:sp>
    </p:spTree>
    <p:extLst>
      <p:ext uri="{BB962C8B-B14F-4D97-AF65-F5344CB8AC3E}">
        <p14:creationId xmlns:p14="http://schemas.microsoft.com/office/powerpoint/2010/main" val="3785156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4866" y="1898389"/>
            <a:ext cx="10933089" cy="3539430"/>
          </a:xfrm>
          <a:prstGeom prst="rect">
            <a:avLst/>
          </a:prstGeom>
        </p:spPr>
        <p:txBody>
          <a:bodyPr wrap="square">
            <a:spAutoFit/>
          </a:bodyPr>
          <a:lstStyle/>
          <a:p>
            <a:pPr marL="285750" indent="-285750">
              <a:buFont typeface="Arial" panose="020B0604020202020204" pitchFamily="34" charset="0"/>
              <a:buChar char="•"/>
            </a:pPr>
            <a:r>
              <a:rPr lang="en-US" sz="3200" dirty="0"/>
              <a:t>Valves between atria and ventricles are “cuspid” valves.  Right atrium to right ventricle is the tricuspid valve and left atria to left ventricle is the bicuspid, or mitral, valve.</a:t>
            </a:r>
          </a:p>
          <a:p>
            <a:pPr marL="285750" indent="-285750">
              <a:buFont typeface="Arial" panose="020B0604020202020204" pitchFamily="34" charset="0"/>
              <a:buChar char="•"/>
            </a:pPr>
            <a:r>
              <a:rPr lang="en-US" sz="3200" dirty="0"/>
              <a:t>Valves between ventricles that leave the heart are “semilunar” valves.  Right ventricle pushes blood to the lungs through the pulmonary (referring to lungs) semilunar valve; left ventricle pushes blood through the aortic (to the aorta) semilunar valve.</a:t>
            </a:r>
          </a:p>
        </p:txBody>
      </p:sp>
      <p:sp>
        <p:nvSpPr>
          <p:cNvPr id="3" name="Title 2"/>
          <p:cNvSpPr>
            <a:spLocks noGrp="1"/>
          </p:cNvSpPr>
          <p:nvPr>
            <p:ph type="title"/>
          </p:nvPr>
        </p:nvSpPr>
        <p:spPr>
          <a:xfrm>
            <a:off x="554866" y="171942"/>
            <a:ext cx="10515600" cy="1325563"/>
          </a:xfrm>
        </p:spPr>
        <p:txBody>
          <a:bodyPr/>
          <a:lstStyle/>
          <a:p>
            <a:r>
              <a:rPr lang="en-US" b="1" dirty="0"/>
              <a:t>Valves:</a:t>
            </a:r>
          </a:p>
        </p:txBody>
      </p:sp>
    </p:spTree>
    <p:extLst>
      <p:ext uri="{BB962C8B-B14F-4D97-AF65-F5344CB8AC3E}">
        <p14:creationId xmlns:p14="http://schemas.microsoft.com/office/powerpoint/2010/main" val="3802292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Lst>
          </a:blip>
          <a:srcRect b="4389"/>
          <a:stretch/>
        </p:blipFill>
        <p:spPr>
          <a:xfrm>
            <a:off x="2773013" y="130817"/>
            <a:ext cx="5662647" cy="5795492"/>
          </a:xfrm>
          <a:prstGeom prst="rect">
            <a:avLst/>
          </a:prstGeom>
        </p:spPr>
      </p:pic>
      <p:sp>
        <p:nvSpPr>
          <p:cNvPr id="4" name="Rectangle 3"/>
          <p:cNvSpPr/>
          <p:nvPr/>
        </p:nvSpPr>
        <p:spPr>
          <a:xfrm>
            <a:off x="3447245" y="6235401"/>
            <a:ext cx="6096000" cy="246221"/>
          </a:xfrm>
          <a:prstGeom prst="rect">
            <a:avLst/>
          </a:prstGeom>
        </p:spPr>
        <p:txBody>
          <a:bodyPr>
            <a:spAutoFit/>
          </a:bodyPr>
          <a:lstStyle/>
          <a:p>
            <a:r>
              <a:rPr lang="en-US" sz="1000" dirty="0"/>
              <a:t>Photo credit:  http://www.mayoclinic.org/chambers-and-valves-of-the-heart/img-20007497</a:t>
            </a:r>
          </a:p>
        </p:txBody>
      </p:sp>
    </p:spTree>
    <p:extLst>
      <p:ext uri="{BB962C8B-B14F-4D97-AF65-F5344CB8AC3E}">
        <p14:creationId xmlns:p14="http://schemas.microsoft.com/office/powerpoint/2010/main" val="2567594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356" y="174812"/>
            <a:ext cx="10515600" cy="932778"/>
          </a:xfrm>
        </p:spPr>
        <p:txBody>
          <a:bodyPr>
            <a:normAutofit/>
          </a:bodyPr>
          <a:lstStyle/>
          <a:p>
            <a:r>
              <a:rPr lang="en-US" sz="4800" b="1" dirty="0"/>
              <a:t>How does blood flow through the heart?</a:t>
            </a:r>
          </a:p>
        </p:txBody>
      </p:sp>
      <p:sp>
        <p:nvSpPr>
          <p:cNvPr id="3" name="TextBox 2"/>
          <p:cNvSpPr txBox="1"/>
          <p:nvPr/>
        </p:nvSpPr>
        <p:spPr>
          <a:xfrm>
            <a:off x="847164" y="1457213"/>
            <a:ext cx="10986247" cy="3046988"/>
          </a:xfrm>
          <a:prstGeom prst="rect">
            <a:avLst/>
          </a:prstGeom>
          <a:noFill/>
        </p:spPr>
        <p:txBody>
          <a:bodyPr wrap="square" rtlCol="0">
            <a:spAutoFit/>
          </a:bodyPr>
          <a:lstStyle/>
          <a:p>
            <a:pPr marL="285750" indent="-285750">
              <a:buFont typeface="Arial" panose="020B0604020202020204" pitchFamily="34" charset="0"/>
              <a:buChar char="•"/>
            </a:pPr>
            <a:r>
              <a:rPr lang="en-US" sz="3200" dirty="0"/>
              <a:t>Blood comes back to heart to get rid of carbon dioxide that it picked up from cells, and to pick up oxygen in lungs to make sure cells are constantly getting oxygen delivered.</a:t>
            </a:r>
          </a:p>
          <a:p>
            <a:pPr marL="285750" indent="-285750">
              <a:buFont typeface="Arial" panose="020B0604020202020204" pitchFamily="34" charset="0"/>
              <a:buChar char="•"/>
            </a:pPr>
            <a:r>
              <a:rPr lang="en-US" sz="3200" dirty="0"/>
              <a:t>Blood enters right atrium of heart from the superior and inferior vena cava, passing through tricuspid valve into right ventricle.  </a:t>
            </a:r>
          </a:p>
        </p:txBody>
      </p:sp>
    </p:spTree>
    <p:extLst>
      <p:ext uri="{BB962C8B-B14F-4D97-AF65-F5344CB8AC3E}">
        <p14:creationId xmlns:p14="http://schemas.microsoft.com/office/powerpoint/2010/main" val="2250348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87506" y="1060575"/>
            <a:ext cx="10502153" cy="4524315"/>
          </a:xfrm>
          <a:prstGeom prst="rect">
            <a:avLst/>
          </a:prstGeom>
        </p:spPr>
        <p:txBody>
          <a:bodyPr wrap="square">
            <a:spAutoFit/>
          </a:bodyPr>
          <a:lstStyle/>
          <a:p>
            <a:pPr marL="457200" indent="-457200">
              <a:buFont typeface="Arial" panose="020B0604020202020204" pitchFamily="34" charset="0"/>
              <a:buChar char="•"/>
            </a:pPr>
            <a:r>
              <a:rPr lang="en-US" sz="3200" dirty="0"/>
              <a:t>Right ventricle sends blood to the lungs through pulmonary semilunar valve to pulmonary artery (leaves the heart so it is an artery).  Blood goes to lungs, drops off carbon dioxide, picks up oxygen and returns to heart through pulmonary vein (entering the heart so it is a vein).</a:t>
            </a:r>
          </a:p>
          <a:p>
            <a:pPr marL="457200" indent="-457200">
              <a:buFont typeface="Arial" panose="020B0604020202020204" pitchFamily="34" charset="0"/>
              <a:buChar char="•"/>
            </a:pPr>
            <a:r>
              <a:rPr lang="en-US" sz="3200" dirty="0"/>
              <a:t>Blood from lungs filled with oxygen enters left atrium and passes through the bicuspid (mitral) valve to left ventricle.</a:t>
            </a:r>
          </a:p>
          <a:p>
            <a:pPr marL="457200" indent="-457200">
              <a:buFont typeface="Arial" panose="020B0604020202020204" pitchFamily="34" charset="0"/>
              <a:buChar char="•"/>
            </a:pPr>
            <a:r>
              <a:rPr lang="en-US" sz="3200" dirty="0"/>
              <a:t>Left ventricle pushes blood through aortic semilunar valve to aorta and travels throughout the body.</a:t>
            </a:r>
          </a:p>
        </p:txBody>
      </p:sp>
    </p:spTree>
    <p:extLst>
      <p:ext uri="{BB962C8B-B14F-4D97-AF65-F5344CB8AC3E}">
        <p14:creationId xmlns:p14="http://schemas.microsoft.com/office/powerpoint/2010/main" val="3784000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1974476" y="309283"/>
            <a:ext cx="7866529" cy="5822576"/>
          </a:xfrm>
          <a:prstGeom prst="rect">
            <a:avLst/>
          </a:prstGeom>
        </p:spPr>
      </p:pic>
      <p:sp>
        <p:nvSpPr>
          <p:cNvPr id="5" name="Rectangle 4"/>
          <p:cNvSpPr/>
          <p:nvPr/>
        </p:nvSpPr>
        <p:spPr>
          <a:xfrm>
            <a:off x="3303493" y="6329721"/>
            <a:ext cx="6096000" cy="246221"/>
          </a:xfrm>
          <a:prstGeom prst="rect">
            <a:avLst/>
          </a:prstGeom>
        </p:spPr>
        <p:txBody>
          <a:bodyPr>
            <a:spAutoFit/>
          </a:bodyPr>
          <a:lstStyle/>
          <a:p>
            <a:r>
              <a:rPr lang="en-US" sz="1000" dirty="0"/>
              <a:t>Photo credit:  http://www.newhealthadvisor.com/blood-flow-through-the-heart.html</a:t>
            </a:r>
          </a:p>
        </p:txBody>
      </p:sp>
    </p:spTree>
    <p:extLst>
      <p:ext uri="{BB962C8B-B14F-4D97-AF65-F5344CB8AC3E}">
        <p14:creationId xmlns:p14="http://schemas.microsoft.com/office/powerpoint/2010/main" val="1808163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3448" y="2345981"/>
            <a:ext cx="8980868" cy="1384995"/>
          </a:xfrm>
          <a:prstGeom prst="rect">
            <a:avLst/>
          </a:prstGeom>
        </p:spPr>
        <p:txBody>
          <a:bodyPr wrap="square">
            <a:spAutoFit/>
          </a:bodyPr>
          <a:lstStyle/>
          <a:p>
            <a:r>
              <a:rPr lang="en-US" sz="2800" dirty="0"/>
              <a:t>YOU TUBE:</a:t>
            </a:r>
          </a:p>
          <a:p>
            <a:r>
              <a:rPr lang="en-US" sz="2800" dirty="0">
                <a:hlinkClick r:id="rId2"/>
              </a:rPr>
              <a:t>https://www.youtube.com/watch?v=7XaftdE_h60</a:t>
            </a:r>
            <a:endParaRPr lang="en-US" sz="2800" dirty="0"/>
          </a:p>
          <a:p>
            <a:endParaRPr lang="en-US" sz="2800" dirty="0"/>
          </a:p>
        </p:txBody>
      </p:sp>
    </p:spTree>
    <p:extLst>
      <p:ext uri="{BB962C8B-B14F-4D97-AF65-F5344CB8AC3E}">
        <p14:creationId xmlns:p14="http://schemas.microsoft.com/office/powerpoint/2010/main" val="19690850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3372" y="841828"/>
            <a:ext cx="9318172" cy="3539430"/>
          </a:xfrm>
          <a:prstGeom prst="rect">
            <a:avLst/>
          </a:prstGeom>
          <a:noFill/>
        </p:spPr>
        <p:txBody>
          <a:bodyPr wrap="square" rtlCol="0">
            <a:spAutoFit/>
          </a:bodyPr>
          <a:lstStyle/>
          <a:p>
            <a:r>
              <a:rPr lang="en-US" sz="3200"/>
              <a:t>Activity 1</a:t>
            </a:r>
            <a:r>
              <a:rPr lang="en-US" sz="3200" smtClean="0"/>
              <a:t>: </a:t>
            </a:r>
            <a:r>
              <a:rPr lang="en-US" sz="3200" dirty="0"/>
              <a:t>dissection</a:t>
            </a:r>
          </a:p>
          <a:p>
            <a:endParaRPr lang="en-US" sz="3200" dirty="0"/>
          </a:p>
          <a:p>
            <a:pPr marL="514350" indent="-514350">
              <a:buAutoNum type="arabicPeriod"/>
            </a:pPr>
            <a:r>
              <a:rPr lang="en-US" sz="3200" dirty="0"/>
              <a:t>View video prior to dissection</a:t>
            </a:r>
          </a:p>
          <a:p>
            <a:pPr marL="514350" indent="-514350">
              <a:buAutoNum type="arabicPeriod"/>
            </a:pPr>
            <a:endParaRPr lang="en-US" sz="3200" dirty="0"/>
          </a:p>
          <a:p>
            <a:pPr marL="514350" indent="-514350">
              <a:buAutoNum type="arabicPeriod"/>
            </a:pPr>
            <a:endParaRPr lang="en-US" sz="3200" dirty="0"/>
          </a:p>
          <a:p>
            <a:r>
              <a:rPr lang="en-US" sz="3200" dirty="0"/>
              <a:t>Activity 2: heart model</a:t>
            </a:r>
          </a:p>
          <a:p>
            <a:pPr marL="514350" indent="-514350">
              <a:buAutoNum type="arabicPeriod"/>
            </a:pPr>
            <a:endParaRPr lang="en-US" sz="3200" dirty="0"/>
          </a:p>
        </p:txBody>
      </p:sp>
      <p:sp>
        <p:nvSpPr>
          <p:cNvPr id="2" name="Rectangle 1"/>
          <p:cNvSpPr/>
          <p:nvPr/>
        </p:nvSpPr>
        <p:spPr>
          <a:xfrm>
            <a:off x="1621694" y="2411488"/>
            <a:ext cx="8861528" cy="584775"/>
          </a:xfrm>
          <a:prstGeom prst="rect">
            <a:avLst/>
          </a:prstGeom>
        </p:spPr>
        <p:txBody>
          <a:bodyPr wrap="none">
            <a:spAutoFit/>
          </a:bodyPr>
          <a:lstStyle/>
          <a:p>
            <a:r>
              <a:rPr lang="en-US" sz="3200" u="sng" dirty="0">
                <a:solidFill>
                  <a:srgbClr val="333333"/>
                </a:solidFill>
                <a:ea typeface="Times New Roman" panose="02020603050405020304" pitchFamily="18" charset="0"/>
                <a:hlinkClick r:id="rId2"/>
              </a:rPr>
              <a:t>https://www.youtube.com/watch?v=mGPZ7WOyj0c</a:t>
            </a:r>
            <a:endParaRPr lang="en-US" sz="3200" dirty="0"/>
          </a:p>
        </p:txBody>
      </p:sp>
    </p:spTree>
    <p:extLst>
      <p:ext uri="{BB962C8B-B14F-4D97-AF65-F5344CB8AC3E}">
        <p14:creationId xmlns:p14="http://schemas.microsoft.com/office/powerpoint/2010/main" val="2820119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287" y="90152"/>
            <a:ext cx="10515600" cy="982350"/>
          </a:xfrm>
        </p:spPr>
        <p:txBody>
          <a:bodyPr>
            <a:normAutofit/>
          </a:bodyPr>
          <a:lstStyle/>
          <a:p>
            <a:r>
              <a:rPr lang="en-US" sz="4800" b="1" dirty="0"/>
              <a:t>What keeps the heart in perfect rhythm?  </a:t>
            </a:r>
          </a:p>
        </p:txBody>
      </p:sp>
      <p:sp>
        <p:nvSpPr>
          <p:cNvPr id="3" name="TextBox 2"/>
          <p:cNvSpPr txBox="1"/>
          <p:nvPr/>
        </p:nvSpPr>
        <p:spPr>
          <a:xfrm>
            <a:off x="721218" y="1072502"/>
            <a:ext cx="10731700" cy="5016758"/>
          </a:xfrm>
          <a:prstGeom prst="rect">
            <a:avLst/>
          </a:prstGeom>
          <a:noFill/>
        </p:spPr>
        <p:txBody>
          <a:bodyPr wrap="square" rtlCol="0">
            <a:spAutoFit/>
          </a:bodyPr>
          <a:lstStyle/>
          <a:p>
            <a:pPr marL="285750" indent="-285750">
              <a:buFont typeface="Arial" panose="020B0604020202020204" pitchFamily="34" charset="0"/>
              <a:buChar char="•"/>
            </a:pPr>
            <a:r>
              <a:rPr lang="en-US" sz="3200" dirty="0"/>
              <a:t>This is called the “conduction system”. </a:t>
            </a:r>
          </a:p>
          <a:p>
            <a:pPr marL="285750" indent="-285750">
              <a:buFont typeface="Arial" panose="020B0604020202020204" pitchFamily="34" charset="0"/>
              <a:buChar char="•"/>
            </a:pPr>
            <a:r>
              <a:rPr lang="en-US" sz="3200" dirty="0"/>
              <a:t>Its purpose is to stimulate the atria to contract and pass blood through cuspid valves into ventricles; then, cause contraction of the ventricles to push blood through semilunar valves.</a:t>
            </a:r>
          </a:p>
          <a:p>
            <a:pPr marL="285750" indent="-285750">
              <a:buFont typeface="Arial" panose="020B0604020202020204" pitchFamily="34" charset="0"/>
              <a:buChar char="•"/>
            </a:pPr>
            <a:r>
              <a:rPr lang="en-US" sz="3200" dirty="0"/>
              <a:t>The conducting system of the heart consists of cardiac muscle cells and conducting fibers (not nervous tissue) that are specialized for initiating impulses and conducting them rapidly through the heart.</a:t>
            </a:r>
          </a:p>
          <a:p>
            <a:pPr marL="285750" indent="-285750">
              <a:buFont typeface="Arial" panose="020B0604020202020204" pitchFamily="34" charset="0"/>
              <a:buChar char="•"/>
            </a:pPr>
            <a:r>
              <a:rPr lang="en-US" sz="3200" dirty="0"/>
              <a:t>This system maintains the heart rhythm (beat).</a:t>
            </a:r>
          </a:p>
          <a:p>
            <a:pPr marL="285750" indent="-285750">
              <a:buFont typeface="Arial" panose="020B0604020202020204" pitchFamily="34" charset="0"/>
              <a:buChar char="•"/>
            </a:pPr>
            <a:r>
              <a:rPr lang="en-US" sz="3200" dirty="0"/>
              <a:t>Coordination of this rhythm is vital to normal heart function. </a:t>
            </a:r>
          </a:p>
        </p:txBody>
      </p:sp>
    </p:spTree>
    <p:extLst>
      <p:ext uri="{BB962C8B-B14F-4D97-AF65-F5344CB8AC3E}">
        <p14:creationId xmlns:p14="http://schemas.microsoft.com/office/powerpoint/2010/main" val="4034754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0229" y="280387"/>
            <a:ext cx="7718075" cy="1180340"/>
          </a:xfrm>
        </p:spPr>
        <p:txBody>
          <a:bodyPr>
            <a:normAutofit/>
          </a:bodyPr>
          <a:lstStyle/>
          <a:p>
            <a:r>
              <a:rPr lang="en-US" sz="5400" b="1" dirty="0"/>
              <a:t>Cultural connection</a:t>
            </a:r>
          </a:p>
        </p:txBody>
      </p:sp>
      <p:sp>
        <p:nvSpPr>
          <p:cNvPr id="3" name="Rectangle 2"/>
          <p:cNvSpPr/>
          <p:nvPr/>
        </p:nvSpPr>
        <p:spPr>
          <a:xfrm>
            <a:off x="622735" y="2639364"/>
            <a:ext cx="11242183" cy="3570208"/>
          </a:xfrm>
          <a:prstGeom prst="rect">
            <a:avLst/>
          </a:prstGeom>
        </p:spPr>
        <p:txBody>
          <a:bodyPr wrap="square">
            <a:spAutoFit/>
          </a:bodyPr>
          <a:lstStyle/>
          <a:p>
            <a:r>
              <a:rPr lang="en-US" sz="3200" dirty="0">
                <a:hlinkClick r:id="rId2"/>
              </a:rPr>
              <a:t>https://www.youtube.com/watch?v=w-j4ZiMZZTg</a:t>
            </a:r>
            <a:endParaRPr lang="en-US" sz="3200" dirty="0"/>
          </a:p>
          <a:p>
            <a:endParaRPr lang="en-US" sz="3200" dirty="0"/>
          </a:p>
          <a:p>
            <a:r>
              <a:rPr lang="en-US" sz="2800" dirty="0"/>
              <a:t>Diabetes has become very prevalent in Native American communities. Many people with diabetes experience discomfort in their legs and feet, with symptoms such as cramping, numbness, tingling, and pain. One of the culprits is poor circulation (along with nerve damage).</a:t>
            </a:r>
          </a:p>
          <a:p>
            <a:r>
              <a:rPr lang="en-US" sz="3200" dirty="0">
                <a:hlinkClick r:id="rId3"/>
              </a:rPr>
              <a:t>https://www.youtube.com/watch?v=TPKQUF9GP-4</a:t>
            </a:r>
            <a:endParaRPr lang="en-US" sz="3200" dirty="0"/>
          </a:p>
          <a:p>
            <a:endParaRPr lang="en-US" dirty="0"/>
          </a:p>
        </p:txBody>
      </p:sp>
      <p:sp>
        <p:nvSpPr>
          <p:cNvPr id="4" name="TextBox 3"/>
          <p:cNvSpPr txBox="1"/>
          <p:nvPr/>
        </p:nvSpPr>
        <p:spPr>
          <a:xfrm>
            <a:off x="477592" y="1262131"/>
            <a:ext cx="1795684" cy="584775"/>
          </a:xfrm>
          <a:prstGeom prst="rect">
            <a:avLst/>
          </a:prstGeom>
          <a:noFill/>
        </p:spPr>
        <p:txBody>
          <a:bodyPr wrap="none" rtlCol="0">
            <a:spAutoFit/>
          </a:bodyPr>
          <a:lstStyle/>
          <a:p>
            <a:r>
              <a:rPr lang="en-US" sz="3200" dirty="0"/>
              <a:t>The heart</a:t>
            </a: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2017" t="32794" r="20586" b="31904"/>
          <a:stretch/>
        </p:blipFill>
        <p:spPr>
          <a:xfrm>
            <a:off x="29028" y="151788"/>
            <a:ext cx="3280229" cy="2017485"/>
          </a:xfrm>
          <a:prstGeom prst="rect">
            <a:avLst/>
          </a:prstGeom>
        </p:spPr>
      </p:pic>
      <p:sp>
        <p:nvSpPr>
          <p:cNvPr id="8" name="TextBox 7"/>
          <p:cNvSpPr txBox="1"/>
          <p:nvPr/>
        </p:nvSpPr>
        <p:spPr>
          <a:xfrm>
            <a:off x="622735" y="2054589"/>
            <a:ext cx="1795684" cy="584775"/>
          </a:xfrm>
          <a:prstGeom prst="rect">
            <a:avLst/>
          </a:prstGeom>
          <a:noFill/>
        </p:spPr>
        <p:txBody>
          <a:bodyPr wrap="none" rtlCol="0">
            <a:spAutoFit/>
          </a:bodyPr>
          <a:lstStyle/>
          <a:p>
            <a:r>
              <a:rPr lang="en-US" sz="3200" dirty="0"/>
              <a:t>The heart</a:t>
            </a:r>
          </a:p>
        </p:txBody>
      </p:sp>
    </p:spTree>
    <p:extLst>
      <p:ext uri="{BB962C8B-B14F-4D97-AF65-F5344CB8AC3E}">
        <p14:creationId xmlns:p14="http://schemas.microsoft.com/office/powerpoint/2010/main" val="1695040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045" y="184820"/>
            <a:ext cx="10515600" cy="845489"/>
          </a:xfrm>
        </p:spPr>
        <p:txBody>
          <a:bodyPr>
            <a:normAutofit/>
          </a:bodyPr>
          <a:lstStyle/>
          <a:p>
            <a:r>
              <a:rPr lang="en-US" sz="4800" b="1" dirty="0"/>
              <a:t>Structures of conduction system</a:t>
            </a:r>
          </a:p>
        </p:txBody>
      </p:sp>
      <p:sp>
        <p:nvSpPr>
          <p:cNvPr id="3" name="TextBox 2"/>
          <p:cNvSpPr txBox="1"/>
          <p:nvPr/>
        </p:nvSpPr>
        <p:spPr>
          <a:xfrm>
            <a:off x="901521" y="1455313"/>
            <a:ext cx="10818254" cy="4524315"/>
          </a:xfrm>
          <a:prstGeom prst="rect">
            <a:avLst/>
          </a:prstGeom>
          <a:noFill/>
        </p:spPr>
        <p:txBody>
          <a:bodyPr wrap="square" rtlCol="0">
            <a:spAutoFit/>
          </a:bodyPr>
          <a:lstStyle/>
          <a:p>
            <a:pPr marL="285750" indent="-285750">
              <a:buFont typeface="Arial" panose="020B0604020202020204" pitchFamily="34" charset="0"/>
              <a:buChar char="•"/>
            </a:pPr>
            <a:r>
              <a:rPr lang="en-US" sz="3200" dirty="0"/>
              <a:t>Conduction is important.  It provides the stimuli necessary to activate heart muscles to contract and  squeeze blood through atria and ventricles. </a:t>
            </a:r>
          </a:p>
          <a:p>
            <a:pPr marL="285750" indent="-285750">
              <a:buFont typeface="Arial" panose="020B0604020202020204" pitchFamily="34" charset="0"/>
              <a:buChar char="•"/>
            </a:pPr>
            <a:r>
              <a:rPr lang="en-US" sz="3200" dirty="0"/>
              <a:t>starts in the sinoatrial node, SA node, also known as the “pacemaker”, which is located in right atrium by superior vena cava.</a:t>
            </a:r>
          </a:p>
          <a:p>
            <a:pPr marL="285750" indent="-285750">
              <a:buFont typeface="Arial" panose="020B0604020202020204" pitchFamily="34" charset="0"/>
              <a:buChar char="•"/>
            </a:pPr>
            <a:r>
              <a:rPr lang="en-US" sz="3200" dirty="0"/>
              <a:t>Stimulus is initiated by SA node, flooding both atria through a series of tracts to both atria, then moving to the AV node (atrioventricular), located at the bottom of the right atrium.  </a:t>
            </a:r>
          </a:p>
        </p:txBody>
      </p:sp>
    </p:spTree>
    <p:extLst>
      <p:ext uri="{BB962C8B-B14F-4D97-AF65-F5344CB8AC3E}">
        <p14:creationId xmlns:p14="http://schemas.microsoft.com/office/powerpoint/2010/main" val="1496285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4096" y="397691"/>
            <a:ext cx="10972800" cy="6001643"/>
          </a:xfrm>
          <a:prstGeom prst="rect">
            <a:avLst/>
          </a:prstGeom>
        </p:spPr>
        <p:txBody>
          <a:bodyPr wrap="square">
            <a:spAutoFit/>
          </a:bodyPr>
          <a:lstStyle/>
          <a:p>
            <a:pPr marL="285750" indent="-285750">
              <a:buFont typeface="Arial" panose="020B0604020202020204" pitchFamily="34" charset="0"/>
              <a:buChar char="•"/>
            </a:pPr>
            <a:r>
              <a:rPr lang="en-US" sz="3200" dirty="0"/>
              <a:t>The stimuli pauses at the AV node to allow simultaneous muscle contraction of both atria – opening cuspid valves, filling ventricles with blood.  Cuspid valves close</a:t>
            </a:r>
          </a:p>
          <a:p>
            <a:pPr marL="285750" indent="-285750">
              <a:buFont typeface="Arial" panose="020B0604020202020204" pitchFamily="34" charset="0"/>
              <a:buChar char="•"/>
            </a:pPr>
            <a:r>
              <a:rPr lang="en-US" sz="3200" dirty="0"/>
              <a:t>Stimuli moves from AV node to “Bundle of His” in the septum (tissue separating ventricles and atria).  The Bundle of His has branches that move down both sides of the interventricular septum to the apex , then turn through the apex to surround the outer layer of the ventricle in a structure called the Purkinji fibers.  </a:t>
            </a:r>
          </a:p>
          <a:p>
            <a:pPr marL="285750" indent="-285750">
              <a:buFont typeface="Arial" panose="020B0604020202020204" pitchFamily="34" charset="0"/>
              <a:buChar char="•"/>
            </a:pPr>
            <a:r>
              <a:rPr lang="en-US" sz="3200" dirty="0"/>
              <a:t>When stimulus travels through Purkinji fibers, the ventricles are saturated, muscles contract, ventricles push blood out of heart through semilunar valves.</a:t>
            </a:r>
          </a:p>
        </p:txBody>
      </p:sp>
    </p:spTree>
    <p:extLst>
      <p:ext uri="{BB962C8B-B14F-4D97-AF65-F5344CB8AC3E}">
        <p14:creationId xmlns:p14="http://schemas.microsoft.com/office/powerpoint/2010/main" val="1275092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525659" y="6470112"/>
            <a:ext cx="4564070" cy="246221"/>
          </a:xfrm>
          <a:prstGeom prst="rect">
            <a:avLst/>
          </a:prstGeom>
        </p:spPr>
        <p:txBody>
          <a:bodyPr wrap="none">
            <a:spAutoFit/>
          </a:bodyPr>
          <a:lstStyle/>
          <a:p>
            <a:r>
              <a:rPr lang="en-US" sz="1000" dirty="0"/>
              <a:t>Photo credit: https://www.slideshare.net/Firedemon13/cardiac-conduction-system:</a:t>
            </a:r>
          </a:p>
        </p:txBody>
      </p:sp>
      <p:pic>
        <p:nvPicPr>
          <p:cNvPr id="10" name="Picture 9"/>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7680" t="27525" b="2146"/>
          <a:stretch/>
        </p:blipFill>
        <p:spPr>
          <a:xfrm>
            <a:off x="1124942" y="605308"/>
            <a:ext cx="8860665" cy="5640946"/>
          </a:xfrm>
          <a:prstGeom prst="rect">
            <a:avLst/>
          </a:prstGeom>
        </p:spPr>
      </p:pic>
    </p:spTree>
    <p:extLst>
      <p:ext uri="{BB962C8B-B14F-4D97-AF65-F5344CB8AC3E}">
        <p14:creationId xmlns:p14="http://schemas.microsoft.com/office/powerpoint/2010/main" val="3671147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955" y="184822"/>
            <a:ext cx="10515600" cy="922762"/>
          </a:xfrm>
        </p:spPr>
        <p:txBody>
          <a:bodyPr>
            <a:normAutofit/>
          </a:bodyPr>
          <a:lstStyle/>
          <a:p>
            <a:r>
              <a:rPr lang="en-US" sz="4800" b="1" dirty="0"/>
              <a:t>Why does the doctor listen to your heart?</a:t>
            </a:r>
          </a:p>
        </p:txBody>
      </p:sp>
      <p:sp>
        <p:nvSpPr>
          <p:cNvPr id="5" name="TextBox 4"/>
          <p:cNvSpPr txBox="1"/>
          <p:nvPr/>
        </p:nvSpPr>
        <p:spPr>
          <a:xfrm>
            <a:off x="912764" y="1393371"/>
            <a:ext cx="10588069" cy="4524315"/>
          </a:xfrm>
          <a:prstGeom prst="rect">
            <a:avLst/>
          </a:prstGeom>
          <a:noFill/>
        </p:spPr>
        <p:txBody>
          <a:bodyPr wrap="square" rtlCol="0">
            <a:spAutoFit/>
          </a:bodyPr>
          <a:lstStyle/>
          <a:p>
            <a:pPr marL="285750" indent="-285750">
              <a:buFont typeface="Arial" panose="020B0604020202020204" pitchFamily="34" charset="0"/>
              <a:buChar char="•"/>
            </a:pPr>
            <a:r>
              <a:rPr lang="en-US" sz="3200" dirty="0"/>
              <a:t>Doctors can tell a lot about how your heart is working by listening to heart sounds through a stethoscope.   They can evaluate rhythm by hearing valves closing.  </a:t>
            </a:r>
          </a:p>
          <a:p>
            <a:pPr marL="285750" indent="-285750">
              <a:buFont typeface="Arial" panose="020B0604020202020204" pitchFamily="34" charset="0"/>
              <a:buChar char="•"/>
            </a:pPr>
            <a:r>
              <a:rPr lang="en-US" sz="3200" dirty="0"/>
              <a:t>Heart has rhythmic sounds called “lub dub”.  The heart repeats this sound over and over and over.  Lub dub, lub dub, lub dub, lub dub.  The “lub” is  heard when cuspid valves close, dub when semilunar valves close.</a:t>
            </a:r>
          </a:p>
          <a:p>
            <a:pPr marL="285750" indent="-285750">
              <a:buFont typeface="Arial" panose="020B0604020202020204" pitchFamily="34" charset="0"/>
              <a:buChar char="•"/>
            </a:pPr>
            <a:r>
              <a:rPr lang="en-US" sz="3200" dirty="0"/>
              <a:t>Listening to heart sounds through a stethoscope is called “Auscultation”</a:t>
            </a:r>
          </a:p>
        </p:txBody>
      </p:sp>
    </p:spTree>
    <p:extLst>
      <p:ext uri="{BB962C8B-B14F-4D97-AF65-F5344CB8AC3E}">
        <p14:creationId xmlns:p14="http://schemas.microsoft.com/office/powerpoint/2010/main" val="2217438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31570" y="581576"/>
            <a:ext cx="9105363" cy="1569660"/>
          </a:xfrm>
          <a:prstGeom prst="rect">
            <a:avLst/>
          </a:prstGeom>
        </p:spPr>
        <p:txBody>
          <a:bodyPr wrap="square">
            <a:spAutoFit/>
          </a:bodyPr>
          <a:lstStyle/>
          <a:p>
            <a:r>
              <a:rPr lang="en-US" sz="3200" dirty="0"/>
              <a:t>1.  SOUNDS:</a:t>
            </a:r>
          </a:p>
          <a:p>
            <a:r>
              <a:rPr lang="en-US" sz="3200" dirty="0">
                <a:hlinkClick r:id="rId2"/>
              </a:rPr>
              <a:t>https://www.youtube.com/watch?v=NeMJXMSkA7g</a:t>
            </a:r>
            <a:endParaRPr lang="en-US" sz="3200" dirty="0"/>
          </a:p>
          <a:p>
            <a:endParaRPr lang="en-US" sz="3200" dirty="0"/>
          </a:p>
        </p:txBody>
      </p:sp>
      <p:sp>
        <p:nvSpPr>
          <p:cNvPr id="4" name="Rectangle 3"/>
          <p:cNvSpPr/>
          <p:nvPr/>
        </p:nvSpPr>
        <p:spPr>
          <a:xfrm>
            <a:off x="931570" y="3190193"/>
            <a:ext cx="9586175" cy="1569660"/>
          </a:xfrm>
          <a:prstGeom prst="rect">
            <a:avLst/>
          </a:prstGeom>
        </p:spPr>
        <p:txBody>
          <a:bodyPr wrap="square">
            <a:spAutoFit/>
          </a:bodyPr>
          <a:lstStyle/>
          <a:p>
            <a:r>
              <a:rPr lang="en-US" sz="3200" dirty="0"/>
              <a:t>2.  YOU TUBE heart overview</a:t>
            </a:r>
          </a:p>
          <a:p>
            <a:r>
              <a:rPr lang="en-US" sz="3200" dirty="0">
                <a:hlinkClick r:id="rId3"/>
              </a:rPr>
              <a:t>https://www.youtube.com/watch?v=oHMmtqKgs50</a:t>
            </a:r>
            <a:endParaRPr lang="en-US" sz="3200" dirty="0"/>
          </a:p>
          <a:p>
            <a:endParaRPr lang="en-US" sz="3200" dirty="0"/>
          </a:p>
        </p:txBody>
      </p:sp>
    </p:spTree>
    <p:extLst>
      <p:ext uri="{BB962C8B-B14F-4D97-AF65-F5344CB8AC3E}">
        <p14:creationId xmlns:p14="http://schemas.microsoft.com/office/powerpoint/2010/main" val="968747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2805" y="681623"/>
            <a:ext cx="9436429" cy="861774"/>
          </a:xfrm>
          <a:prstGeom prst="rect">
            <a:avLst/>
          </a:prstGeom>
          <a:noFill/>
        </p:spPr>
        <p:txBody>
          <a:bodyPr wrap="none" rtlCol="0">
            <a:spAutoFit/>
          </a:bodyPr>
          <a:lstStyle/>
          <a:p>
            <a:r>
              <a:rPr lang="en-US" sz="3200" dirty="0"/>
              <a:t>Activity 3: making and using a stethoscope – find points</a:t>
            </a:r>
          </a:p>
          <a:p>
            <a:endParaRPr lang="en-US" dirty="0"/>
          </a:p>
        </p:txBody>
      </p:sp>
      <p:sp>
        <p:nvSpPr>
          <p:cNvPr id="3" name="Rectangle 2"/>
          <p:cNvSpPr/>
          <p:nvPr/>
        </p:nvSpPr>
        <p:spPr>
          <a:xfrm>
            <a:off x="980017" y="2078927"/>
            <a:ext cx="10072304" cy="3046988"/>
          </a:xfrm>
          <a:prstGeom prst="rect">
            <a:avLst/>
          </a:prstGeom>
        </p:spPr>
        <p:txBody>
          <a:bodyPr wrap="square">
            <a:spAutoFit/>
          </a:bodyPr>
          <a:lstStyle/>
          <a:p>
            <a:pPr marL="514350" indent="-514350">
              <a:buAutoNum type="arabicPeriod"/>
            </a:pPr>
            <a:r>
              <a:rPr lang="en-US" sz="3200" dirty="0"/>
              <a:t>View video prior to activity:</a:t>
            </a:r>
          </a:p>
          <a:p>
            <a:endParaRPr lang="en-US" sz="3200" dirty="0"/>
          </a:p>
          <a:p>
            <a:r>
              <a:rPr lang="en-US" sz="3200" dirty="0"/>
              <a:t>     How to use a Stethoscope:</a:t>
            </a:r>
          </a:p>
          <a:p>
            <a:r>
              <a:rPr lang="en-US" sz="3200" dirty="0"/>
              <a:t>     </a:t>
            </a:r>
            <a:r>
              <a:rPr lang="en-US" sz="3200" dirty="0">
                <a:hlinkClick r:id="rId2"/>
              </a:rPr>
              <a:t>https://www.youtube.com/watch?v=puSAynBu-VI</a:t>
            </a:r>
            <a:endParaRPr lang="en-US" sz="3200" dirty="0"/>
          </a:p>
          <a:p>
            <a:endParaRPr lang="en-US" sz="3200" dirty="0"/>
          </a:p>
          <a:p>
            <a:endParaRPr lang="en-US" sz="3200" dirty="0"/>
          </a:p>
        </p:txBody>
      </p:sp>
    </p:spTree>
    <p:extLst>
      <p:ext uri="{BB962C8B-B14F-4D97-AF65-F5344CB8AC3E}">
        <p14:creationId xmlns:p14="http://schemas.microsoft.com/office/powerpoint/2010/main" val="4113575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4101" y="141595"/>
            <a:ext cx="9846972" cy="819731"/>
          </a:xfrm>
        </p:spPr>
        <p:txBody>
          <a:bodyPr>
            <a:normAutofit fontScale="90000"/>
          </a:bodyPr>
          <a:lstStyle/>
          <a:p>
            <a:r>
              <a:rPr lang="en-US" sz="5400" b="1" dirty="0"/>
              <a:t>What is blood?</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396" y="-310777"/>
            <a:ext cx="3044958" cy="2435357"/>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6390" y="-266761"/>
            <a:ext cx="1880167" cy="3026976"/>
          </a:xfrm>
          <a:prstGeom prst="rect">
            <a:avLst/>
          </a:prstGeom>
        </p:spPr>
      </p:pic>
      <p:sp>
        <p:nvSpPr>
          <p:cNvPr id="8" name="TextBox 7"/>
          <p:cNvSpPr txBox="1"/>
          <p:nvPr/>
        </p:nvSpPr>
        <p:spPr>
          <a:xfrm>
            <a:off x="656748" y="1423599"/>
            <a:ext cx="10595713" cy="4832092"/>
          </a:xfrm>
          <a:prstGeom prst="rect">
            <a:avLst/>
          </a:prstGeom>
          <a:noFill/>
        </p:spPr>
        <p:txBody>
          <a:bodyPr wrap="square" rtlCol="0">
            <a:spAutoFit/>
          </a:bodyPr>
          <a:lstStyle/>
          <a:p>
            <a:pPr marL="342900" indent="-342900">
              <a:buFont typeface="Arial" panose="020B0604020202020204" pitchFamily="34" charset="0"/>
              <a:buChar char="•"/>
            </a:pPr>
            <a:r>
              <a:rPr lang="en-US" sz="3200" dirty="0"/>
              <a:t>Fluid moved through the body by the heart to provide nutrients and oxygen to cells and remove wastes such as CO2</a:t>
            </a:r>
          </a:p>
          <a:p>
            <a:pPr marL="342900" indent="-342900">
              <a:buFont typeface="Arial" panose="020B0604020202020204" pitchFamily="34" charset="0"/>
              <a:buChar char="•"/>
            </a:pPr>
            <a:r>
              <a:rPr lang="en-US" sz="3200" dirty="0"/>
              <a:t>Made up of plasma, erythrocytes (or red blood cells, RBCs), leucocytes (or white blood cells, WBCs), and platelets.</a:t>
            </a:r>
          </a:p>
          <a:p>
            <a:pPr marL="342900" indent="-342900">
              <a:buFont typeface="Arial" panose="020B0604020202020204" pitchFamily="34" charset="0"/>
              <a:buChar char="•"/>
            </a:pPr>
            <a:r>
              <a:rPr lang="en-US" sz="3200" dirty="0"/>
              <a:t>Plasma is the liquid component of blood, mostly water, that contains nutrients, hormones, antibodies and other proteins. </a:t>
            </a:r>
          </a:p>
          <a:p>
            <a:pPr marL="342900" indent="-342900">
              <a:buFont typeface="Arial" panose="020B0604020202020204" pitchFamily="34" charset="0"/>
              <a:buChar char="•"/>
            </a:pPr>
            <a:r>
              <a:rPr lang="en-US" sz="3200" dirty="0"/>
              <a:t>Cells deposit their waste products into the plasma for removal. </a:t>
            </a:r>
          </a:p>
          <a:p>
            <a:endParaRPr lang="en-US" sz="2000" dirty="0"/>
          </a:p>
        </p:txBody>
      </p:sp>
    </p:spTree>
    <p:extLst>
      <p:ext uri="{BB962C8B-B14F-4D97-AF65-F5344CB8AC3E}">
        <p14:creationId xmlns:p14="http://schemas.microsoft.com/office/powerpoint/2010/main" val="933099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8187" y="605306"/>
            <a:ext cx="11445910"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Erythrocytes have a protein called hemoglobin that allows the RBCs to carry oxygen to cells and remove carbon dioxide from cells.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latin typeface="Calibri" panose="020F0502020204030204"/>
              </a:rPr>
              <a:t>Erythrocytes only live for 120 days, then are replaced.</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Leucocytes (WBCs) are part of the immune system – the army of soldiers that fight to keep our bodies free of invaders.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There are five types of leucocytes: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1. neutrophils: first ones to arrive, consume invaders.        </a:t>
            </a:r>
          </a:p>
          <a:p>
            <a:pPr lvl="0"/>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2. basophils: release chemicals in response to invaders such </a:t>
            </a:r>
          </a:p>
          <a:p>
            <a:pPr lvl="0"/>
            <a:r>
              <a:rPr lang="en-US" sz="3200" dirty="0">
                <a:solidFill>
                  <a:prstClr val="black"/>
                </a:solidFill>
                <a:latin typeface="Calibri" panose="020F0502020204030204"/>
              </a:rPr>
              <a:t>              </a:t>
            </a:r>
            <a:r>
              <a:rPr lang="en-US" sz="3200" dirty="0">
                <a:solidFill>
                  <a:prstClr val="black"/>
                </a:solidFill>
              </a:rPr>
              <a:t>as dust, mold, pet hair, and grass.  These cause </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allergic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reactions: asthma attacks, swelling, hives, difficulty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a:solidFill>
                  <a:prstClr val="black"/>
                </a:solidFill>
                <a:latin typeface="Calibri" panose="020F0502020204030204"/>
              </a:rPr>
              <a:t>             </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breathing.</a:t>
            </a:r>
          </a:p>
        </p:txBody>
      </p:sp>
    </p:spTree>
    <p:extLst>
      <p:ext uri="{BB962C8B-B14F-4D97-AF65-F5344CB8AC3E}">
        <p14:creationId xmlns:p14="http://schemas.microsoft.com/office/powerpoint/2010/main" val="2080724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9854" y="546106"/>
            <a:ext cx="10740980" cy="452431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      3. </a:t>
            </a:r>
            <a:r>
              <a:rPr lang="fr-FR" sz="3200" dirty="0">
                <a:solidFill>
                  <a:prstClr val="black"/>
                </a:solidFill>
                <a:latin typeface="Calibri" panose="020F0502020204030204"/>
              </a:rPr>
              <a:t>e</a:t>
            </a:r>
            <a:r>
              <a:rPr kumimoji="0" lang="fr-FR" sz="3200" b="0" i="0" u="none" strike="noStrike" kern="1200" cap="none" spc="0" normalizeH="0" baseline="0" noProof="0" dirty="0" err="1">
                <a:ln>
                  <a:noFill/>
                </a:ln>
                <a:solidFill>
                  <a:prstClr val="black"/>
                </a:solidFill>
                <a:effectLst/>
                <a:uLnTx/>
                <a:uFillTx/>
                <a:latin typeface="Calibri" panose="020F0502020204030204"/>
                <a:ea typeface="+mn-ea"/>
                <a:cs typeface="+mn-cs"/>
              </a:rPr>
              <a:t>osinophiles</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target parasites (protozoa, worms) </a:t>
            </a:r>
            <a:endPar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      4. monocytes: macrophages that consume invaders and take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3200" dirty="0">
                <a:solidFill>
                  <a:prstClr val="black"/>
                </a:solidFill>
                <a:latin typeface="Calibri" panose="020F0502020204030204"/>
              </a:rPr>
              <a:t>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       prisoners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      5. lymphocytes: front line fighters (t-cells) and produce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3200" dirty="0">
                <a:solidFill>
                  <a:prstClr val="black"/>
                </a:solidFill>
                <a:latin typeface="Calibri" panose="020F0502020204030204"/>
              </a:rPr>
              <a:t>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antibodies (b-cells)</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3200" dirty="0">
                <a:solidFill>
                  <a:prstClr val="black"/>
                </a:solidFill>
                <a:latin typeface="Calibri" panose="020F0502020204030204"/>
              </a:rPr>
              <a:t>Platelets stop bleeding by forming clots.  If </a:t>
            </a:r>
            <a:r>
              <a:rPr lang="fr-FR" sz="3200" dirty="0" err="1">
                <a:solidFill>
                  <a:prstClr val="black"/>
                </a:solidFill>
                <a:latin typeface="Calibri" panose="020F0502020204030204"/>
              </a:rPr>
              <a:t>they</a:t>
            </a:r>
            <a:r>
              <a:rPr lang="fr-FR" sz="3200" dirty="0">
                <a:solidFill>
                  <a:prstClr val="black"/>
                </a:solidFill>
                <a:latin typeface="Calibri" panose="020F0502020204030204"/>
              </a:rPr>
              <a:t> </a:t>
            </a:r>
            <a:r>
              <a:rPr lang="fr-FR" sz="3200" dirty="0" err="1">
                <a:solidFill>
                  <a:prstClr val="black"/>
                </a:solidFill>
                <a:latin typeface="Calibri" panose="020F0502020204030204"/>
              </a:rPr>
              <a:t>accumulate</a:t>
            </a:r>
            <a:r>
              <a:rPr lang="fr-FR" sz="3200" dirty="0">
                <a:solidFill>
                  <a:prstClr val="black"/>
                </a:solidFill>
                <a:latin typeface="Calibri" panose="020F0502020204030204"/>
              </a:rPr>
              <a:t> in the </a:t>
            </a:r>
            <a:r>
              <a:rPr lang="fr-FR" sz="3200" dirty="0" err="1">
                <a:solidFill>
                  <a:prstClr val="black"/>
                </a:solidFill>
                <a:latin typeface="Calibri" panose="020F0502020204030204"/>
              </a:rPr>
              <a:t>liver</a:t>
            </a:r>
            <a:r>
              <a:rPr lang="fr-FR" sz="3200" dirty="0">
                <a:solidFill>
                  <a:prstClr val="black"/>
                </a:solidFill>
                <a:latin typeface="Calibri" panose="020F0502020204030204"/>
              </a:rPr>
              <a:t> and spleen, macrophages </a:t>
            </a:r>
            <a:r>
              <a:rPr lang="fr-FR" sz="3200" dirty="0" err="1">
                <a:solidFill>
                  <a:prstClr val="black"/>
                </a:solidFill>
                <a:latin typeface="Calibri" panose="020F0502020204030204"/>
              </a:rPr>
              <a:t>remove</a:t>
            </a:r>
            <a:r>
              <a:rPr lang="fr-FR" sz="3200" dirty="0">
                <a:solidFill>
                  <a:prstClr val="black"/>
                </a:solidFill>
                <a:latin typeface="Calibri" panose="020F0502020204030204"/>
              </a:rPr>
              <a:t> </a:t>
            </a:r>
            <a:r>
              <a:rPr lang="fr-FR" sz="3200" dirty="0" err="1">
                <a:solidFill>
                  <a:prstClr val="black"/>
                </a:solidFill>
                <a:latin typeface="Calibri" panose="020F0502020204030204"/>
              </a:rPr>
              <a:t>them</a:t>
            </a:r>
            <a:r>
              <a:rPr lang="fr-FR" sz="3200" dirty="0">
                <a:solidFill>
                  <a:prstClr val="black"/>
                </a:solidFill>
                <a:latin typeface="Calibri" panose="020F0502020204030204"/>
              </a:rPr>
              <a:t> to </a:t>
            </a:r>
            <a:r>
              <a:rPr lang="fr-FR" sz="3200" dirty="0" err="1">
                <a:solidFill>
                  <a:prstClr val="black"/>
                </a:solidFill>
                <a:latin typeface="Calibri" panose="020F0502020204030204"/>
              </a:rPr>
              <a:t>prevent</a:t>
            </a:r>
            <a:r>
              <a:rPr lang="fr-FR" sz="3200" dirty="0">
                <a:solidFill>
                  <a:prstClr val="black"/>
                </a:solidFill>
                <a:latin typeface="Calibri" panose="020F0502020204030204"/>
              </a:rPr>
              <a:t> </a:t>
            </a:r>
            <a:r>
              <a:rPr lang="fr-FR" sz="3200" dirty="0" err="1">
                <a:solidFill>
                  <a:prstClr val="black"/>
                </a:solidFill>
                <a:latin typeface="Calibri" panose="020F0502020204030204"/>
              </a:rPr>
              <a:t>clotting</a:t>
            </a:r>
            <a:r>
              <a:rPr lang="fr-FR" sz="3200" dirty="0">
                <a:solidFill>
                  <a:prstClr val="black"/>
                </a:solidFill>
                <a:latin typeface="Calibri" panose="020F0502020204030204"/>
              </a:rPr>
              <a:t>.</a:t>
            </a:r>
            <a:endPar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5338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857" y="827313"/>
            <a:ext cx="8665029" cy="4934857"/>
          </a:xfrm>
          <a:prstGeom prst="rect">
            <a:avLst/>
          </a:prstGeom>
        </p:spPr>
      </p:pic>
    </p:spTree>
    <p:extLst>
      <p:ext uri="{BB962C8B-B14F-4D97-AF65-F5344CB8AC3E}">
        <p14:creationId xmlns:p14="http://schemas.microsoft.com/office/powerpoint/2010/main" val="839558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9575" y="131762"/>
            <a:ext cx="10515600" cy="1325563"/>
          </a:xfrm>
        </p:spPr>
        <p:txBody>
          <a:bodyPr>
            <a:normAutofit/>
          </a:bodyPr>
          <a:lstStyle/>
          <a:p>
            <a:r>
              <a:rPr lang="en-US" sz="5400" b="1" dirty="0"/>
              <a:t>What is circulation?</a:t>
            </a:r>
          </a:p>
        </p:txBody>
      </p:sp>
      <p:sp>
        <p:nvSpPr>
          <p:cNvPr id="4" name="TextBox 3"/>
          <p:cNvSpPr txBox="1"/>
          <p:nvPr/>
        </p:nvSpPr>
        <p:spPr>
          <a:xfrm>
            <a:off x="695325" y="1585912"/>
            <a:ext cx="11312456" cy="4801314"/>
          </a:xfrm>
          <a:prstGeom prst="rect">
            <a:avLst/>
          </a:prstGeom>
          <a:noFill/>
        </p:spPr>
        <p:txBody>
          <a:bodyPr wrap="none" rtlCol="0">
            <a:spAutoFit/>
          </a:bodyPr>
          <a:lstStyle/>
          <a:p>
            <a:pPr marL="285750" indent="-285750">
              <a:buFont typeface="Arial" panose="020B0604020202020204" pitchFamily="34" charset="0"/>
              <a:buChar char="•"/>
            </a:pPr>
            <a:r>
              <a:rPr lang="en-US" sz="3200" dirty="0"/>
              <a:t>  The flow of blood through our body </a:t>
            </a:r>
          </a:p>
          <a:p>
            <a:pPr marL="285750" indent="-285750">
              <a:buFont typeface="Arial" panose="020B0604020202020204" pitchFamily="34" charset="0"/>
              <a:buChar char="•"/>
            </a:pPr>
            <a:r>
              <a:rPr lang="en-US" sz="3200" dirty="0"/>
              <a:t>  Controlled by the heart and travels through blood vessels </a:t>
            </a:r>
          </a:p>
          <a:p>
            <a:r>
              <a:rPr lang="en-US" sz="3200" dirty="0"/>
              <a:t>     (arteries, veins, and capillaries)</a:t>
            </a:r>
          </a:p>
          <a:p>
            <a:pPr marL="285750" indent="-285750">
              <a:buFont typeface="Arial" panose="020B0604020202020204" pitchFamily="34" charset="0"/>
              <a:buChar char="•"/>
            </a:pPr>
            <a:r>
              <a:rPr lang="en-US" sz="3200" dirty="0"/>
              <a:t>  Provides nutrients and oxygen to every cell in the body </a:t>
            </a:r>
          </a:p>
          <a:p>
            <a:pPr marL="285750" indent="-285750">
              <a:buFont typeface="Arial" panose="020B0604020202020204" pitchFamily="34" charset="0"/>
              <a:buChar char="•"/>
            </a:pPr>
            <a:r>
              <a:rPr lang="en-US" sz="3200" dirty="0"/>
              <a:t>  Carries waste and carbon dioxide away from cells and out of the </a:t>
            </a:r>
          </a:p>
          <a:p>
            <a:r>
              <a:rPr lang="en-US" sz="3200" dirty="0"/>
              <a:t>     body through the liver, kidney, and lungs</a:t>
            </a:r>
          </a:p>
          <a:p>
            <a:pPr marL="457200" indent="-457200">
              <a:buFont typeface="Arial" panose="020B0604020202020204" pitchFamily="34" charset="0"/>
              <a:buChar char="•"/>
            </a:pPr>
            <a:r>
              <a:rPr lang="en-US" sz="3200" dirty="0"/>
              <a:t>Heart and blood vessels are called the cardiovascular system:  </a:t>
            </a:r>
          </a:p>
          <a:p>
            <a:r>
              <a:rPr lang="en-US" sz="3200" dirty="0"/>
              <a:t>     cardi = heart,  o = +, and vascular = vessels</a:t>
            </a:r>
          </a:p>
          <a:p>
            <a:pPr marL="457200" indent="-457200">
              <a:buFont typeface="Arial" panose="020B0604020202020204" pitchFamily="34" charset="0"/>
              <a:buChar char="•"/>
            </a:pPr>
            <a:endParaRPr lang="en-US" sz="3200"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5866453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33626" y="1938048"/>
            <a:ext cx="8530925" cy="1569660"/>
          </a:xfrm>
          <a:prstGeom prst="rect">
            <a:avLst/>
          </a:prstGeom>
        </p:spPr>
        <p:txBody>
          <a:bodyPr wrap="none">
            <a:spAutoFit/>
          </a:bodyPr>
          <a:lstStyle/>
          <a:p>
            <a:r>
              <a:rPr lang="en-US" sz="3200" dirty="0"/>
              <a:t>Blood under the microscope:</a:t>
            </a:r>
          </a:p>
          <a:p>
            <a:r>
              <a:rPr lang="en-US" sz="3200" dirty="0">
                <a:hlinkClick r:id="rId2"/>
              </a:rPr>
              <a:t>https://www.youtube.com/watch?v=uxzDrvIoh4Q</a:t>
            </a:r>
            <a:endParaRPr lang="en-US" sz="3200" dirty="0"/>
          </a:p>
          <a:p>
            <a:endParaRPr lang="en-US" sz="3200" dirty="0"/>
          </a:p>
        </p:txBody>
      </p:sp>
    </p:spTree>
    <p:extLst>
      <p:ext uri="{BB962C8B-B14F-4D97-AF65-F5344CB8AC3E}">
        <p14:creationId xmlns:p14="http://schemas.microsoft.com/office/powerpoint/2010/main" val="32637801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2453" y="896422"/>
            <a:ext cx="10725390" cy="2369880"/>
          </a:xfrm>
          <a:prstGeom prst="rect">
            <a:avLst/>
          </a:prstGeom>
        </p:spPr>
        <p:txBody>
          <a:bodyPr wrap="square">
            <a:spAutoFit/>
          </a:bodyPr>
          <a:lstStyle/>
          <a:p>
            <a:r>
              <a:rPr lang="en-US" sz="3200" dirty="0"/>
              <a:t>Activity 4:  jeopardy with prize; board on next </a:t>
            </a:r>
            <a:r>
              <a:rPr lang="en-US" sz="3200" dirty="0" smtClean="0"/>
              <a:t>slide</a:t>
            </a:r>
          </a:p>
          <a:p>
            <a:endParaRPr lang="en-US" sz="3200" dirty="0"/>
          </a:p>
          <a:p>
            <a:r>
              <a:rPr lang="en-US" sz="2800" dirty="0">
                <a:hlinkClick r:id="rId2"/>
              </a:rPr>
              <a:t>http</a:t>
            </a:r>
            <a:r>
              <a:rPr lang="en-US" sz="2800">
                <a:hlinkClick r:id="rId2"/>
              </a:rPr>
              <a:t>://</a:t>
            </a:r>
            <a:r>
              <a:rPr lang="en-US" sz="2800" smtClean="0">
                <a:hlinkClick r:id="rId2"/>
              </a:rPr>
              <a:t>www.superteachertools.us/jeopardyx/jeopardy-review-game-live.php?gamefile=2250402&amp;playid=2092566</a:t>
            </a:r>
            <a:endParaRPr lang="en-US" sz="2800" smtClean="0"/>
          </a:p>
          <a:p>
            <a:endParaRPr lang="en-US" sz="2800" dirty="0"/>
          </a:p>
        </p:txBody>
      </p:sp>
    </p:spTree>
    <p:extLst>
      <p:ext uri="{BB962C8B-B14F-4D97-AF65-F5344CB8AC3E}">
        <p14:creationId xmlns:p14="http://schemas.microsoft.com/office/powerpoint/2010/main" val="21292322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293974789"/>
              </p:ext>
            </p:extLst>
          </p:nvPr>
        </p:nvGraphicFramePr>
        <p:xfrm>
          <a:off x="321973" y="154547"/>
          <a:ext cx="10573554" cy="6439436"/>
        </p:xfrm>
        <a:graphic>
          <a:graphicData uri="http://schemas.openxmlformats.org/presentationml/2006/ole">
            <mc:AlternateContent xmlns:mc="http://schemas.openxmlformats.org/markup-compatibility/2006">
              <mc:Choice xmlns:v="urn:schemas-microsoft-com:vml" Requires="v">
                <p:oleObj spid="_x0000_s2069" name="Document" r:id="rId3" imgW="6505831" imgH="5273422" progId="Word.Document.12">
                  <p:embed/>
                </p:oleObj>
              </mc:Choice>
              <mc:Fallback>
                <p:oleObj name="Document" r:id="rId3" imgW="6505831" imgH="5273422" progId="Word.Document.12">
                  <p:embed/>
                  <p:pic>
                    <p:nvPicPr>
                      <p:cNvPr id="0" name=""/>
                      <p:cNvPicPr/>
                      <p:nvPr/>
                    </p:nvPicPr>
                    <p:blipFill>
                      <a:blip r:embed="rId4"/>
                      <a:stretch>
                        <a:fillRect/>
                      </a:stretch>
                    </p:blipFill>
                    <p:spPr>
                      <a:xfrm>
                        <a:off x="321973" y="154547"/>
                        <a:ext cx="10573554" cy="6439436"/>
                      </a:xfrm>
                      <a:prstGeom prst="rect">
                        <a:avLst/>
                      </a:prstGeom>
                    </p:spPr>
                  </p:pic>
                </p:oleObj>
              </mc:Fallback>
            </mc:AlternateContent>
          </a:graphicData>
        </a:graphic>
      </p:graphicFrame>
    </p:spTree>
    <p:extLst>
      <p:ext uri="{BB962C8B-B14F-4D97-AF65-F5344CB8AC3E}">
        <p14:creationId xmlns:p14="http://schemas.microsoft.com/office/powerpoint/2010/main" val="3151335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0099" y="1616988"/>
            <a:ext cx="11115675" cy="3539430"/>
          </a:xfrm>
          <a:prstGeom prst="rect">
            <a:avLst/>
          </a:prstGeom>
        </p:spPr>
        <p:txBody>
          <a:bodyPr wrap="square">
            <a:spAutoFit/>
          </a:bodyPr>
          <a:lstStyle/>
          <a:p>
            <a:pPr marL="285750" indent="-285750">
              <a:buFont typeface="Arial" panose="020B0604020202020204" pitchFamily="34" charset="0"/>
              <a:buChar char="•"/>
            </a:pPr>
            <a:r>
              <a:rPr lang="en-US" sz="3200" dirty="0"/>
              <a:t>Cells are the body’s functioning units.  We eat and breath to keep our cells healthy so they can do their work.  </a:t>
            </a:r>
          </a:p>
          <a:p>
            <a:pPr marL="285750" indent="-285750">
              <a:buFont typeface="Arial" panose="020B0604020202020204" pitchFamily="34" charset="0"/>
              <a:buChar char="•"/>
            </a:pPr>
            <a:r>
              <a:rPr lang="en-US" sz="3200" dirty="0"/>
              <a:t>The heart is simply a pump that continuously pushes blood through vessels.  Vessels act like highways to every cell in the body – think of a road map.  The roads that lead away from the heart are arteries (usually shown in red), those that lead to the heart are veins (usually shown in blue).</a:t>
            </a:r>
          </a:p>
        </p:txBody>
      </p:sp>
      <p:sp>
        <p:nvSpPr>
          <p:cNvPr id="3" name="Title 2"/>
          <p:cNvSpPr>
            <a:spLocks noGrp="1"/>
          </p:cNvSpPr>
          <p:nvPr>
            <p:ph type="title"/>
          </p:nvPr>
        </p:nvSpPr>
        <p:spPr>
          <a:xfrm>
            <a:off x="352425" y="19962"/>
            <a:ext cx="10515600" cy="1325563"/>
          </a:xfrm>
        </p:spPr>
        <p:txBody>
          <a:bodyPr>
            <a:normAutofit/>
          </a:bodyPr>
          <a:lstStyle/>
          <a:p>
            <a:r>
              <a:rPr lang="en-US" sz="5400" b="1" dirty="0"/>
              <a:t>Why do we need blood?</a:t>
            </a:r>
          </a:p>
        </p:txBody>
      </p:sp>
    </p:spTree>
    <p:extLst>
      <p:ext uri="{BB962C8B-B14F-4D97-AF65-F5344CB8AC3E}">
        <p14:creationId xmlns:p14="http://schemas.microsoft.com/office/powerpoint/2010/main" val="2690653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4465" y="317455"/>
            <a:ext cx="11093003" cy="5016758"/>
          </a:xfrm>
          <a:prstGeom prst="rect">
            <a:avLst/>
          </a:prstGeom>
        </p:spPr>
        <p:txBody>
          <a:bodyPr wrap="square">
            <a:spAutoFit/>
          </a:bodyPr>
          <a:lstStyle/>
          <a:p>
            <a:pPr marL="285750" indent="-285750">
              <a:buFont typeface="Arial" panose="020B0604020202020204" pitchFamily="34" charset="0"/>
              <a:buChar char="•"/>
            </a:pPr>
            <a:r>
              <a:rPr lang="en-US" sz="3200" dirty="0"/>
              <a:t>When we eat, food goes through the digestive system, nutrients are moved into the blood for delivery to cells all over the body to make structures necessary for survival and health (muscles, organs, skin, nerves, bones, enzymes, blood cells, et al)</a:t>
            </a:r>
          </a:p>
          <a:p>
            <a:pPr marL="285750" indent="-285750">
              <a:buFont typeface="Arial" panose="020B0604020202020204" pitchFamily="34" charset="0"/>
              <a:buChar char="•"/>
            </a:pPr>
            <a:r>
              <a:rPr lang="en-US" sz="3200" dirty="0"/>
              <a:t>Cells need oxygen to produce energy in order to move muscles and perform other tasks.  Carbon </a:t>
            </a:r>
          </a:p>
          <a:p>
            <a:r>
              <a:rPr lang="en-US" sz="3200" dirty="0"/>
              <a:t>   dioxide is created when we make </a:t>
            </a:r>
          </a:p>
          <a:p>
            <a:r>
              <a:rPr lang="en-US" sz="3200" dirty="0"/>
              <a:t>   energy.  Most of the CO2 needs to </a:t>
            </a:r>
          </a:p>
          <a:p>
            <a:r>
              <a:rPr lang="en-US" sz="3200" dirty="0"/>
              <a:t>   removed from the body through </a:t>
            </a:r>
          </a:p>
          <a:p>
            <a:r>
              <a:rPr lang="en-US" sz="3200" dirty="0"/>
              <a:t>   the lungs.</a:t>
            </a:r>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0669" t="15714" r="1682" b="3934"/>
          <a:stretch/>
        </p:blipFill>
        <p:spPr>
          <a:xfrm>
            <a:off x="7193662" y="3007219"/>
            <a:ext cx="3792017" cy="3242255"/>
          </a:xfrm>
          <a:prstGeom prst="rect">
            <a:avLst/>
          </a:prstGeom>
          <a:ln w="28575">
            <a:solidFill>
              <a:schemeClr val="tx1"/>
            </a:solidFill>
          </a:ln>
        </p:spPr>
      </p:pic>
      <p:sp>
        <p:nvSpPr>
          <p:cNvPr id="8" name="Rectangle 7"/>
          <p:cNvSpPr/>
          <p:nvPr/>
        </p:nvSpPr>
        <p:spPr>
          <a:xfrm>
            <a:off x="7205477" y="6249474"/>
            <a:ext cx="3780202" cy="246221"/>
          </a:xfrm>
          <a:prstGeom prst="rect">
            <a:avLst/>
          </a:prstGeom>
        </p:spPr>
        <p:txBody>
          <a:bodyPr wrap="none">
            <a:spAutoFit/>
          </a:bodyPr>
          <a:lstStyle/>
          <a:p>
            <a:r>
              <a:rPr lang="en-US" sz="1000" dirty="0"/>
              <a:t>Photo credit: http://www.dalimara.com/pages/what-is-scalar-energy</a:t>
            </a:r>
          </a:p>
        </p:txBody>
      </p:sp>
    </p:spTree>
    <p:extLst>
      <p:ext uri="{BB962C8B-B14F-4D97-AF65-F5344CB8AC3E}">
        <p14:creationId xmlns:p14="http://schemas.microsoft.com/office/powerpoint/2010/main" val="2999689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8733" y="1494623"/>
            <a:ext cx="10898641" cy="4832092"/>
          </a:xfrm>
          <a:prstGeom prst="rect">
            <a:avLst/>
          </a:prstGeom>
          <a:noFill/>
        </p:spPr>
        <p:txBody>
          <a:bodyPr wrap="square" rtlCol="0">
            <a:spAutoFit/>
          </a:bodyPr>
          <a:lstStyle/>
          <a:p>
            <a:pPr marL="342900" indent="-342900">
              <a:buAutoNum type="arabicPeriod"/>
            </a:pPr>
            <a:r>
              <a:rPr lang="en-US" sz="3200" dirty="0"/>
              <a:t> Pulmonary = blood is brought into the heart, pumped to the lungs where gases are exchanged; CO2 is removed by exhaling, and O2 to brought back to the heart for replenishing cells. </a:t>
            </a:r>
          </a:p>
          <a:p>
            <a:pPr marL="342900" indent="-342900">
              <a:buAutoNum type="arabicPeriod"/>
            </a:pPr>
            <a:endParaRPr lang="en-US" sz="3200"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pPr marL="342900" indent="-342900">
              <a:buAutoNum type="arabicPeriod"/>
            </a:pPr>
            <a:endParaRPr lang="en-US" dirty="0"/>
          </a:p>
          <a:p>
            <a:r>
              <a:rPr lang="en-US" dirty="0"/>
              <a:t>                                          </a:t>
            </a:r>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11249" b="9934"/>
          <a:stretch/>
        </p:blipFill>
        <p:spPr>
          <a:xfrm>
            <a:off x="3178875" y="3004640"/>
            <a:ext cx="5578356" cy="3322075"/>
          </a:xfrm>
          <a:prstGeom prst="rect">
            <a:avLst/>
          </a:prstGeom>
        </p:spPr>
      </p:pic>
      <p:sp>
        <p:nvSpPr>
          <p:cNvPr id="3" name="Title 2"/>
          <p:cNvSpPr>
            <a:spLocks noGrp="1"/>
          </p:cNvSpPr>
          <p:nvPr>
            <p:ph type="title"/>
          </p:nvPr>
        </p:nvSpPr>
        <p:spPr>
          <a:xfrm>
            <a:off x="297288" y="-256904"/>
            <a:ext cx="11341533" cy="1751527"/>
          </a:xfrm>
        </p:spPr>
        <p:txBody>
          <a:bodyPr>
            <a:noAutofit/>
          </a:bodyPr>
          <a:lstStyle/>
          <a:p>
            <a:pPr algn="ctr"/>
            <a:r>
              <a:rPr lang="en-US" sz="4800" b="1" dirty="0"/>
              <a:t>In order to maintain these functions, there are 3 different types of circulation:</a:t>
            </a:r>
          </a:p>
        </p:txBody>
      </p:sp>
      <p:sp>
        <p:nvSpPr>
          <p:cNvPr id="5" name="Rectangle 4"/>
          <p:cNvSpPr/>
          <p:nvPr/>
        </p:nvSpPr>
        <p:spPr>
          <a:xfrm>
            <a:off x="4156424" y="6350847"/>
            <a:ext cx="3623257" cy="523220"/>
          </a:xfrm>
          <a:prstGeom prst="rect">
            <a:avLst/>
          </a:prstGeom>
        </p:spPr>
        <p:txBody>
          <a:bodyPr wrap="square">
            <a:spAutoFit/>
          </a:bodyPr>
          <a:lstStyle/>
          <a:p>
            <a:r>
              <a:rPr lang="it-IT" sz="1000" dirty="0"/>
              <a:t>Photo credit: http://picphotos.net/the-pulmonary-circulation/</a:t>
            </a:r>
          </a:p>
          <a:p>
            <a:endParaRPr lang="it-IT" dirty="0"/>
          </a:p>
        </p:txBody>
      </p:sp>
    </p:spTree>
    <p:extLst>
      <p:ext uri="{BB962C8B-B14F-4D97-AF65-F5344CB8AC3E}">
        <p14:creationId xmlns:p14="http://schemas.microsoft.com/office/powerpoint/2010/main" val="3607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5715" y="408153"/>
            <a:ext cx="11466285" cy="4431983"/>
          </a:xfrm>
          <a:prstGeom prst="rect">
            <a:avLst/>
          </a:prstGeom>
        </p:spPr>
        <p:txBody>
          <a:bodyPr wrap="square">
            <a:spAutoFit/>
          </a:bodyPr>
          <a:lstStyle/>
          <a:p>
            <a:pPr marL="514350" lvl="0" indent="-514350">
              <a:buAutoNum type="arabicPeriod" startAt="2"/>
            </a:pPr>
            <a:r>
              <a:rPr lang="en-US" sz="3200" dirty="0">
                <a:solidFill>
                  <a:prstClr val="black"/>
                </a:solidFill>
              </a:rPr>
              <a:t>Coronary = oxygenated and nutrient rich blood travels from heart to heart cells, as they also need to be fed and require lots of energy to maintain the heart muscle for pumping blood.</a:t>
            </a:r>
          </a:p>
          <a:p>
            <a:pPr marL="342900" lvl="0" indent="-342900">
              <a:buFontTx/>
              <a:buAutoNum type="arabicPeriod"/>
            </a:pPr>
            <a:endParaRPr lang="en-US" sz="3200"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a:p>
            <a:pPr marL="342900" lvl="0" indent="-342900">
              <a:buFontTx/>
              <a:buAutoNum type="arabicPeriod"/>
            </a:pPr>
            <a:endParaRPr lang="en-US" dirty="0">
              <a:solidFill>
                <a:prstClr val="black"/>
              </a:solidFill>
            </a:endParaRPr>
          </a:p>
        </p:txBody>
      </p:sp>
      <p:pic>
        <p:nvPicPr>
          <p:cNvPr id="3" name="Picture 2"/>
          <p:cNvPicPr>
            <a:picLocks noChangeAspect="1"/>
          </p:cNvPicPr>
          <p:nvPr/>
        </p:nvPicPr>
        <p:blipFill rotWithShape="1">
          <a:blip r:embed="rId2"/>
          <a:srcRect t="12292"/>
          <a:stretch/>
        </p:blipFill>
        <p:spPr>
          <a:xfrm>
            <a:off x="1919054" y="2017170"/>
            <a:ext cx="8409905" cy="3971505"/>
          </a:xfrm>
          <a:prstGeom prst="rect">
            <a:avLst/>
          </a:prstGeom>
        </p:spPr>
      </p:pic>
      <p:sp>
        <p:nvSpPr>
          <p:cNvPr id="4" name="Rectangle 3"/>
          <p:cNvSpPr/>
          <p:nvPr/>
        </p:nvSpPr>
        <p:spPr>
          <a:xfrm>
            <a:off x="2619928" y="6202932"/>
            <a:ext cx="7986947" cy="246221"/>
          </a:xfrm>
          <a:prstGeom prst="rect">
            <a:avLst/>
          </a:prstGeom>
        </p:spPr>
        <p:txBody>
          <a:bodyPr wrap="square">
            <a:spAutoFit/>
          </a:bodyPr>
          <a:lstStyle/>
          <a:p>
            <a:r>
              <a:rPr lang="it-IT" sz="1000" dirty="0"/>
              <a:t>Photo credit: https://s3.amazonaws.com/classconnection/865/flashcards/7104865/png/coronary_circulation-14A50560908739901BB.png</a:t>
            </a:r>
          </a:p>
        </p:txBody>
      </p:sp>
    </p:spTree>
    <p:extLst>
      <p:ext uri="{BB962C8B-B14F-4D97-AF65-F5344CB8AC3E}">
        <p14:creationId xmlns:p14="http://schemas.microsoft.com/office/powerpoint/2010/main" val="4249633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1314" b="1408"/>
          <a:stretch/>
        </p:blipFill>
        <p:spPr>
          <a:xfrm>
            <a:off x="6542613" y="90152"/>
            <a:ext cx="3477006" cy="6671256"/>
          </a:xfrm>
          <a:prstGeom prst="rect">
            <a:avLst/>
          </a:prstGeom>
        </p:spPr>
      </p:pic>
      <p:sp>
        <p:nvSpPr>
          <p:cNvPr id="4" name="Rectangle 3"/>
          <p:cNvSpPr/>
          <p:nvPr/>
        </p:nvSpPr>
        <p:spPr>
          <a:xfrm>
            <a:off x="1026016" y="5617216"/>
            <a:ext cx="6096000" cy="246221"/>
          </a:xfrm>
          <a:prstGeom prst="rect">
            <a:avLst/>
          </a:prstGeom>
        </p:spPr>
        <p:txBody>
          <a:bodyPr>
            <a:spAutoFit/>
          </a:bodyPr>
          <a:lstStyle/>
          <a:p>
            <a:r>
              <a:rPr lang="en-US" sz="1000" dirty="0"/>
              <a:t>Photo credit: http://breakingmuscle.com/learn/10-awesome-and-little-known-facts-about-the-human-body</a:t>
            </a:r>
          </a:p>
        </p:txBody>
      </p:sp>
      <p:sp>
        <p:nvSpPr>
          <p:cNvPr id="6" name="Rectangle 5"/>
          <p:cNvSpPr/>
          <p:nvPr/>
        </p:nvSpPr>
        <p:spPr>
          <a:xfrm>
            <a:off x="648409" y="530163"/>
            <a:ext cx="6611297" cy="584775"/>
          </a:xfrm>
          <a:prstGeom prst="rect">
            <a:avLst/>
          </a:prstGeom>
        </p:spPr>
        <p:txBody>
          <a:bodyPr wrap="none">
            <a:spAutoFit/>
          </a:bodyPr>
          <a:lstStyle/>
          <a:p>
            <a:r>
              <a:rPr lang="en-US" sz="3200" dirty="0"/>
              <a:t>3.  Systemic = heart to rest of the body</a:t>
            </a:r>
          </a:p>
        </p:txBody>
      </p:sp>
    </p:spTree>
    <p:extLst>
      <p:ext uri="{BB962C8B-B14F-4D97-AF65-F5344CB8AC3E}">
        <p14:creationId xmlns:p14="http://schemas.microsoft.com/office/powerpoint/2010/main" val="3699039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43961" y="12879"/>
            <a:ext cx="10515600" cy="1325563"/>
          </a:xfrm>
        </p:spPr>
        <p:txBody>
          <a:bodyPr>
            <a:normAutofit/>
          </a:bodyPr>
          <a:lstStyle/>
          <a:p>
            <a:r>
              <a:rPr lang="en-US" sz="5400" b="1" dirty="0"/>
              <a:t>What does the heart look like?</a:t>
            </a:r>
          </a:p>
        </p:txBody>
      </p:sp>
      <p:sp>
        <p:nvSpPr>
          <p:cNvPr id="2" name="TextBox 1"/>
          <p:cNvSpPr txBox="1"/>
          <p:nvPr/>
        </p:nvSpPr>
        <p:spPr>
          <a:xfrm>
            <a:off x="695459" y="1557570"/>
            <a:ext cx="11062952" cy="4524315"/>
          </a:xfrm>
          <a:prstGeom prst="rect">
            <a:avLst/>
          </a:prstGeom>
          <a:noFill/>
        </p:spPr>
        <p:txBody>
          <a:bodyPr wrap="square" rtlCol="0">
            <a:spAutoFit/>
          </a:bodyPr>
          <a:lstStyle/>
          <a:p>
            <a:pPr marL="285750" indent="-285750">
              <a:buFont typeface="Arial" panose="020B0604020202020204" pitchFamily="34" charset="0"/>
              <a:buChar char="•"/>
            </a:pPr>
            <a:r>
              <a:rPr lang="en-US" sz="3200" dirty="0"/>
              <a:t>Intricate structure that has a roadway of vessels entering and leaving, and chambers and valves to push blood in and out of the heart</a:t>
            </a:r>
          </a:p>
          <a:p>
            <a:pPr marL="285750" indent="-285750">
              <a:buFont typeface="Arial" panose="020B0604020202020204" pitchFamily="34" charset="0"/>
              <a:buChar char="•"/>
            </a:pPr>
            <a:r>
              <a:rPr lang="en-US" sz="3200" dirty="0"/>
              <a:t>Largest vein of the body is the vena cava; superior vena cava branches from the upper portion of the body (chest, shoulders back, arms, hands and brain) and inferior vena cava from the lower portion (abdomen, buttocks, organs, legs and feet)</a:t>
            </a:r>
          </a:p>
          <a:p>
            <a:pPr marL="285750" indent="-285750">
              <a:buFont typeface="Arial" panose="020B0604020202020204" pitchFamily="34" charset="0"/>
              <a:buChar char="•"/>
            </a:pPr>
            <a:r>
              <a:rPr lang="en-US" sz="3200" dirty="0"/>
              <a:t>Largest artery of the body is the aorta; leaves the heart and provides blood back to the heart and to the entire body.</a:t>
            </a:r>
          </a:p>
        </p:txBody>
      </p:sp>
    </p:spTree>
    <p:extLst>
      <p:ext uri="{BB962C8B-B14F-4D97-AF65-F5344CB8AC3E}">
        <p14:creationId xmlns:p14="http://schemas.microsoft.com/office/powerpoint/2010/main" val="645808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874</TotalTime>
  <Words>1660</Words>
  <Application>Microsoft Office PowerPoint</Application>
  <PresentationFormat>Widescreen</PresentationFormat>
  <Paragraphs>133</Paragraphs>
  <Slides>32</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8" baseType="lpstr">
      <vt:lpstr>Arial</vt:lpstr>
      <vt:lpstr>Calibri</vt:lpstr>
      <vt:lpstr>Calibri Light</vt:lpstr>
      <vt:lpstr>Times New Roman</vt:lpstr>
      <vt:lpstr>Office Theme</vt:lpstr>
      <vt:lpstr>Document</vt:lpstr>
      <vt:lpstr>PowerPoint Presentation</vt:lpstr>
      <vt:lpstr>Cultural connection</vt:lpstr>
      <vt:lpstr>What is circulation?</vt:lpstr>
      <vt:lpstr>Why do we need blood?</vt:lpstr>
      <vt:lpstr>PowerPoint Presentation</vt:lpstr>
      <vt:lpstr>In order to maintain these functions, there are 3 different types of circulation:</vt:lpstr>
      <vt:lpstr>PowerPoint Presentation</vt:lpstr>
      <vt:lpstr>PowerPoint Presentation</vt:lpstr>
      <vt:lpstr>What does the heart look like?</vt:lpstr>
      <vt:lpstr>PowerPoint Presentation</vt:lpstr>
      <vt:lpstr>Chambers:</vt:lpstr>
      <vt:lpstr>Valves:</vt:lpstr>
      <vt:lpstr>PowerPoint Presentation</vt:lpstr>
      <vt:lpstr>How does blood flow through the heart?</vt:lpstr>
      <vt:lpstr>PowerPoint Presentation</vt:lpstr>
      <vt:lpstr>PowerPoint Presentation</vt:lpstr>
      <vt:lpstr>PowerPoint Presentation</vt:lpstr>
      <vt:lpstr>PowerPoint Presentation</vt:lpstr>
      <vt:lpstr>What keeps the heart in perfect rhythm?  </vt:lpstr>
      <vt:lpstr>Structures of conduction system</vt:lpstr>
      <vt:lpstr>PowerPoint Presentation</vt:lpstr>
      <vt:lpstr>PowerPoint Presentation</vt:lpstr>
      <vt:lpstr>Why does the doctor listen to your heart?</vt:lpstr>
      <vt:lpstr>PowerPoint Presentation</vt:lpstr>
      <vt:lpstr>PowerPoint Presentation</vt:lpstr>
      <vt:lpstr>What is blood?</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porter</dc:creator>
  <cp:lastModifiedBy>Kathleen Wahlberg</cp:lastModifiedBy>
  <cp:revision>76</cp:revision>
  <dcterms:created xsi:type="dcterms:W3CDTF">2017-06-07T23:51:22Z</dcterms:created>
  <dcterms:modified xsi:type="dcterms:W3CDTF">2018-08-15T18:54:38Z</dcterms:modified>
</cp:coreProperties>
</file>