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6" r:id="rId2"/>
    <p:sldId id="281" r:id="rId3"/>
    <p:sldId id="256" r:id="rId4"/>
    <p:sldId id="257" r:id="rId5"/>
    <p:sldId id="258" r:id="rId6"/>
    <p:sldId id="259" r:id="rId7"/>
    <p:sldId id="267" r:id="rId8"/>
    <p:sldId id="268" r:id="rId9"/>
    <p:sldId id="273" r:id="rId10"/>
    <p:sldId id="274" r:id="rId11"/>
    <p:sldId id="270" r:id="rId12"/>
    <p:sldId id="275" r:id="rId13"/>
    <p:sldId id="279" r:id="rId14"/>
    <p:sldId id="280" r:id="rId15"/>
    <p:sldId id="2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B12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46" autoAdjust="0"/>
  </p:normalViewPr>
  <p:slideViewPr>
    <p:cSldViewPr snapToGrid="0">
      <p:cViewPr>
        <p:scale>
          <a:sx n="60" d="100"/>
          <a:sy n="60" d="100"/>
        </p:scale>
        <p:origin x="1522" y="54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EDF32-078A-4E5C-938A-E05DC2D99986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46E82-27F7-4271-AC89-E91A43C4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60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946E82-27F7-4271-AC89-E91A43C4A7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60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23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48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39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98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2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5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8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2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8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C41C3-7794-4007-A58E-D8069E96515E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0CDF0-1AC5-47D6-8764-7DBCB8AAF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96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54163"/>
            <a:ext cx="9144000" cy="87655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Why Does Hair Turns to Gray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623" y="2368661"/>
            <a:ext cx="10409275" cy="1655762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</a:rPr>
              <a:t>Yuqian</a:t>
            </a:r>
            <a:r>
              <a:rPr lang="en-US" sz="3600" b="1" dirty="0" smtClean="0">
                <a:solidFill>
                  <a:srgbClr val="0070C0"/>
                </a:solidFill>
              </a:rPr>
              <a:t> Xing, Minh Duong, Xiao Liu, Julia Zhao</a:t>
            </a: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r>
              <a:rPr lang="en-US" sz="3600" b="1" dirty="0" smtClean="0"/>
              <a:t>Department of Chemistry, University of North Dakota</a:t>
            </a:r>
          </a:p>
          <a:p>
            <a:r>
              <a:rPr lang="en-US" sz="3600" b="1" dirty="0" smtClean="0"/>
              <a:t>Grand Forks, ND 58202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64579" y="330200"/>
            <a:ext cx="69250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Nature Sunday Academy, 2015-2016</a:t>
            </a:r>
          </a:p>
          <a:p>
            <a:pPr algn="ctr"/>
            <a:r>
              <a:rPr lang="en-US" sz="2800" b="1" dirty="0" smtClean="0"/>
              <a:t>Nanotechnology and Biotechnology-project 2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5959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9264" y="874603"/>
            <a:ext cx="10372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4: Wait for about 10 minutes until little bubbles observed in the vial, then put the hairs in each vials.</a:t>
            </a:r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465" y="1788872"/>
            <a:ext cx="5988324" cy="4494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465" y="1828710"/>
            <a:ext cx="5988324" cy="44943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66725" y="220444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11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749" y="2403566"/>
            <a:ext cx="5575417" cy="41844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0857" y="1198658"/>
            <a:ext cx="97884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 5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After 2-3 hours incubation, color fading of hair is observed  in vial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95362" y="410944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59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3855" y="1152912"/>
            <a:ext cx="9255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reaction is slow. If goes to 24 hours, the results will be: 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71" y="1959429"/>
            <a:ext cx="5700942" cy="42786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5362" y="410944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35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2009162" y="2147185"/>
            <a:ext cx="1900238" cy="37589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4966539" y="2147185"/>
            <a:ext cx="1900238" cy="37589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223" y="1285905"/>
            <a:ext cx="928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1: Prepare three vials with 20 ml of  dye solution.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7775053" y="2147185"/>
            <a:ext cx="1900238" cy="3758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04286" y="2178958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20977" y="21992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74363" y="21865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86024" y="3429000"/>
            <a:ext cx="942975" cy="1714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253684" y="3429000"/>
            <a:ext cx="942975" cy="1714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445170" y="3429000"/>
            <a:ext cx="942975" cy="1714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95362" y="410944"/>
            <a:ext cx="9977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2- Color bleached by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0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2009162" y="2147185"/>
            <a:ext cx="1900238" cy="37589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4966539" y="2147185"/>
            <a:ext cx="1900238" cy="37589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636" y="1057275"/>
            <a:ext cx="10710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2: add  100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catalase to vial 2 and 1ml H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vial 1 and 2.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7775053" y="2147185"/>
            <a:ext cx="1900238" cy="3758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2386" y="2191658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33677" y="22246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37863" y="22119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86025" y="3429000"/>
            <a:ext cx="942975" cy="1714500"/>
          </a:xfrm>
          <a:prstGeom prst="rect">
            <a:avLst/>
          </a:prstGeom>
          <a:solidFill>
            <a:srgbClr val="FF0000">
              <a:alpha val="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266384" y="3429000"/>
            <a:ext cx="942975" cy="1714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445170" y="3429000"/>
            <a:ext cx="942975" cy="1714500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95362" y="410944"/>
            <a:ext cx="9977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2- Color bleached by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84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6182" y="476516"/>
            <a:ext cx="81763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Factors may contribute to gray hair</a:t>
            </a:r>
            <a:endParaRPr 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5514" y="1387254"/>
            <a:ext cx="63329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Stress</a:t>
            </a:r>
          </a:p>
          <a:p>
            <a:r>
              <a:rPr lang="en-US" sz="3600" dirty="0" smtClean="0"/>
              <a:t>Life style: nutrition, sleep well…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132910" y="3044279"/>
            <a:ext cx="99261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Reduce stress and live in a health life style 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Image result for hair color native americ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514" y="3883836"/>
            <a:ext cx="179070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hair color native americ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710" y="397432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5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shionable Elderly 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129540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-media-cache-ak0.pinimg.com/236x/7b/ff/c4/7bffc483725d0950f69b5999f34d43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1193799"/>
            <a:ext cx="3425825" cy="379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95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thumb/7/7d/Hair_colors.jpg/640px-Hair_col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073" y="580791"/>
            <a:ext cx="3859619" cy="569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45959" y="241345"/>
            <a:ext cx="4980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Variety of the Hair Colors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8695" y="1501994"/>
            <a:ext cx="64414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Hair colors are associated with ethnic groups and can be separated into 6 </a:t>
            </a:r>
            <a:r>
              <a:rPr lang="en-US" sz="36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sz="36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Blond,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Blond brown,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Brown,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Brown black,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Black,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5959" y="887676"/>
            <a:ext cx="5938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How many colors for human hair?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6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7024" y="2108647"/>
            <a:ext cx="384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Pigment: melanin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0363" y="340242"/>
            <a:ext cx="5975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decide the hair colors?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8770" y="4760322"/>
            <a:ext cx="70513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Various amounts and ratios of two different types of melanin result in the variety of the hair colors 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58973" y="978338"/>
            <a:ext cx="3231301" cy="3937257"/>
            <a:chOff x="7927236" y="986573"/>
            <a:chExt cx="3231301" cy="3937257"/>
          </a:xfrm>
        </p:grpSpPr>
        <p:pic>
          <p:nvPicPr>
            <p:cNvPr id="2052" name="Picture 4" descr="http://upload.wikimedia.org/wikipedia/commons/thumb/3/3a/Eumelanine.svg/220px-Eumelanine.svg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3864" y="986573"/>
              <a:ext cx="2095500" cy="2828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927236" y="4000500"/>
              <a:ext cx="32313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Molecular Structure 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of </a:t>
              </a:r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eumelanin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018770" y="3026369"/>
            <a:ext cx="5524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Black and brown eumelanin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92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4/4d/Hair_follicle-en.svg/2000px-Hair_follicle-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739" y="993156"/>
            <a:ext cx="4954772" cy="42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9165265" y="3817088"/>
            <a:ext cx="946298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6688" y="595423"/>
            <a:ext cx="4890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reason which causes hair color to turn gray when people get older is the alteration of melanin level.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" y="2950848"/>
            <a:ext cx="711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research discovery:</a:t>
            </a:r>
          </a:p>
          <a:p>
            <a:r>
              <a: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H</a:t>
            </a:r>
            <a:r>
              <a:rPr lang="en-US" sz="80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80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8000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7900" y="2020669"/>
            <a:ext cx="3720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Any other reason?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4261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10213" y="2746223"/>
            <a:ext cx="6869629" cy="1188919"/>
            <a:chOff x="610213" y="2746223"/>
            <a:chExt cx="6869629" cy="1188919"/>
          </a:xfrm>
        </p:grpSpPr>
        <p:sp>
          <p:nvSpPr>
            <p:cNvPr id="3" name="Rectangle 2"/>
            <p:cNvSpPr/>
            <p:nvPr/>
          </p:nvSpPr>
          <p:spPr>
            <a:xfrm>
              <a:off x="610213" y="3104145"/>
              <a:ext cx="686962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4800" b="0" i="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 H</a:t>
              </a:r>
              <a:r>
                <a:rPr lang="pt-BR" sz="4800" b="0" i="0" baseline="-2500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sz="4800" b="0" i="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pt-BR" sz="4800" b="0" i="0" baseline="-2500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sz="4800" b="0" i="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 → 2 H</a:t>
              </a:r>
              <a:r>
                <a:rPr lang="pt-BR" sz="4800" b="0" i="0" baseline="-2500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sz="4800" b="0" i="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O + O</a:t>
              </a:r>
              <a:r>
                <a:rPr lang="pt-BR" sz="4800" b="0" i="0" baseline="-25000" dirty="0" smtClean="0">
                  <a:solidFill>
                    <a:srgbClr val="252525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4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382788" y="2746223"/>
              <a:ext cx="1705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Catalase</a:t>
              </a:r>
              <a:endPara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97475" y="243900"/>
            <a:ext cx="4535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about enzyme?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upload.wikimedia.org/wikipedia/commons/thumb/4/4d/Hair_follicle-en.svg/2000px-Hair_follicle-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739" y="993156"/>
            <a:ext cx="4954772" cy="42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2"/>
          <p:cNvSpPr/>
          <p:nvPr/>
        </p:nvSpPr>
        <p:spPr>
          <a:xfrm>
            <a:off x="9165265" y="3817088"/>
            <a:ext cx="946298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10212" y="5686425"/>
            <a:ext cx="10822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other main reason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achromotrichia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(hair turn gray) is the reduction of catalase synthesized when people aging, which causes the accumulation of H</a:t>
            </a:r>
            <a:r>
              <a:rPr lang="en-US" altLang="zh-CN" sz="2400" b="1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b="1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hair follicle.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3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5362" y="410944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2009162" y="2147185"/>
            <a:ext cx="1900238" cy="37589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4966539" y="2147185"/>
            <a:ext cx="1900238" cy="37589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637" y="1257330"/>
            <a:ext cx="7246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1: Prepare three empty clean vials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1" r="30685"/>
          <a:stretch/>
        </p:blipFill>
        <p:spPr>
          <a:xfrm>
            <a:off x="7775053" y="2147185"/>
            <a:ext cx="1900238" cy="3758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0886" y="3614058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①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506777" y="36089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③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98263" y="3608922"/>
            <a:ext cx="43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7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9264" y="998428"/>
            <a:ext cx="10372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2: Add 20 ml of solution to each vial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1M H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③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pure water, used as a negative control.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43" y="2166162"/>
            <a:ext cx="5505797" cy="41322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38" y="2851104"/>
            <a:ext cx="3680553" cy="27623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2462" y="352097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2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9264" y="998428"/>
            <a:ext cx="10372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3: Add 100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catalase to vial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gradually and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slowly. It is obvious to see the bubbles generated in the solution.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666" y="2076099"/>
            <a:ext cx="5077668" cy="3810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759" y="2417373"/>
            <a:ext cx="3891328" cy="29205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6725" y="352097"/>
            <a:ext cx="855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activity 1-Hair in H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98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418</Words>
  <Application>Microsoft Office PowerPoint</Application>
  <PresentationFormat>Widescreen</PresentationFormat>
  <Paragraphs>60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Times New Roman</vt:lpstr>
      <vt:lpstr>Office Theme</vt:lpstr>
      <vt:lpstr>Why Does Hair Turns to Gray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myhh621b</dc:creator>
  <cp:lastModifiedBy>Kathleen Wahlberg</cp:lastModifiedBy>
  <cp:revision>33</cp:revision>
  <dcterms:created xsi:type="dcterms:W3CDTF">2015-06-10T02:27:00Z</dcterms:created>
  <dcterms:modified xsi:type="dcterms:W3CDTF">2017-12-10T03:06:26Z</dcterms:modified>
</cp:coreProperties>
</file>