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80" r:id="rId8"/>
    <p:sldId id="281" r:id="rId9"/>
    <p:sldId id="282" r:id="rId10"/>
    <p:sldId id="258" r:id="rId11"/>
    <p:sldId id="259" r:id="rId12"/>
    <p:sldId id="260" r:id="rId13"/>
    <p:sldId id="261" r:id="rId14"/>
    <p:sldId id="262" r:id="rId15"/>
    <p:sldId id="26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3328B6F-F20F-41DB-90AF-554DB245700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1316875-E260-47E0-B99E-D73EB043F3A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virtualology.com/ac/3/i/ency0067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3124199"/>
          </a:xfrm>
        </p:spPr>
        <p:txBody>
          <a:bodyPr/>
          <a:lstStyle/>
          <a:p>
            <a:r>
              <a:rPr lang="en-US" sz="4400" dirty="0" smtClean="0"/>
              <a:t>Sending Messages through “Morse code”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NATURE Sunday Academy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6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11:00 – 11:30	Cultural </a:t>
            </a:r>
            <a:r>
              <a:rPr lang="en-US" sz="2200" dirty="0" smtClean="0"/>
              <a:t>Connection/Brief Introduction</a:t>
            </a:r>
            <a:endParaRPr lang="en-US" sz="2200" dirty="0"/>
          </a:p>
          <a:p>
            <a:pPr marL="0" indent="0">
              <a:buNone/>
            </a:pPr>
            <a:r>
              <a:rPr lang="en-US" sz="2200" dirty="0"/>
              <a:t>11:30 – 12:00	Background/PowerPoint</a:t>
            </a:r>
          </a:p>
          <a:p>
            <a:pPr marL="0" indent="0">
              <a:buNone/>
            </a:pPr>
            <a:r>
              <a:rPr lang="en-US" sz="2200" dirty="0"/>
              <a:t>12:00 – 12:45	Lunch</a:t>
            </a:r>
          </a:p>
          <a:p>
            <a:pPr marL="0" indent="0">
              <a:buNone/>
            </a:pPr>
            <a:r>
              <a:rPr lang="en-US" sz="2200" dirty="0"/>
              <a:t>12:45 – 1:15	Activity 1 –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Code </a:t>
            </a:r>
            <a:r>
              <a:rPr lang="en-US" sz="2200" dirty="0"/>
              <a:t>and Decode Messages Using Morse Code</a:t>
            </a:r>
          </a:p>
          <a:p>
            <a:pPr marL="0" indent="0">
              <a:buNone/>
            </a:pPr>
            <a:r>
              <a:rPr lang="en-US" sz="2200" dirty="0"/>
              <a:t>1:15 – 2:00	Activity 2 –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Computer </a:t>
            </a:r>
            <a:r>
              <a:rPr lang="en-US" sz="2200" dirty="0"/>
              <a:t>Activity with Morse Code</a:t>
            </a:r>
          </a:p>
          <a:p>
            <a:pPr marL="0" indent="0">
              <a:buNone/>
            </a:pPr>
            <a:r>
              <a:rPr lang="en-US" sz="2200" dirty="0"/>
              <a:t>2:00 – 2:30	Activity 3 – Build a Telegraph Circuit</a:t>
            </a:r>
          </a:p>
          <a:p>
            <a:pPr marL="0" indent="0">
              <a:buNone/>
            </a:pPr>
            <a:r>
              <a:rPr lang="en-US" sz="2200" dirty="0"/>
              <a:t>2:30 – 3:00	Activity 4 – Use Telegraph to Send Morse Code Message	</a:t>
            </a:r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4008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                     Code and Decode Messages Using Morse Code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Write </a:t>
            </a:r>
            <a:r>
              <a:rPr lang="en-US" b="1" dirty="0"/>
              <a:t>the Following in Morse Code: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Reduce</a:t>
            </a:r>
            <a:r>
              <a:rPr lang="en-US" dirty="0"/>
              <a:t>, reuse and recycle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Write your name (include your middle name)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The quick brown fox jumps over the lazy dog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/>
              <a:t>Write your phone number (include your area code)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http://www.pilotscafe.com/images/stories/International_Morse_Code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1"/>
          <a:stretch/>
        </p:blipFill>
        <p:spPr bwMode="auto">
          <a:xfrm>
            <a:off x="6115050" y="2667000"/>
            <a:ext cx="2952750" cy="23002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7707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 2</a:t>
            </a:r>
            <a:br>
              <a:rPr lang="en-US" dirty="0" smtClean="0"/>
            </a:br>
            <a:r>
              <a:rPr lang="en-US" dirty="0" smtClean="0"/>
              <a:t>Morse code Translator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521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Continued..,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Part 2: Play the Morse code Game</a:t>
            </a:r>
          </a:p>
          <a:p>
            <a:pPr marL="0" indent="0">
              <a:buNone/>
            </a:pPr>
            <a:r>
              <a:rPr lang="en-US" i="1" dirty="0" smtClean="0"/>
              <a:t>Part </a:t>
            </a:r>
            <a:r>
              <a:rPr lang="en-US" i="1" dirty="0"/>
              <a:t>3:  Play Super Morse Code </a:t>
            </a:r>
            <a:r>
              <a:rPr lang="en-US" i="1" dirty="0" smtClean="0"/>
              <a:t>RPG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2" t="7982" r="24519" b="30730"/>
          <a:stretch/>
        </p:blipFill>
        <p:spPr bwMode="auto">
          <a:xfrm>
            <a:off x="609600" y="2947525"/>
            <a:ext cx="4086225" cy="2861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6" t="10832" r="35930" b="5929"/>
          <a:stretch/>
        </p:blipFill>
        <p:spPr bwMode="auto">
          <a:xfrm>
            <a:off x="5715000" y="2947525"/>
            <a:ext cx="2976563" cy="25600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1818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 3</a:t>
            </a:r>
            <a:br>
              <a:rPr lang="en-US" dirty="0" smtClean="0"/>
            </a:br>
            <a:r>
              <a:rPr lang="en-US" dirty="0" smtClean="0"/>
              <a:t>Building a Telegraph System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5469359" cy="2620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781550"/>
            <a:ext cx="2177097" cy="857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735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Morse code for SOS is______________________________________</a:t>
            </a:r>
          </a:p>
          <a:p>
            <a:pPr lvl="0"/>
            <a:r>
              <a:rPr lang="en-US" sz="2400" dirty="0"/>
              <a:t>Morse code was invented in ________________________________</a:t>
            </a:r>
          </a:p>
          <a:p>
            <a:pPr lvl="0"/>
            <a:r>
              <a:rPr lang="en-US" sz="2400" dirty="0"/>
              <a:t>You would need to major in  __________________________________  disciplines (art or engineering …?) in order to understand various encryption and decryption techniques like the Morse code lesson you learned about today.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406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6" t="37535" r="33640" b="28470"/>
          <a:stretch>
            <a:fillRect/>
          </a:stretch>
        </p:blipFill>
        <p:spPr bwMode="auto">
          <a:xfrm>
            <a:off x="3020291" y="3352800"/>
            <a:ext cx="3048000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685800"/>
            <a:ext cx="7772400" cy="1904999"/>
          </a:xfrm>
        </p:spPr>
        <p:txBody>
          <a:bodyPr/>
          <a:lstStyle/>
          <a:p>
            <a:r>
              <a:rPr lang="en-US" sz="4400" dirty="0"/>
              <a:t>The History of Morse Code</a:t>
            </a:r>
          </a:p>
        </p:txBody>
      </p:sp>
    </p:spTree>
    <p:extLst>
      <p:ext uri="{BB962C8B-B14F-4D97-AF65-F5344CB8AC3E}">
        <p14:creationId xmlns:p14="http://schemas.microsoft.com/office/powerpoint/2010/main" val="271803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Task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In the 1800’s, communication over wires had been established. 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Europe, French, British, Germans all had patents on various telegraphy designs, by such people as Charles Wheatstone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They were, however, complicated and unreliable.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An American Republic prize existed for an efficient communications system that covered the Atlantic Coast.  Prior communications were done by optical </a:t>
            </a:r>
            <a:r>
              <a:rPr lang="en-US" sz="2400" dirty="0" smtClean="0"/>
              <a:t>signaling, </a:t>
            </a:r>
            <a:r>
              <a:rPr lang="en-US" sz="2400" dirty="0"/>
              <a:t>which had distance and weather conditions issues.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494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5943600" cy="1600200"/>
          </a:xfrm>
        </p:spPr>
        <p:txBody>
          <a:bodyPr/>
          <a:lstStyle/>
          <a:p>
            <a:r>
              <a:rPr lang="en-US" dirty="0"/>
              <a:t>Samuel Morse</a:t>
            </a:r>
          </a:p>
        </p:txBody>
      </p:sp>
      <p:sp>
        <p:nvSpPr>
          <p:cNvPr id="36867" name="Rectangle 1027"/>
          <p:cNvSpPr>
            <a:spLocks noGrp="1" noChangeArrowheads="1"/>
          </p:cNvSpPr>
          <p:nvPr>
            <p:ph idx="1"/>
          </p:nvPr>
        </p:nvSpPr>
        <p:spPr>
          <a:xfrm>
            <a:off x="152400" y="1600200"/>
            <a:ext cx="7772400" cy="4648200"/>
          </a:xfrm>
        </p:spPr>
        <p:txBody>
          <a:bodyPr/>
          <a:lstStyle/>
          <a:p>
            <a:r>
              <a:rPr lang="en-US" dirty="0"/>
              <a:t>Born:</a:t>
            </a:r>
          </a:p>
          <a:p>
            <a:endParaRPr lang="en-US" dirty="0"/>
          </a:p>
          <a:p>
            <a:r>
              <a:rPr lang="en-US" dirty="0"/>
              <a:t>Education: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Occupation: </a:t>
            </a:r>
          </a:p>
          <a:p>
            <a:endParaRPr lang="en-US" dirty="0"/>
          </a:p>
        </p:txBody>
      </p:sp>
      <p:sp>
        <p:nvSpPr>
          <p:cNvPr id="36868" name="Text Box 1028"/>
          <p:cNvSpPr txBox="1">
            <a:spLocks noChangeArrowheads="1"/>
          </p:cNvSpPr>
          <p:nvPr/>
        </p:nvSpPr>
        <p:spPr bwMode="auto">
          <a:xfrm>
            <a:off x="1790700" y="1524000"/>
            <a:ext cx="46101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tx2"/>
                </a:solidFill>
              </a:rPr>
              <a:t>April 24, 1791</a:t>
            </a:r>
          </a:p>
          <a:p>
            <a:pPr>
              <a:spcBef>
                <a:spcPct val="50000"/>
              </a:spcBef>
            </a:pPr>
            <a:r>
              <a:rPr lang="en-US" sz="2800">
                <a:solidFill>
                  <a:schemeClr val="tx2"/>
                </a:solidFill>
              </a:rPr>
              <a:t>In Charlestown, MA</a:t>
            </a:r>
          </a:p>
        </p:txBody>
      </p:sp>
      <p:sp>
        <p:nvSpPr>
          <p:cNvPr id="36869" name="Text Box 1029"/>
          <p:cNvSpPr txBox="1">
            <a:spLocks noChangeArrowheads="1"/>
          </p:cNvSpPr>
          <p:nvPr/>
        </p:nvSpPr>
        <p:spPr bwMode="auto">
          <a:xfrm>
            <a:off x="2590800" y="2684463"/>
            <a:ext cx="365760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tx2"/>
                </a:solidFill>
              </a:rPr>
              <a:t>Degree in Art and Sculpture from Yale University</a:t>
            </a:r>
          </a:p>
        </p:txBody>
      </p:sp>
      <p:pic>
        <p:nvPicPr>
          <p:cNvPr id="36871" name="Picture 1031" descr="C:\Documents and Settings\Home\My Documents\Ham Radio\FARL Club\morse presentation\mor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09600"/>
            <a:ext cx="24892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2" name="Text Box 1032"/>
          <p:cNvSpPr txBox="1">
            <a:spLocks noChangeArrowheads="1"/>
          </p:cNvSpPr>
          <p:nvPr/>
        </p:nvSpPr>
        <p:spPr bwMode="auto">
          <a:xfrm>
            <a:off x="1826491" y="4419600"/>
            <a:ext cx="57912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tx2"/>
                </a:solidFill>
              </a:rPr>
              <a:t>Painter of Portraits and other art.  Created over 200 portraits during his lifetime.  Got involved in Electricity later in life.</a:t>
            </a:r>
          </a:p>
        </p:txBody>
      </p:sp>
    </p:spTree>
    <p:extLst>
      <p:ext uri="{BB962C8B-B14F-4D97-AF65-F5344CB8AC3E}">
        <p14:creationId xmlns:p14="http://schemas.microsoft.com/office/powerpoint/2010/main" val="222458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utoUpdateAnimBg="0"/>
      <p:bldP spid="3687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Communications Issues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76400"/>
            <a:ext cx="5257800" cy="47244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/>
              <a:t>Samuel Morse found existing communications frustrating.</a:t>
            </a:r>
          </a:p>
          <a:p>
            <a:pPr>
              <a:lnSpc>
                <a:spcPct val="90000"/>
              </a:lnSpc>
            </a:pPr>
            <a:r>
              <a:rPr lang="en-US" sz="2800"/>
              <a:t>During one of several trips to Europe aboard the </a:t>
            </a:r>
            <a:r>
              <a:rPr lang="en-US" sz="2800" i="1"/>
              <a:t>Sully in 1832</a:t>
            </a:r>
            <a:r>
              <a:rPr lang="en-US" sz="2800"/>
              <a:t>, he discussed electricity and long distance communication with Dr. Charles Thomas Jackson, a medical doctor who also worked with electricity and magnetism, and who dabbled with the telegraph himself.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1554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7894" name="Picture 6" descr="http://images.virtualology.com/images/369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576388"/>
            <a:ext cx="3108325" cy="370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61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 Pursuit of a Design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76400"/>
            <a:ext cx="5410200" cy="4114800"/>
          </a:xfrm>
        </p:spPr>
        <p:txBody>
          <a:bodyPr/>
          <a:lstStyle/>
          <a:p>
            <a:r>
              <a:rPr lang="en-US"/>
              <a:t>In 1835, Morse’s career as an artist was not feeding his family.  Knowing that others were working on the telegraph as well, he got to work on his own design.</a:t>
            </a:r>
          </a:p>
          <a:p>
            <a:r>
              <a:rPr lang="en-US"/>
              <a:t>Charles Wheatstone was one of the competitors.  </a:t>
            </a:r>
          </a:p>
          <a:p>
            <a:endParaRPr lang="en-US"/>
          </a:p>
        </p:txBody>
      </p:sp>
      <p:pic>
        <p:nvPicPr>
          <p:cNvPr id="38917" name="Picture 5" descr="http://www.geocities.com/CapeCanaveral/8341/5needl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00200"/>
            <a:ext cx="26670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381000" y="5670550"/>
            <a:ext cx="8382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tx2"/>
                </a:solidFill>
              </a:rPr>
              <a:t>Wheatstone used 5 circuits, two were energized to send a letter. J, C, Q, U, X and Z  had to be omitted, though, making words difficult.</a:t>
            </a:r>
          </a:p>
        </p:txBody>
      </p:sp>
    </p:spTree>
    <p:extLst>
      <p:ext uri="{BB962C8B-B14F-4D97-AF65-F5344CB8AC3E}">
        <p14:creationId xmlns:p14="http://schemas.microsoft.com/office/powerpoint/2010/main" val="244605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C:\Documents and Settings\Home\Desktop\LANDSC33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2"/>
          <a:stretch>
            <a:fillRect/>
          </a:stretch>
        </p:blipFill>
        <p:spPr bwMode="auto">
          <a:xfrm>
            <a:off x="5522913" y="1376363"/>
            <a:ext cx="3621087" cy="411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Timeline to Demonstrations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828800"/>
            <a:ext cx="77724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/>
              <a:t>1838: Demonstrated messaging on 3 miles of wire around New York University Exhibition Hall</a:t>
            </a:r>
          </a:p>
          <a:p>
            <a:pPr>
              <a:lnSpc>
                <a:spcPct val="90000"/>
              </a:lnSpc>
            </a:pPr>
            <a:r>
              <a:rPr lang="en-US" sz="2800"/>
              <a:t>1843: Morse finally secured a $30,000 grant to make a demonstration</a:t>
            </a:r>
          </a:p>
          <a:p>
            <a:pPr>
              <a:lnSpc>
                <a:spcPct val="90000"/>
              </a:lnSpc>
            </a:pPr>
            <a:r>
              <a:rPr lang="en-US" sz="2800"/>
              <a:t>Original Line made between Baltimore to Washington DC.  Insulation failures prevented underground installation, B&amp;O Railroad Counsel John Latrobe convinced Morse to string the wires on poles along the rail track.  </a:t>
            </a:r>
          </a:p>
        </p:txBody>
      </p:sp>
    </p:spTree>
    <p:extLst>
      <p:ext uri="{BB962C8B-B14F-4D97-AF65-F5344CB8AC3E}">
        <p14:creationId xmlns:p14="http://schemas.microsoft.com/office/powerpoint/2010/main" val="379980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Convincing Demonstration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76400"/>
            <a:ext cx="7924800" cy="411480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800"/>
              <a:t>May 24, 1844: Messages were sent back and forth between Baltimore and the Supreme Court chamber, including the infamous phrase: “What Hath God Wrought”</a:t>
            </a:r>
          </a:p>
          <a:p>
            <a:pPr>
              <a:lnSpc>
                <a:spcPct val="90000"/>
              </a:lnSpc>
            </a:pPr>
            <a:r>
              <a:rPr lang="en-US" sz="2800"/>
              <a:t>Messages from the capital to Baltimore in the ensuing days and weeks gave the Baltimore Patriot the scoop over rivals, and the value of the telegraph as a communication media was firmly established.  Newspapers touted the transmission via “Telegraph” across their mastheads.</a:t>
            </a:r>
          </a:p>
        </p:txBody>
      </p:sp>
      <p:pic>
        <p:nvPicPr>
          <p:cNvPr id="43014" name="Picture 6" descr="C:\Documents and Settings\Home\Desktop\NEWSPAPR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4102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6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Start of Commercial Business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77724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/>
              <a:t>Samuel Morse made his first patent application in 1837.</a:t>
            </a:r>
          </a:p>
          <a:p>
            <a:pPr>
              <a:lnSpc>
                <a:spcPct val="90000"/>
              </a:lnSpc>
            </a:pPr>
            <a:r>
              <a:rPr lang="en-US" sz="2800"/>
              <a:t>Attempted to sell his invention to the government for $100,000.</a:t>
            </a:r>
          </a:p>
          <a:p>
            <a:pPr>
              <a:lnSpc>
                <a:spcPct val="90000"/>
              </a:lnSpc>
            </a:pPr>
            <a:r>
              <a:rPr lang="en-US" sz="2800"/>
              <a:t>Started the Magnetic Telegraph Company in 1845.</a:t>
            </a:r>
          </a:p>
          <a:p>
            <a:pPr>
              <a:lnSpc>
                <a:spcPct val="90000"/>
              </a:lnSpc>
            </a:pPr>
            <a:r>
              <a:rPr lang="en-US" sz="2800"/>
              <a:t>Western Union bought up the various telegraph companies in 1857.</a:t>
            </a:r>
          </a:p>
          <a:p>
            <a:pPr>
              <a:lnSpc>
                <a:spcPct val="90000"/>
              </a:lnSpc>
            </a:pPr>
            <a:r>
              <a:rPr lang="en-US" sz="2800"/>
              <a:t>Royalties made Morse quite wealthy by the end of the Civil War.</a:t>
            </a:r>
          </a:p>
        </p:txBody>
      </p:sp>
      <p:pic>
        <p:nvPicPr>
          <p:cNvPr id="44036" name="Picture 4" descr="C:\Documents and Settings\Home\Desktop\FINANC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876800"/>
            <a:ext cx="1387475" cy="172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32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18</TotalTime>
  <Words>572</Words>
  <Application>Microsoft Office PowerPoint</Application>
  <PresentationFormat>On-screen Show (4:3)</PresentationFormat>
  <Paragraphs>72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Courier New</vt:lpstr>
      <vt:lpstr>Palatino Linotype</vt:lpstr>
      <vt:lpstr>Executive</vt:lpstr>
      <vt:lpstr>Sending Messages through “Morse code”</vt:lpstr>
      <vt:lpstr>The History of Morse Code</vt:lpstr>
      <vt:lpstr>The Task</vt:lpstr>
      <vt:lpstr>Samuel Morse</vt:lpstr>
      <vt:lpstr>Communications Issues</vt:lpstr>
      <vt:lpstr>In Pursuit of a Design</vt:lpstr>
      <vt:lpstr>Timeline to Demonstrations</vt:lpstr>
      <vt:lpstr>Convincing Demonstration</vt:lpstr>
      <vt:lpstr>Start of Commercial Business</vt:lpstr>
      <vt:lpstr>Session Timeline</vt:lpstr>
      <vt:lpstr>Activity 1</vt:lpstr>
      <vt:lpstr>Activity 2 Morse code Translator</vt:lpstr>
      <vt:lpstr>Activity 2 Continued..,</vt:lpstr>
      <vt:lpstr>Activity 3 Building a Telegraph System</vt:lpstr>
      <vt:lpstr>Summary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Morse code</dc:title>
  <dc:creator>Prakash</dc:creator>
  <cp:lastModifiedBy>Kathleen Wahlberg</cp:lastModifiedBy>
  <cp:revision>7</cp:revision>
  <dcterms:created xsi:type="dcterms:W3CDTF">2012-07-25T13:59:05Z</dcterms:created>
  <dcterms:modified xsi:type="dcterms:W3CDTF">2018-04-26T03:13:45Z</dcterms:modified>
</cp:coreProperties>
</file>