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60" r:id="rId2"/>
    <p:sldId id="261" r:id="rId3"/>
    <p:sldId id="267" r:id="rId4"/>
    <p:sldId id="268" r:id="rId5"/>
    <p:sldId id="269" r:id="rId6"/>
    <p:sldId id="271" r:id="rId7"/>
    <p:sldId id="287" r:id="rId8"/>
    <p:sldId id="272" r:id="rId9"/>
    <p:sldId id="286" r:id="rId10"/>
    <p:sldId id="288" r:id="rId11"/>
    <p:sldId id="289" r:id="rId12"/>
    <p:sldId id="285" r:id="rId13"/>
    <p:sldId id="273" r:id="rId14"/>
    <p:sldId id="274" r:id="rId15"/>
    <p:sldId id="276" r:id="rId16"/>
    <p:sldId id="277" r:id="rId17"/>
    <p:sldId id="290" r:id="rId18"/>
    <p:sldId id="291" r:id="rId19"/>
    <p:sldId id="278" r:id="rId20"/>
    <p:sldId id="279" r:id="rId21"/>
    <p:sldId id="280" r:id="rId22"/>
    <p:sldId id="292" r:id="rId23"/>
    <p:sldId id="293" r:id="rId24"/>
    <p:sldId id="284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BC00"/>
    <a:srgbClr val="0056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163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157DD-D0F7-4F8C-A4A2-843CAB9736CF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6E280-104B-40C2-8F7C-A96F9A421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544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Fluids" TargetMode="External"/><Relationship Id="rId3" Type="http://schemas.openxmlformats.org/officeDocument/2006/relationships/hyperlink" Target="https://en.wikipedia.org/wiki/Cylinder_(geometry)" TargetMode="External"/><Relationship Id="rId7" Type="http://schemas.openxmlformats.org/officeDocument/2006/relationships/hyperlink" Target="https://en.wikipedia.org/wiki/Gas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en.wikipedia.org/wiki/Liquid" TargetMode="External"/><Relationship Id="rId11" Type="http://schemas.openxmlformats.org/officeDocument/2006/relationships/hyperlink" Target="https://en.wikipedia.org/wiki/Structural_engineering" TargetMode="External"/><Relationship Id="rId5" Type="http://schemas.openxmlformats.org/officeDocument/2006/relationships/hyperlink" Target="https://en.wikipedia.org/wiki/Cross_section_(geometry)" TargetMode="External"/><Relationship Id="rId10" Type="http://schemas.openxmlformats.org/officeDocument/2006/relationships/hyperlink" Target="https://en.wikipedia.org/wiki/Powder" TargetMode="External"/><Relationship Id="rId4" Type="http://schemas.openxmlformats.org/officeDocument/2006/relationships/hyperlink" Target="https://en.wikipedia.org/wiki/Circle" TargetMode="External"/><Relationship Id="rId9" Type="http://schemas.openxmlformats.org/officeDocument/2006/relationships/hyperlink" Target="https://en.wikipedia.org/wiki/Slurry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Pipe: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 pipe is a tubular section or hollow </a:t>
            </a:r>
            <a:r>
              <a:rPr lang="en-US" sz="1800" u="none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3" tooltip="Cylinder (geometry)"/>
              </a:rPr>
              <a:t>cylinder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usually but not necessarily of </a:t>
            </a:r>
            <a:r>
              <a:rPr lang="en-US" sz="1800" u="none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4" tooltip="Circle"/>
              </a:rPr>
              <a:t>circular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r>
              <a:rPr lang="en-US" sz="1800" u="none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5" tooltip="Cross section (geometry)"/>
              </a:rPr>
              <a:t>cross-section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used mainly to convey substances which can flow such as </a:t>
            </a:r>
            <a:r>
              <a:rPr lang="en-US" sz="1800" u="none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6" tooltip="Liquid"/>
              </a:rPr>
              <a:t>liquids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and </a:t>
            </a:r>
            <a:r>
              <a:rPr lang="en-US" sz="1800" u="none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7" tooltip="Structural engineering"/>
              </a:rPr>
              <a:t>gases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(</a:t>
            </a:r>
            <a:r>
              <a:rPr lang="en-US" sz="1800" u="none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8"/>
              </a:rPr>
              <a:t>fluids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), </a:t>
            </a:r>
            <a:r>
              <a:rPr lang="en-US" sz="1800" u="none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9" tooltip="Slurry"/>
              </a:rPr>
              <a:t>slurries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 </a:t>
            </a:r>
            <a:r>
              <a:rPr lang="en-US" sz="1800" u="none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10" tooltip="Powder"/>
              </a:rPr>
              <a:t>powders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 and masses of small solids. It can also be used for </a:t>
            </a:r>
            <a:r>
              <a:rPr lang="en-US" sz="1800" u="none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11"/>
              </a:rPr>
              <a:t>structural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applications; hollow pipe is far stiffer per unit weight than solid members.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Pipe applications: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Pipes can be used to transport water supply, waste water, chemical, energy related fluids, etc.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Pipe materials: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Steel and other metals, Plastic such as PVC, Concrete, etc.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Pipe smart PIGs</a:t>
            </a:r>
            <a:r>
              <a:rPr lang="en-US" sz="1800" b="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acronym for Pipeline Inspection Gauge is a robot of sorts that helps pipeline companies identify potential problems before they happen or to pinpoint pipe damage and issues.</a:t>
            </a:r>
            <a:endParaRPr lang="en-US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D6E280-104B-40C2-8F7C-A96F9A42198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251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543466" y="552093"/>
            <a:ext cx="8054915" cy="572793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657766" y="681487"/>
            <a:ext cx="7811219" cy="5486400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43484" y="1122363"/>
            <a:ext cx="7631395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rgbClr val="00567D"/>
                </a:solidFill>
                <a:latin typeface="+mn-lt"/>
              </a:defRPr>
            </a:lvl1pPr>
          </a:lstStyle>
          <a:p>
            <a:r>
              <a:rPr lang="en-US" dirty="0"/>
              <a:t>ND EPSCoR Template             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U:\Forms\EPSCoR logo\VPRC 8669 EPSCOR logo Full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2686050" y="5533845"/>
            <a:ext cx="3532517" cy="12098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2811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8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543466" y="569344"/>
            <a:ext cx="8054915" cy="578832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657766" y="715993"/>
            <a:ext cx="7811219" cy="5529532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393" y="803305"/>
            <a:ext cx="7665578" cy="88738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567D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392" y="1825625"/>
            <a:ext cx="7665579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U:\Forms\EPSCoR logo\VPRC 8669 EPSCOR logo Full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3777950" y="6115667"/>
            <a:ext cx="1562461" cy="3946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20260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146" y="527052"/>
            <a:ext cx="8065707" cy="5803895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657766" y="715993"/>
            <a:ext cx="7811219" cy="5529532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393" y="794759"/>
            <a:ext cx="7674124" cy="895930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567D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6392" y="1825625"/>
            <a:ext cx="3788457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771207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U:\Forms\EPSCoR logo\VPRC 8669 EPSCOR logo Full.jpg"/>
          <p:cNvPicPr/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3779291" y="6115667"/>
            <a:ext cx="1562461" cy="3946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6198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543466" y="569344"/>
            <a:ext cx="8054915" cy="578832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657766" y="715993"/>
            <a:ext cx="7811219" cy="5529532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847" y="811850"/>
            <a:ext cx="7682669" cy="878839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567D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846" y="1681163"/>
            <a:ext cx="3780336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7846" y="2505075"/>
            <a:ext cx="3780335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771366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771366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U:\Forms\EPSCoR logo\VPRC 8669 EPSCOR logo Full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3781649" y="6103612"/>
            <a:ext cx="1562461" cy="3946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5838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543466" y="569344"/>
            <a:ext cx="8054915" cy="578832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739" y="633741"/>
            <a:ext cx="7864522" cy="55905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393" y="726393"/>
            <a:ext cx="7674124" cy="964296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567D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U:\Forms\EPSCoR logo\VPRC 8669 EPSCOR logo Full.jpg"/>
          <p:cNvPicPr/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3782224" y="6055668"/>
            <a:ext cx="1562461" cy="3946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2536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543466" y="569344"/>
            <a:ext cx="8054915" cy="578832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657766" y="715993"/>
            <a:ext cx="7811219" cy="5529532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U:\Forms\EPSCoR logo\VPRC 8669 EPSCOR logo Full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3790769" y="6109665"/>
            <a:ext cx="1562461" cy="3946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297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543466" y="569344"/>
            <a:ext cx="8054915" cy="578832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57766" y="715993"/>
            <a:ext cx="7811219" cy="5529532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847" y="786212"/>
            <a:ext cx="2861172" cy="1271187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00567D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3319" y="786212"/>
            <a:ext cx="4707197" cy="5074839"/>
          </a:xfrm>
        </p:spPr>
        <p:txBody>
          <a:bodyPr/>
          <a:lstStyle>
            <a:lvl1pPr>
              <a:defRPr sz="3200" b="1">
                <a:solidFill>
                  <a:srgbClr val="00567D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7847" y="2057400"/>
            <a:ext cx="2861172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U:\Forms\EPSCoR logo\VPRC 8669 EPSCOR logo Full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3782144" y="6103612"/>
            <a:ext cx="1562461" cy="3946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7788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543466" y="569344"/>
            <a:ext cx="8054915" cy="578832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28650" y="698740"/>
            <a:ext cx="7811219" cy="5529532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847" y="786212"/>
            <a:ext cx="2861172" cy="1271187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00567D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7847" y="2057400"/>
            <a:ext cx="2861172" cy="381158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10/17/2018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U:\Forms\EPSCoR logo\VPRC 8669 EPSCOR logo Full.jpg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3782144" y="6103612"/>
            <a:ext cx="1562461" cy="39465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3664203" y="786213"/>
            <a:ext cx="4629150" cy="508277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948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ND EPSCoR Template in 4:3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Use the template below for presentations</a:t>
            </a:r>
          </a:p>
          <a:p>
            <a:pPr lvl="1"/>
            <a:r>
              <a:rPr lang="en-US" dirty="0"/>
              <a:t>Use RGB 308 for the blue</a:t>
            </a:r>
          </a:p>
          <a:p>
            <a:pPr lvl="2"/>
            <a:r>
              <a:rPr lang="en-US" dirty="0"/>
              <a:t>Use RGB 376 for the green</a:t>
            </a:r>
          </a:p>
          <a:p>
            <a:pPr lvl="3"/>
            <a:r>
              <a:rPr lang="en-US" dirty="0"/>
              <a:t>Ensure font size is readable for group (ex. 20)</a:t>
            </a:r>
          </a:p>
          <a:p>
            <a:pPr lvl="3"/>
            <a:r>
              <a:rPr lang="en-US" dirty="0"/>
              <a:t>Use Calibri and Verdana as preferred fonts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10/17/2018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A40D2-BF58-465D-8282-B59BC9A15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21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72" r:id="rId8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 baseline="0">
          <a:solidFill>
            <a:srgbClr val="00567D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1" kern="1200" baseline="0">
          <a:solidFill>
            <a:srgbClr val="80BC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7PIjp2exik" TargetMode="External"/><Relationship Id="rId7" Type="http://schemas.openxmlformats.org/officeDocument/2006/relationships/image" Target="../media/image19.jpeg"/><Relationship Id="rId2" Type="http://schemas.openxmlformats.org/officeDocument/2006/relationships/hyperlink" Target="http://news.mit.edu/2017/robot-finds-leaks-water-pipes-071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hyperlink" Target="https://www.youtube.com/watch?v=irK5MOs4HQc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Smart “PIGs” in Pipes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Dr. Ying Huang, Associate Professor</a:t>
            </a:r>
          </a:p>
          <a:p>
            <a:r>
              <a:rPr lang="en-US" dirty="0" err="1"/>
              <a:t>Shuomang</a:t>
            </a:r>
            <a:r>
              <a:rPr lang="en-US" dirty="0"/>
              <a:t> Shi, Ph. D student</a:t>
            </a:r>
          </a:p>
          <a:p>
            <a:endParaRPr lang="en-US" dirty="0"/>
          </a:p>
          <a:p>
            <a:r>
              <a:rPr lang="en-US" dirty="0"/>
              <a:t>Department of Civil &amp; Environmental Engineering, NDSU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372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Fact Sheet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 the factsheet and answer the questions to learn f</a:t>
            </a:r>
            <a:r>
              <a:rPr lang="en-US" dirty="0">
                <a:effectLst/>
                <a:ea typeface="Times New Roman" panose="02020603050405020304" pitchFamily="18" charset="0"/>
              </a:rPr>
              <a:t>un facts </a:t>
            </a:r>
            <a:r>
              <a:rPr lang="en-US" dirty="0">
                <a:ea typeface="Times New Roman" panose="02020603050405020304" pitchFamily="18" charset="0"/>
              </a:rPr>
              <a:t>about pipe damage</a:t>
            </a:r>
            <a:r>
              <a:rPr lang="en-US" dirty="0">
                <a:effectLst/>
                <a:ea typeface="Times New Roman" panose="02020603050405020304" pitchFamily="18" charset="0"/>
              </a:rPr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10</a:t>
            </a:fld>
            <a:endParaRPr lang="en-US"/>
          </a:p>
        </p:txBody>
      </p:sp>
      <p:pic>
        <p:nvPicPr>
          <p:cNvPr id="1026" name="Picture 2" descr="Clipart Panda - Free Clipart Images">
            <a:extLst>
              <a:ext uri="{FF2B5EF4-FFF2-40B4-BE49-F238E27FC236}">
                <a16:creationId xmlns:a16="http://schemas.microsoft.com/office/drawing/2014/main" id="{55B34141-4E98-4073-BB95-0F5AF88EC6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33"/>
          <a:stretch/>
        </p:blipFill>
        <p:spPr bwMode="auto">
          <a:xfrm>
            <a:off x="2109106" y="2997653"/>
            <a:ext cx="4245877" cy="227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215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1B99F-4DFE-426F-B38A-B9EA6703C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B9825-2270-442A-AA30-1D7FC6317A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Is corrosion a geometrical defect?</a:t>
            </a:r>
            <a:endParaRPr lang="en-US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A. </a:t>
            </a: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Yes		B. No</a:t>
            </a:r>
            <a:endParaRPr lang="en-US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damages on pipes can be ignored with no consequences?</a:t>
            </a:r>
            <a:endParaRPr lang="en-US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A. Yes		B. No</a:t>
            </a:r>
            <a:endParaRPr lang="en-US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DDFD6D-12E9-4785-A9D6-70F93C12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73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5F0E2-638D-4FF2-82DA-C10B8C884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4564D-EBE2-4743-8B4B-FCB45230D1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 sandpaper, be careful not to rub abrasively on skin.</a:t>
            </a:r>
          </a:p>
          <a:p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 acetone, use only a small amount and use a wrap to put the acetone on the surface of pipe, also avoid direct contact of acetone on skin, eyes, mouth, etc. </a:t>
            </a:r>
          </a:p>
          <a:p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 electrical drills, remove the drill heads when not using and do not face the drill head close to hands, face, or any body parts. 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A7B6A-E7A5-4DF0-9724-5F8C3D5B7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696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Damage Activity– Set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1) Divide the class into groups of four.</a:t>
            </a:r>
          </a:p>
          <a:p>
            <a:r>
              <a:rPr lang="en-US" dirty="0"/>
              <a:t>2) Each team needs to create a team name and display on index card.</a:t>
            </a:r>
          </a:p>
          <a:p>
            <a:r>
              <a:rPr lang="en-US" dirty="0"/>
              <a:t>3) Select one size of pipe and matching fittings.</a:t>
            </a:r>
          </a:p>
          <a:p>
            <a:pPr lvl="1"/>
            <a:r>
              <a:rPr lang="en-US" dirty="0"/>
              <a:t>Each team needs two 2-ft pipes and one fitting.</a:t>
            </a:r>
          </a:p>
          <a:p>
            <a:r>
              <a:rPr lang="en-US" dirty="0"/>
              <a:t>4) Use the pictures on the following slides to see what types of damages can be made to your pipes.</a:t>
            </a:r>
          </a:p>
          <a:p>
            <a:pPr lvl="1"/>
            <a:r>
              <a:rPr lang="en-US" dirty="0"/>
              <a:t>Damage 1: Sandpaper</a:t>
            </a:r>
          </a:p>
          <a:p>
            <a:pPr lvl="1"/>
            <a:r>
              <a:rPr lang="en-US" dirty="0"/>
              <a:t>Damage 2: Drill</a:t>
            </a:r>
          </a:p>
          <a:p>
            <a:pPr lvl="1"/>
            <a:r>
              <a:rPr lang="en-US" dirty="0"/>
              <a:t>Damage 3: Acetone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8950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Damage Activity– Damage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029" y="1556385"/>
            <a:ext cx="7665579" cy="1872615"/>
          </a:xfrm>
        </p:spPr>
        <p:txBody>
          <a:bodyPr>
            <a:normAutofit/>
          </a:bodyPr>
          <a:lstStyle/>
          <a:p>
            <a:pPr lvl="0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altLang="zh-CN" sz="24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Use sandpaper to make damage type #1.</a:t>
            </a:r>
          </a:p>
          <a:p>
            <a:pPr lvl="0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altLang="zh-CN" sz="24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Select 1 grade of sandpaper from different grades (extra course, course, medium course, fine, extra fine). Then sand the inner-surface of PVC pips to make rough surface area. Use the washable paint to mark the damage as #1.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14</a:t>
            </a:fld>
            <a:endParaRPr lang="en-US"/>
          </a:p>
        </p:txBody>
      </p:sp>
      <p:pic>
        <p:nvPicPr>
          <p:cNvPr id="6" name="图片 12">
            <a:extLst>
              <a:ext uri="{FF2B5EF4-FFF2-40B4-BE49-F238E27FC236}">
                <a16:creationId xmlns:a16="http://schemas.microsoft.com/office/drawing/2014/main" id="{629F5A62-DA09-4FD3-8AA5-6825BFFAB40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898" y="3540205"/>
            <a:ext cx="3172684" cy="2376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13">
            <a:extLst>
              <a:ext uri="{FF2B5EF4-FFF2-40B4-BE49-F238E27FC236}">
                <a16:creationId xmlns:a16="http://schemas.microsoft.com/office/drawing/2014/main" id="{65282233-E219-4B66-B414-C59BD324BF7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9" t="8434" r="3971" b="4578"/>
          <a:stretch/>
        </p:blipFill>
        <p:spPr bwMode="auto">
          <a:xfrm>
            <a:off x="4578530" y="3530600"/>
            <a:ext cx="3329572" cy="23719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84159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Damage Activity– Damage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392" y="1825625"/>
            <a:ext cx="7665579" cy="1730375"/>
          </a:xfrm>
        </p:spPr>
        <p:txBody>
          <a:bodyPr>
            <a:normAutofit/>
          </a:bodyPr>
          <a:lstStyle/>
          <a:p>
            <a:pPr lvl="0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altLang="zh-CN" sz="20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Use Electrical drill to make damage type #2.</a:t>
            </a:r>
          </a:p>
          <a:p>
            <a:pPr lvl="0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altLang="zh-CN" sz="20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Select a drill head from the models available, assemble the drill, and make small holes through pipe walls. Then use the washable paint to mark the damage as #2.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15</a:t>
            </a:fld>
            <a:endParaRPr lang="en-US"/>
          </a:p>
        </p:txBody>
      </p:sp>
      <p:pic>
        <p:nvPicPr>
          <p:cNvPr id="6" name="图片 6">
            <a:extLst>
              <a:ext uri="{FF2B5EF4-FFF2-40B4-BE49-F238E27FC236}">
                <a16:creationId xmlns:a16="http://schemas.microsoft.com/office/drawing/2014/main" id="{4688C07B-A42D-447E-93E2-438166F8ABA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57" y="3556000"/>
            <a:ext cx="3223113" cy="2414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7">
            <a:extLst>
              <a:ext uri="{FF2B5EF4-FFF2-40B4-BE49-F238E27FC236}">
                <a16:creationId xmlns:a16="http://schemas.microsoft.com/office/drawing/2014/main" id="{27C527DA-BE23-408C-8A2A-E0383268A27A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3" t="26024" r="11192" b="25060"/>
          <a:stretch/>
        </p:blipFill>
        <p:spPr bwMode="auto">
          <a:xfrm>
            <a:off x="4967350" y="3556000"/>
            <a:ext cx="3308431" cy="24143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7480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Damage Activity</a:t>
            </a:r>
            <a:r>
              <a:rPr lang="en-US" altLang="zh-CN" sz="3600" dirty="0"/>
              <a:t>– Damage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392" y="1825625"/>
            <a:ext cx="7665579" cy="1771015"/>
          </a:xfrm>
        </p:spPr>
        <p:txBody>
          <a:bodyPr>
            <a:normAutofit fontScale="92500"/>
          </a:bodyPr>
          <a:lstStyle/>
          <a:p>
            <a:pPr lvl="0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altLang="zh-CN" sz="22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Use Acetone to make chemical reaction on PVC pipe for damage #3</a:t>
            </a:r>
          </a:p>
          <a:p>
            <a:pPr lvl="0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altLang="zh-CN" sz="22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Dip a piece of paper towel into acetone solvent and then place it on the inner-surface of PVC pipes. Let stand for at least 10min to make complete reaction when obvious grains appear. Then use the washable paint to mark the damage as #3.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16</a:t>
            </a:fld>
            <a:endParaRPr lang="en-US"/>
          </a:p>
        </p:txBody>
      </p:sp>
      <p:pic>
        <p:nvPicPr>
          <p:cNvPr id="6" name="图片 8">
            <a:extLst>
              <a:ext uri="{FF2B5EF4-FFF2-40B4-BE49-F238E27FC236}">
                <a16:creationId xmlns:a16="http://schemas.microsoft.com/office/drawing/2014/main" id="{EB73422D-563E-4ADA-B37A-689284DC005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2" r="12062"/>
          <a:stretch/>
        </p:blipFill>
        <p:spPr bwMode="auto">
          <a:xfrm rot="5400000">
            <a:off x="1698186" y="3447587"/>
            <a:ext cx="2414378" cy="2702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9">
            <a:extLst>
              <a:ext uri="{FF2B5EF4-FFF2-40B4-BE49-F238E27FC236}">
                <a16:creationId xmlns:a16="http://schemas.microsoft.com/office/drawing/2014/main" id="{F32E95E2-0CF5-4726-AE18-10338640F30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90232"/>
            <a:ext cx="3217286" cy="24092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73913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Fact Sheet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 the factsheet and answer the questions to learn f</a:t>
            </a:r>
            <a:r>
              <a:rPr lang="en-US" dirty="0">
                <a:effectLst/>
                <a:ea typeface="Times New Roman" panose="02020603050405020304" pitchFamily="18" charset="0"/>
              </a:rPr>
              <a:t>un facts </a:t>
            </a:r>
            <a:r>
              <a:rPr lang="en-US" dirty="0">
                <a:ea typeface="Times New Roman" panose="02020603050405020304" pitchFamily="18" charset="0"/>
              </a:rPr>
              <a:t>about technology used to inspect pipes</a:t>
            </a:r>
            <a:r>
              <a:rPr lang="en-US" dirty="0">
                <a:effectLst/>
                <a:ea typeface="Times New Roman" panose="02020603050405020304" pitchFamily="18" charset="0"/>
              </a:rPr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17</a:t>
            </a:fld>
            <a:endParaRPr lang="en-US"/>
          </a:p>
        </p:txBody>
      </p:sp>
      <p:pic>
        <p:nvPicPr>
          <p:cNvPr id="1026" name="Picture 2" descr="Clipart Panda - Free Clipart Images">
            <a:extLst>
              <a:ext uri="{FF2B5EF4-FFF2-40B4-BE49-F238E27FC236}">
                <a16:creationId xmlns:a16="http://schemas.microsoft.com/office/drawing/2014/main" id="{55B34141-4E98-4073-BB95-0F5AF88EC6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33"/>
          <a:stretch/>
        </p:blipFill>
        <p:spPr bwMode="auto">
          <a:xfrm>
            <a:off x="2109106" y="2997653"/>
            <a:ext cx="4245877" cy="227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694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1B99F-4DFE-426F-B38A-B9EA6703C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B9825-2270-442A-AA30-1D7FC6317A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Is the smart inspection pig able to identify cracks in pipes?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A. 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Yes                   B. No.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2870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2. 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Any other inspection technologies you can think of which can be used for pipe inspection?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DDFD6D-12E9-4785-A9D6-70F93C12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6771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DIY Robot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392" y="1690689"/>
            <a:ext cx="7665579" cy="887384"/>
          </a:xfrm>
        </p:spPr>
        <p:txBody>
          <a:bodyPr>
            <a:normAutofit/>
          </a:bodyPr>
          <a:lstStyle/>
          <a:p>
            <a:pPr marL="0" lvl="0" indent="0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altLang="zh-CN" sz="20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Using the instructions found within the robot kits or by searching for “how-to” videos, construct the robot provided by your teacher.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19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D88879-E5C1-4297-B337-9E4F9DC81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28528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4" name="Picture 6" descr="Sunfounder picar-v smart robot video car v2.0 kit for raspberry pi 3/2/b+  Sale - Banggood.com">
            <a:extLst>
              <a:ext uri="{FF2B5EF4-FFF2-40B4-BE49-F238E27FC236}">
                <a16:creationId xmlns:a16="http://schemas.microsoft.com/office/drawing/2014/main" id="{DC8785DD-F6A5-4C8B-B7FB-EDFADC4C9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018" y="2709089"/>
            <a:ext cx="3430324" cy="343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8591E2-0B63-4A06-A7C7-879AA8FED72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554" y="2735949"/>
            <a:ext cx="3260967" cy="296283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78CD3EE-1490-487A-81F4-559F08FB2CEA}"/>
              </a:ext>
            </a:extLst>
          </p:cNvPr>
          <p:cNvSpPr txBox="1"/>
          <p:nvPr/>
        </p:nvSpPr>
        <p:spPr>
          <a:xfrm>
            <a:off x="948018" y="2735949"/>
            <a:ext cx="28097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SunFounder</a:t>
            </a:r>
            <a:r>
              <a:rPr lang="en-US" dirty="0"/>
              <a:t> Smart Video Car Kit V2.0 </a:t>
            </a:r>
            <a:r>
              <a:rPr lang="en-US" dirty="0" err="1"/>
              <a:t>PiCar</a:t>
            </a:r>
            <a:r>
              <a:rPr lang="en-US" dirty="0"/>
              <a:t>-v</a:t>
            </a:r>
          </a:p>
        </p:txBody>
      </p:sp>
    </p:spTree>
    <p:extLst>
      <p:ext uri="{BB962C8B-B14F-4D97-AF65-F5344CB8AC3E}">
        <p14:creationId xmlns:p14="http://schemas.microsoft.com/office/powerpoint/2010/main" val="3957550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Introduction of Pipes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392" y="1825625"/>
            <a:ext cx="7665579" cy="1818912"/>
          </a:xfrm>
        </p:spPr>
        <p:txBody>
          <a:bodyPr>
            <a:normAutofit fontScale="55000" lnSpcReduction="20000"/>
          </a:bodyPr>
          <a:lstStyle/>
          <a:p>
            <a:pPr marL="0" lvl="0" indent="0" algn="just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altLang="zh-CN" sz="32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Pipe transports:</a:t>
            </a:r>
          </a:p>
          <a:p>
            <a:pPr lvl="0" algn="just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altLang="zh-CN" sz="32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Water to each household (Material made: PVC, steel)</a:t>
            </a:r>
          </a:p>
          <a:p>
            <a:pPr lvl="0" algn="just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altLang="zh-CN" sz="32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Wastewater to the wastewater treatment plant (sewer pipe) (Material made: PVC, steel)</a:t>
            </a:r>
          </a:p>
          <a:p>
            <a:pPr lvl="0" algn="just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altLang="zh-CN" sz="32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Chemicals to the farm and needed business (Material made: PVC, steel)</a:t>
            </a:r>
          </a:p>
          <a:p>
            <a:pPr lvl="0" algn="just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altLang="zh-CN" sz="32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Other liquids (Material made: steel)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2" descr="Two Sewer Pipes Pour Out To The River/Waste Water Flow From Water ...">
            <a:extLst>
              <a:ext uri="{FF2B5EF4-FFF2-40B4-BE49-F238E27FC236}">
                <a16:creationId xmlns:a16="http://schemas.microsoft.com/office/drawing/2014/main" id="{DEBE3897-3D7C-4352-87C8-2AFA20269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404" y="3944982"/>
            <a:ext cx="2491660" cy="165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The Benefits Of Free Samples On Water Pipes">
            <a:extLst>
              <a:ext uri="{FF2B5EF4-FFF2-40B4-BE49-F238E27FC236}">
                <a16:creationId xmlns:a16="http://schemas.microsoft.com/office/drawing/2014/main" id="{C1C08002-7C7F-46A4-86CD-AAB1FB41C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936" y="3944982"/>
            <a:ext cx="3634573" cy="165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C653375-BC74-474D-8D73-40EE94F90E8A}"/>
              </a:ext>
            </a:extLst>
          </p:cNvPr>
          <p:cNvSpPr/>
          <p:nvPr/>
        </p:nvSpPr>
        <p:spPr>
          <a:xfrm>
            <a:off x="1985516" y="5722192"/>
            <a:ext cx="579998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* Photos are obtained from Google, the copy rights of the photos retain to the original sites</a:t>
            </a:r>
          </a:p>
        </p:txBody>
      </p:sp>
    </p:spTree>
    <p:extLst>
      <p:ext uri="{BB962C8B-B14F-4D97-AF65-F5344CB8AC3E}">
        <p14:creationId xmlns:p14="http://schemas.microsoft.com/office/powerpoint/2010/main" val="20934016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Document Damage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392" y="1825625"/>
            <a:ext cx="7665579" cy="1831975"/>
          </a:xfrm>
        </p:spPr>
        <p:txBody>
          <a:bodyPr>
            <a:normAutofit/>
          </a:bodyPr>
          <a:lstStyle/>
          <a:p>
            <a:pPr marL="971550" indent="-514350">
              <a:spcBef>
                <a:spcPts val="1200"/>
              </a:spcBef>
              <a:buAutoNum type="arabicPeriod"/>
            </a:pPr>
            <a:r>
              <a:rPr lang="en-US" sz="20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Install the camera</a:t>
            </a:r>
          </a:p>
          <a:p>
            <a:pPr marL="971550" indent="-514350">
              <a:spcBef>
                <a:spcPts val="1200"/>
              </a:spcBef>
              <a:buAutoNum type="arabicPeriod"/>
            </a:pPr>
            <a:r>
              <a:rPr lang="en-US" sz="20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Adjust the camera positions to best picture taken inside pipes.</a:t>
            </a:r>
          </a:p>
          <a:p>
            <a:pPr marL="971550" indent="-514350">
              <a:spcBef>
                <a:spcPts val="1200"/>
              </a:spcBef>
              <a:buAutoNum type="arabicPeriod"/>
            </a:pPr>
            <a:r>
              <a:rPr lang="en-US" sz="20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Documenting the locations, size, and types of damages made on pipes using the Document Damage Graphic Organizer.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DA3AFC-5CB4-483B-9A53-81A5343F1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050" y="3817064"/>
            <a:ext cx="4533900" cy="220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936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Review Ten Word Summaries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21</a:t>
            </a:fld>
            <a:endParaRPr lang="en-US"/>
          </a:p>
        </p:txBody>
      </p:sp>
      <p:pic>
        <p:nvPicPr>
          <p:cNvPr id="2052" name="Picture 4" descr="Ten 10 Number Word Cloud, Word Cloud Use For Banner, Painting, Motivation,  Web-page, Website Background, T-shirt &amp;amp; Shirt Stock Illustration -  Illustration of numeral, numeric: 163976558">
            <a:extLst>
              <a:ext uri="{FF2B5EF4-FFF2-40B4-BE49-F238E27FC236}">
                <a16:creationId xmlns:a16="http://schemas.microsoft.com/office/drawing/2014/main" id="{D0408030-45C4-4B5C-97E4-2922D884A4F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089" y="1553482"/>
            <a:ext cx="43513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00318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Fact Sheet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 the factsheet and answer the questions to learn f</a:t>
            </a:r>
            <a:r>
              <a:rPr lang="en-US" dirty="0">
                <a:effectLst/>
                <a:ea typeface="Times New Roman" panose="02020603050405020304" pitchFamily="18" charset="0"/>
              </a:rPr>
              <a:t>un facts about</a:t>
            </a: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pipe maintenance according to different damages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22</a:t>
            </a:fld>
            <a:endParaRPr lang="en-US"/>
          </a:p>
        </p:txBody>
      </p:sp>
      <p:pic>
        <p:nvPicPr>
          <p:cNvPr id="1026" name="Picture 2" descr="Clipart Panda - Free Clipart Images">
            <a:extLst>
              <a:ext uri="{FF2B5EF4-FFF2-40B4-BE49-F238E27FC236}">
                <a16:creationId xmlns:a16="http://schemas.microsoft.com/office/drawing/2014/main" id="{55B34141-4E98-4073-BB95-0F5AF88EC6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33"/>
          <a:stretch/>
        </p:blipFill>
        <p:spPr bwMode="auto">
          <a:xfrm>
            <a:off x="2109106" y="2997653"/>
            <a:ext cx="4245877" cy="227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2847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1B99F-4DFE-426F-B38A-B9EA6703C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B9825-2270-442A-AA30-1D7FC6317A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6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Pipes are always maintained in a preventive way?</a:t>
            </a:r>
            <a:endParaRPr lang="en-US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A. Yes               B. No.</a:t>
            </a:r>
            <a:endParaRPr lang="en-US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What maintenance approach will you use if you are an engineer manage the water pipes?</a:t>
            </a:r>
            <a:endParaRPr lang="en-US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DDFD6D-12E9-4785-A9D6-70F93C12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489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Acknowledgments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24</a:t>
            </a:fld>
            <a:endParaRPr lang="en-US"/>
          </a:p>
        </p:txBody>
      </p:sp>
      <p:pic>
        <p:nvPicPr>
          <p:cNvPr id="6" name="Picture 2" descr="Templates and Information | ND EPSCoR | ND EPSCoR">
            <a:extLst>
              <a:ext uri="{FF2B5EF4-FFF2-40B4-BE49-F238E27FC236}">
                <a16:creationId xmlns:a16="http://schemas.microsoft.com/office/drawing/2014/main" id="{76BF0750-72C7-42DB-90AE-AC6D183351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302" y="2313805"/>
            <a:ext cx="2652728" cy="103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RI NSF EPSCoR â Established Program to Stimulate Competitive Research">
            <a:extLst>
              <a:ext uri="{FF2B5EF4-FFF2-40B4-BE49-F238E27FC236}">
                <a16:creationId xmlns:a16="http://schemas.microsoft.com/office/drawing/2014/main" id="{468D0BAF-0A76-43A5-91F1-AECACF4537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93" y="1770392"/>
            <a:ext cx="1894887" cy="190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USDOT gets 212 applications for FASTLANE grants">
            <a:extLst>
              <a:ext uri="{FF2B5EF4-FFF2-40B4-BE49-F238E27FC236}">
                <a16:creationId xmlns:a16="http://schemas.microsoft.com/office/drawing/2014/main" id="{68CE96CC-1065-4AF3-802C-0E698CCC55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887" y="2113925"/>
            <a:ext cx="1790225" cy="179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139FC2E-ACB3-482D-B72A-7716F6610893}"/>
              </a:ext>
            </a:extLst>
          </p:cNvPr>
          <p:cNvSpPr/>
          <p:nvPr/>
        </p:nvSpPr>
        <p:spPr>
          <a:xfrm>
            <a:off x="857846" y="3608021"/>
            <a:ext cx="28190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Grant#: CMMI-1750316</a:t>
            </a:r>
            <a:endParaRPr lang="en-US" sz="12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1F8A13-976F-43E9-A806-F6FD8420022F}"/>
              </a:ext>
            </a:extLst>
          </p:cNvPr>
          <p:cNvSpPr/>
          <p:nvPr/>
        </p:nvSpPr>
        <p:spPr>
          <a:xfrm>
            <a:off x="3545434" y="3841336"/>
            <a:ext cx="31308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Grant#: 693JK31850008CAAP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812803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800" dirty="0"/>
              <a:t>Contact: </a:t>
            </a:r>
          </a:p>
          <a:p>
            <a:pPr marL="0" indent="0">
              <a:buNone/>
            </a:pPr>
            <a:r>
              <a:rPr lang="en-US" altLang="zh-CN" sz="2800" dirty="0"/>
              <a:t>Dr. Ying Huang, Civil and Environmental Engineering Department, North </a:t>
            </a:r>
            <a:r>
              <a:rPr lang="en-US" altLang="zh-CN" sz="2800"/>
              <a:t>Dakota State </a:t>
            </a:r>
            <a:r>
              <a:rPr lang="en-US" altLang="zh-CN" sz="2800" dirty="0"/>
              <a:t>University (contact email: ying.huang@ndsu.edu, CIE201F, NDSU.);</a:t>
            </a:r>
          </a:p>
          <a:p>
            <a:pPr marL="0" indent="0">
              <a:buNone/>
            </a:pPr>
            <a:r>
              <a:rPr lang="en-US" altLang="zh-CN" sz="2800" dirty="0" err="1"/>
              <a:t>Shuomang</a:t>
            </a:r>
            <a:r>
              <a:rPr lang="en-US" altLang="zh-CN" sz="2800" dirty="0"/>
              <a:t> Shi (Ph. D. student at NDSU, shuomang.shi@ndsu.edu) .</a:t>
            </a:r>
            <a:endParaRPr lang="zh-CN" altLang="en-US" sz="2800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2" descr="camdenkelly.com/wp-content/uploads/2019/04/ques...">
            <a:extLst>
              <a:ext uri="{FF2B5EF4-FFF2-40B4-BE49-F238E27FC236}">
                <a16:creationId xmlns:a16="http://schemas.microsoft.com/office/drawing/2014/main" id="{D72E5D60-2811-4D97-8571-0D1DB168A1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774" y="4360943"/>
            <a:ext cx="1693752" cy="169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73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/>
              <a:t>Introduction of Pipe Health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392" y="1590496"/>
            <a:ext cx="7665579" cy="887384"/>
          </a:xfrm>
        </p:spPr>
        <p:txBody>
          <a:bodyPr>
            <a:normAutofit/>
          </a:bodyPr>
          <a:lstStyle/>
          <a:p>
            <a:r>
              <a:rPr lang="en-US" altLang="zh-CN" sz="22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Mechanical force induced damages such as scratches, cracks, dents, </a:t>
            </a:r>
            <a:r>
              <a:rPr lang="en-US" altLang="zh-CN" sz="2200" dirty="0" err="1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d</a:t>
            </a:r>
            <a:r>
              <a:rPr lang="en-US" sz="2200" dirty="0" err="1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isbonded</a:t>
            </a:r>
            <a:r>
              <a:rPr lang="en-US" sz="22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 coating, </a:t>
            </a:r>
            <a:r>
              <a:rPr lang="en-US" altLang="zh-CN" sz="22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holes, etc.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3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BD3A57A-1D01-4E09-85B0-D2C2C514F335}"/>
              </a:ext>
            </a:extLst>
          </p:cNvPr>
          <p:cNvSpPr txBox="1">
            <a:spLocks/>
          </p:cNvSpPr>
          <p:nvPr/>
        </p:nvSpPr>
        <p:spPr>
          <a:xfrm>
            <a:off x="726391" y="3542342"/>
            <a:ext cx="7665579" cy="6247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 baseline="0">
                <a:solidFill>
                  <a:srgbClr val="00567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 baseline="0">
                <a:solidFill>
                  <a:srgbClr val="80BC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24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Chemical reaction induced damages such as corrosion and erosion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D81432-B0F2-40D1-B41D-473019D2C923}"/>
              </a:ext>
            </a:extLst>
          </p:cNvPr>
          <p:cNvSpPr txBox="1"/>
          <p:nvPr/>
        </p:nvSpPr>
        <p:spPr>
          <a:xfrm>
            <a:off x="1143000" y="5490785"/>
            <a:ext cx="690372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Very important to inspect the pipe timely to ensure their safety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F58F2A-A9E3-4286-AD24-A4B109A5D4A2}"/>
              </a:ext>
            </a:extLst>
          </p:cNvPr>
          <p:cNvSpPr/>
          <p:nvPr/>
        </p:nvSpPr>
        <p:spPr>
          <a:xfrm>
            <a:off x="2987927" y="5840904"/>
            <a:ext cx="540404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>
                <a:solidFill>
                  <a:schemeClr val="tx2"/>
                </a:solidFill>
              </a:rPr>
              <a:t>* Photos are obtained from Google, the copy rights of the photos retain to the original sites</a:t>
            </a:r>
            <a:endParaRPr lang="en-US" sz="1100" dirty="0">
              <a:solidFill>
                <a:schemeClr val="tx2"/>
              </a:solidFill>
            </a:endParaRPr>
          </a:p>
        </p:txBody>
      </p:sp>
      <p:pic>
        <p:nvPicPr>
          <p:cNvPr id="11" name="Picture 8" descr="ROOT CAUSES AND CONTRIBUTING FACTORS OF GAS AND LIQUID PIPELINE ...">
            <a:extLst>
              <a:ext uri="{FF2B5EF4-FFF2-40B4-BE49-F238E27FC236}">
                <a16:creationId xmlns:a16="http://schemas.microsoft.com/office/drawing/2014/main" id="{86FB8784-D96C-4DC7-9139-E6CB99A78C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84" t="35798" r="2684" b="14321"/>
          <a:stretch/>
        </p:blipFill>
        <p:spPr bwMode="auto">
          <a:xfrm>
            <a:off x="876966" y="2410864"/>
            <a:ext cx="2521277" cy="943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NDT Global - Pipeline Crack Inspection Principles - YouTube">
            <a:extLst>
              <a:ext uri="{FF2B5EF4-FFF2-40B4-BE49-F238E27FC236}">
                <a16:creationId xmlns:a16="http://schemas.microsoft.com/office/drawing/2014/main" id="{2A27B924-A058-4046-AD74-86D1CEDE0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760" y="2293723"/>
            <a:ext cx="2031799" cy="114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Seamlessly looping water leaking from hole in a industrial hose ...">
            <a:extLst>
              <a:ext uri="{FF2B5EF4-FFF2-40B4-BE49-F238E27FC236}">
                <a16:creationId xmlns:a16="http://schemas.microsoft.com/office/drawing/2014/main" id="{EE570560-A4B4-4F86-9DA3-53FBEDB32A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182" y="2293723"/>
            <a:ext cx="1920161" cy="108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Diagnosing Microbiologically Influenced Corrosion in a Pipeline">
            <a:extLst>
              <a:ext uri="{FF2B5EF4-FFF2-40B4-BE49-F238E27FC236}">
                <a16:creationId xmlns:a16="http://schemas.microsoft.com/office/drawing/2014/main" id="{13C51129-D27A-4613-BE1F-52FA575B7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879" y="4112550"/>
            <a:ext cx="1772538" cy="132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Experimental and theoretical investigation of stress corrosion ...">
            <a:extLst>
              <a:ext uri="{FF2B5EF4-FFF2-40B4-BE49-F238E27FC236}">
                <a16:creationId xmlns:a16="http://schemas.microsoft.com/office/drawing/2014/main" id="{68169A34-5B48-4E64-B941-E50E47EDE0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431" y="4073339"/>
            <a:ext cx="1805338" cy="134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Corrosionpedia - Corrosion Prevention for Buried Pipelines">
            <a:extLst>
              <a:ext uri="{FF2B5EF4-FFF2-40B4-BE49-F238E27FC236}">
                <a16:creationId xmlns:a16="http://schemas.microsoft.com/office/drawing/2014/main" id="{AB367899-B25C-4D51-ABBF-0F04DF666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086" y="4085836"/>
            <a:ext cx="2157146" cy="1329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960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of PIGs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What it is a PIG?</a:t>
            </a:r>
          </a:p>
          <a:p>
            <a:pPr lvl="1"/>
            <a:r>
              <a:rPr lang="en-US" sz="2000" dirty="0"/>
              <a:t>Smart PIG --- pipe cleaning, dewatering, and inspection tool</a:t>
            </a:r>
          </a:p>
          <a:p>
            <a:r>
              <a:rPr lang="en-US" sz="2400" dirty="0"/>
              <a:t>Why is it called a smart pig?</a:t>
            </a:r>
          </a:p>
          <a:p>
            <a:pPr lvl="1"/>
            <a:r>
              <a:rPr lang="en-US" sz="2000" dirty="0"/>
              <a:t>The term ‘pig’ came about in two different ways. The original pipe pigs of straw wrapped in wire made a squealing noise as they moved down the Pipe. They sounded like a pig. The other is an acronym for Pipe Inspection Gauge (PIG).</a:t>
            </a:r>
          </a:p>
          <a:p>
            <a:r>
              <a:rPr lang="en-US" sz="2400" dirty="0"/>
              <a:t>Types and Functions of PIGs:</a:t>
            </a:r>
          </a:p>
          <a:p>
            <a:pPr lvl="1"/>
            <a:r>
              <a:rPr lang="en-US" sz="2000" dirty="0"/>
              <a:t>Cleaning long-term wax and dirt </a:t>
            </a:r>
          </a:p>
          <a:p>
            <a:pPr lvl="1"/>
            <a:r>
              <a:rPr lang="en-US" sz="2000" dirty="0"/>
              <a:t>Observing of the working condition of inner-pipe walls</a:t>
            </a:r>
          </a:p>
          <a:p>
            <a:pPr lvl="1"/>
            <a:r>
              <a:rPr lang="en-US" sz="2000" dirty="0"/>
              <a:t>Locating and initiate analysis of defects with embedded sensors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8" descr="In-Line Inspection (ILI) Support - Pipeline Petroleum Services, Inc.">
            <a:extLst>
              <a:ext uri="{FF2B5EF4-FFF2-40B4-BE49-F238E27FC236}">
                <a16:creationId xmlns:a16="http://schemas.microsoft.com/office/drawing/2014/main" id="{E4D0287B-94B8-4435-99DB-3FE35F463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625" y="4585981"/>
            <a:ext cx="1021574" cy="76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irst Pig-Monkey Chimeras Were Just Created in China | Live Science">
            <a:extLst>
              <a:ext uri="{FF2B5EF4-FFF2-40B4-BE49-F238E27FC236}">
                <a16:creationId xmlns:a16="http://schemas.microsoft.com/office/drawing/2014/main" id="{73F6FE40-DD56-41E4-8E3C-F1E46F52E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462" y="835754"/>
            <a:ext cx="1806201" cy="135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Product Showcase | North American Oil &amp; Gas Pipelines">
            <a:extLst>
              <a:ext uri="{FF2B5EF4-FFF2-40B4-BE49-F238E27FC236}">
                <a16:creationId xmlns:a16="http://schemas.microsoft.com/office/drawing/2014/main" id="{7D2A0649-9153-4180-B197-AB7D5F7C9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228" y="4284898"/>
            <a:ext cx="1052018" cy="60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1 A hak Basic Pipeline Dewatering - YouTube">
            <a:extLst>
              <a:ext uri="{FF2B5EF4-FFF2-40B4-BE49-F238E27FC236}">
                <a16:creationId xmlns:a16="http://schemas.microsoft.com/office/drawing/2014/main" id="{5F25C7A4-2AAF-4425-9E6E-E1B3EFB41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526" y="4023502"/>
            <a:ext cx="1368182" cy="76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00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Introduction of PIGs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5</a:t>
            </a:fld>
            <a:endParaRPr lang="en-US"/>
          </a:p>
        </p:txBody>
      </p:sp>
      <p:sp>
        <p:nvSpPr>
          <p:cNvPr id="6" name="副标题 2">
            <a:extLst>
              <a:ext uri="{FF2B5EF4-FFF2-40B4-BE49-F238E27FC236}">
                <a16:creationId xmlns:a16="http://schemas.microsoft.com/office/drawing/2014/main" id="{4C7AF375-6648-4BE3-B6EE-520C6D27EF2F}"/>
              </a:ext>
            </a:extLst>
          </p:cNvPr>
          <p:cNvSpPr txBox="1">
            <a:spLocks noGrp="1"/>
          </p:cNvSpPr>
          <p:nvPr>
            <p:ph idx="1"/>
          </p:nvPr>
        </p:nvSpPr>
        <p:spPr bwMode="auto">
          <a:xfrm>
            <a:off x="727075" y="1825625"/>
            <a:ext cx="7207885" cy="340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457189" indent="-457189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4267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990575" indent="-380990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-128"/>
              </a:defRPr>
            </a:lvl2pPr>
            <a:lvl3pPr marL="1523962" indent="-304792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-128"/>
              </a:defRPr>
            </a:lvl3pPr>
            <a:lvl4pPr marL="2133547" indent="-304792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-128"/>
              </a:defRPr>
            </a:lvl4pPr>
            <a:lvl5pPr marL="2743131" indent="-304792" algn="l" defTabSz="609585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-128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3363" indent="-233363" algn="just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altLang="zh-CN" sz="1800" dirty="0">
                <a:ea typeface="等线" panose="02010600030101010101" pitchFamily="2" charset="-122"/>
                <a:cs typeface="+mn-cs"/>
              </a:rPr>
              <a:t>Composition of PIGs</a:t>
            </a:r>
          </a:p>
          <a:p>
            <a:pPr marL="952485" lvl="1" indent="-342900" algn="just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AutoNum type="arabicPeriod"/>
            </a:pPr>
            <a:r>
              <a:rPr lang="en-US" altLang="zh-CN" sz="1800" dirty="0">
                <a:ea typeface="等线" panose="02010600030101010101" pitchFamily="2" charset="-122"/>
                <a:cs typeface="+mn-cs"/>
              </a:rPr>
              <a:t>Main body (main axis)</a:t>
            </a:r>
          </a:p>
          <a:p>
            <a:pPr marL="952485" lvl="1" indent="-342900" algn="just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AutoNum type="arabicPeriod"/>
            </a:pPr>
            <a:r>
              <a:rPr lang="en-US" altLang="zh-CN" sz="1800" dirty="0">
                <a:ea typeface="等线" panose="02010600030101010101" pitchFamily="2" charset="-122"/>
                <a:cs typeface="+mn-cs"/>
              </a:rPr>
              <a:t>Cleaning disc (rubber plates)</a:t>
            </a:r>
          </a:p>
          <a:p>
            <a:pPr marL="952485" lvl="1" indent="-342900" algn="just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AutoNum type="arabicPeriod"/>
            </a:pPr>
            <a:r>
              <a:rPr lang="en-US" altLang="zh-CN" sz="1800" dirty="0">
                <a:ea typeface="等线" panose="02010600030101010101" pitchFamily="2" charset="-122"/>
                <a:cs typeface="+mn-cs"/>
              </a:rPr>
              <a:t>Motion unite (Thrust motor/Pressure)</a:t>
            </a:r>
          </a:p>
          <a:p>
            <a:pPr marL="952485" lvl="1" indent="-342900" algn="just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AutoNum type="arabicPeriod"/>
            </a:pPr>
            <a:r>
              <a:rPr lang="en-US" altLang="zh-CN" sz="1800" dirty="0">
                <a:ea typeface="等线" panose="02010600030101010101" pitchFamily="2" charset="-122"/>
                <a:cs typeface="+mn-cs"/>
              </a:rPr>
              <a:t>Attached sensors (camera, acoustic, optical)</a:t>
            </a:r>
            <a:r>
              <a:rPr lang="en-US" altLang="zh-CN" sz="1800" dirty="0">
                <a:ea typeface="等线" panose="02010600030101010101" pitchFamily="2" charset="-122"/>
              </a:rPr>
              <a:t>Watch a video: 5 minutes</a:t>
            </a:r>
          </a:p>
          <a:p>
            <a:pPr marL="233363" indent="-233363" algn="just" defTabSz="914400" fontAlgn="auto">
              <a:spcBef>
                <a:spcPts val="1000"/>
              </a:spcBef>
              <a:spcAft>
                <a:spcPts val="0"/>
              </a:spcAft>
            </a:pPr>
            <a:r>
              <a:rPr lang="en-US" altLang="zh-CN" sz="1800" dirty="0">
                <a:solidFill>
                  <a:prstClr val="black"/>
                </a:solidFill>
                <a:ea typeface="等线" panose="02010600030101010101" pitchFamily="2" charset="-122"/>
              </a:rPr>
              <a:t>Watch a video to learn more:</a:t>
            </a:r>
          </a:p>
          <a:p>
            <a:pPr lvl="1" algn="just" defTabSz="914400" fontAlgn="auto">
              <a:spcBef>
                <a:spcPts val="1000"/>
              </a:spcBef>
              <a:spcAft>
                <a:spcPts val="0"/>
              </a:spcAft>
            </a:pPr>
            <a:r>
              <a:rPr lang="en-US" sz="1800" dirty="0">
                <a:hlinkClick r:id="rId2"/>
              </a:rPr>
              <a:t>http://news.mit.edu/2017/robot-finds-leaks-water-pipes-0718</a:t>
            </a:r>
            <a:endParaRPr lang="en-US" sz="1800" dirty="0"/>
          </a:p>
          <a:p>
            <a:pPr lvl="1" algn="just" defTabSz="914400" fontAlgn="auto">
              <a:spcBef>
                <a:spcPts val="1000"/>
              </a:spcBef>
              <a:spcAft>
                <a:spcPts val="0"/>
              </a:spcAft>
            </a:pPr>
            <a:r>
              <a:rPr lang="en-US" sz="1800" dirty="0">
                <a:hlinkClick r:id="rId3"/>
              </a:rPr>
              <a:t>https://www.youtube.com/watch?v=H7PIjp2exik</a:t>
            </a:r>
            <a:endParaRPr lang="en-US" sz="1800" dirty="0"/>
          </a:p>
          <a:p>
            <a:pPr marL="233363" indent="-233363" algn="just" defTabSz="914400" fontAlgn="auto">
              <a:spcBef>
                <a:spcPts val="1000"/>
              </a:spcBef>
              <a:spcAft>
                <a:spcPts val="0"/>
              </a:spcAft>
            </a:pPr>
            <a:r>
              <a:rPr lang="en-US" altLang="zh-CN" sz="1800" dirty="0">
                <a:solidFill>
                  <a:prstClr val="black"/>
                </a:solidFill>
                <a:ea typeface="等线" panose="02010600030101010101" pitchFamily="2" charset="-122"/>
              </a:rPr>
              <a:t>This project focuses on the use of a Camera PIG!</a:t>
            </a:r>
          </a:p>
          <a:p>
            <a:pPr lvl="1" algn="just" defTabSz="914400" fontAlgn="auto">
              <a:spcBef>
                <a:spcPts val="1000"/>
              </a:spcBef>
              <a:spcAft>
                <a:spcPts val="0"/>
              </a:spcAft>
            </a:pPr>
            <a:r>
              <a:rPr lang="en-US" sz="1800" dirty="0">
                <a:hlinkClick r:id="rId4"/>
              </a:rPr>
              <a:t>https://www.youtube.com/watch?v=irK5MOs4HQc</a:t>
            </a:r>
            <a:endParaRPr lang="en-US" altLang="zh-CN" sz="1800" dirty="0">
              <a:solidFill>
                <a:prstClr val="black"/>
              </a:solidFill>
              <a:ea typeface="等线" panose="02010600030101010101" pitchFamily="2" charset="-122"/>
            </a:endParaRPr>
          </a:p>
          <a:p>
            <a:pPr algn="just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endParaRPr lang="en-US" altLang="zh-CN" sz="1666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  <a:cs typeface="+mn-cs"/>
            </a:endParaRPr>
          </a:p>
          <a:p>
            <a:pPr algn="just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endParaRPr lang="en-US" altLang="zh-CN" sz="22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  <a:cs typeface="+mn-cs"/>
            </a:endParaRPr>
          </a:p>
          <a:p>
            <a:pPr algn="just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endParaRPr lang="en-US" altLang="zh-CN" sz="22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  <a:cs typeface="+mn-cs"/>
            </a:endParaRPr>
          </a:p>
          <a:p>
            <a:pPr algn="just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endParaRPr lang="en-US" altLang="zh-CN" sz="22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  <a:cs typeface="+mn-cs"/>
            </a:endParaRPr>
          </a:p>
          <a:p>
            <a:pPr algn="just" defTabSz="91440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endParaRPr lang="en-US" altLang="zh-CN" sz="2200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CAB079-A078-4734-B611-750B3223D2C7}"/>
              </a:ext>
            </a:extLst>
          </p:cNvPr>
          <p:cNvSpPr/>
          <p:nvPr/>
        </p:nvSpPr>
        <p:spPr>
          <a:xfrm>
            <a:off x="2027956" y="5793085"/>
            <a:ext cx="579998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* Photos are obtained from Google, the copy rights of the photos retain to the original sites</a:t>
            </a:r>
          </a:p>
        </p:txBody>
      </p:sp>
      <p:pic>
        <p:nvPicPr>
          <p:cNvPr id="8" name="Picture 6" descr="OLGA Tutorial 5 â pigging scenario â Flow with Hatef">
            <a:extLst>
              <a:ext uri="{FF2B5EF4-FFF2-40B4-BE49-F238E27FC236}">
                <a16:creationId xmlns:a16="http://schemas.microsoft.com/office/drawing/2014/main" id="{DBA885CF-F866-4C4B-AEB2-669C90144C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845" y="966941"/>
            <a:ext cx="3446789" cy="1938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portfolio_nysearch3">
            <a:extLst>
              <a:ext uri="{FF2B5EF4-FFF2-40B4-BE49-F238E27FC236}">
                <a16:creationId xmlns:a16="http://schemas.microsoft.com/office/drawing/2014/main" id="{CCF1CE96-EBDE-4E31-8931-75725A5523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95" b="21159"/>
          <a:stretch/>
        </p:blipFill>
        <p:spPr bwMode="auto">
          <a:xfrm>
            <a:off x="4798125" y="3615157"/>
            <a:ext cx="1700114" cy="71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portfolio_nysearch">
            <a:extLst>
              <a:ext uri="{FF2B5EF4-FFF2-40B4-BE49-F238E27FC236}">
                <a16:creationId xmlns:a16="http://schemas.microsoft.com/office/drawing/2014/main" id="{A5C7EB09-9697-49B4-A303-B644B880C7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89" r="11507"/>
          <a:stretch/>
        </p:blipFill>
        <p:spPr bwMode="auto">
          <a:xfrm>
            <a:off x="6742254" y="3615157"/>
            <a:ext cx="948690" cy="71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252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Goals of the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sz="20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Goals of this activity: </a:t>
            </a:r>
          </a:p>
          <a:p>
            <a:pPr marL="548640" lvl="0" indent="0">
              <a:spcBef>
                <a:spcPts val="1200"/>
              </a:spcBef>
              <a:buNone/>
            </a:pPr>
            <a:r>
              <a:rPr lang="en-US" sz="20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- Learn how pipes work for transporting water, and wastewater, etc.;</a:t>
            </a:r>
          </a:p>
          <a:p>
            <a:pPr marL="548640" lvl="0" indent="0">
              <a:spcBef>
                <a:spcPts val="1200"/>
              </a:spcBef>
              <a:buNone/>
            </a:pPr>
            <a:r>
              <a:rPr lang="en-US" sz="20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- Explore typical damages pipes suffer under practical use conditions;</a:t>
            </a:r>
          </a:p>
          <a:p>
            <a:pPr marL="548640" lvl="0" indent="0">
              <a:spcBef>
                <a:spcPts val="1200"/>
              </a:spcBef>
              <a:buNone/>
            </a:pPr>
            <a:r>
              <a:rPr lang="en-US" sz="20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- Understand smart pig and why smart pigs are needed; </a:t>
            </a:r>
          </a:p>
          <a:p>
            <a:pPr marL="548640" lvl="0" indent="0">
              <a:spcBef>
                <a:spcPts val="1200"/>
              </a:spcBef>
              <a:buNone/>
            </a:pPr>
            <a:r>
              <a:rPr lang="en-US" sz="20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- Identify how smart pigs work for pipe inspection; </a:t>
            </a:r>
          </a:p>
          <a:p>
            <a:pPr marL="548640" lvl="0" indent="0">
              <a:spcBef>
                <a:spcPts val="1200"/>
              </a:spcBef>
              <a:buNone/>
            </a:pPr>
            <a:r>
              <a:rPr lang="en-US" sz="20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- Demonstrate how to use the technologies in smart PIG to locate damage</a:t>
            </a:r>
          </a:p>
          <a:p>
            <a:pPr marL="548640" lvl="0" indent="0">
              <a:spcBef>
                <a:spcPts val="1200"/>
              </a:spcBef>
              <a:buNone/>
            </a:pPr>
            <a:r>
              <a:rPr lang="en-US" sz="2000" dirty="0"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- Explore how to maintain a pipes in a good health condition. </a:t>
            </a:r>
            <a:endParaRPr lang="en-US" altLang="zh-CN" sz="2000" dirty="0">
              <a:latin typeface="Calibri" panose="020F0502020204030204" pitchFamily="34" charset="0"/>
              <a:ea typeface="等线" panose="02010600030101010101" pitchFamily="2" charset="-122"/>
              <a:cs typeface="Calibri" panose="020F05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601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52663" y="321177"/>
            <a:ext cx="3249230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1C56BD-9D09-42EF-84A8-03AEF5654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77" y="914400"/>
            <a:ext cx="27432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Vocabulary Taboo Game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93344" y="3910267"/>
            <a:ext cx="1940093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B4FCD6-BFE4-4791-AE34-D059FAC2A5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5677" y="5789576"/>
            <a:ext cx="2743200" cy="33351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spcAft>
                <a:spcPts val="600"/>
              </a:spcAft>
            </a:pP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1028" name="Picture 4" descr="Amazon.com: Taboo - the Game of Unspeakable Fun (2009 Edition): Toys &amp;amp; Games">
            <a:extLst>
              <a:ext uri="{FF2B5EF4-FFF2-40B4-BE49-F238E27FC236}">
                <a16:creationId xmlns:a16="http://schemas.microsoft.com/office/drawing/2014/main" id="{0A32700A-83F9-41F1-8B48-B045666746C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9700" y="492573"/>
            <a:ext cx="4366491" cy="588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5C256A-BAA4-4A2B-99E3-899C53A13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93266" y="6356350"/>
            <a:ext cx="1022083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8C5A40D2-BF58-465D-8282-B59BC9A150F5}" type="slidenum">
              <a:rPr lang="en-US">
                <a:solidFill>
                  <a:srgbClr val="595959"/>
                </a:solidFill>
              </a:rPr>
              <a:pPr defTabSz="914400">
                <a:spcAft>
                  <a:spcPts val="600"/>
                </a:spcAft>
              </a:pPr>
              <a:t>7</a:t>
            </a:fld>
            <a:endParaRPr lang="en-US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598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Fact Sheet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 the factsheet and answer the questions to learn f</a:t>
            </a:r>
            <a:r>
              <a:rPr lang="en-US" dirty="0">
                <a:effectLst/>
                <a:ea typeface="Times New Roman" panose="02020603050405020304" pitchFamily="18" charset="0"/>
              </a:rPr>
              <a:t>un facts </a:t>
            </a:r>
            <a:r>
              <a:rPr lang="en-US" dirty="0">
                <a:ea typeface="Times New Roman" panose="02020603050405020304" pitchFamily="18" charset="0"/>
              </a:rPr>
              <a:t>about </a:t>
            </a:r>
            <a:r>
              <a:rPr lang="en-US" dirty="0">
                <a:effectLst/>
                <a:ea typeface="Times New Roman" panose="02020603050405020304" pitchFamily="18" charset="0"/>
              </a:rPr>
              <a:t>pipes and smart PIGs.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8</a:t>
            </a:fld>
            <a:endParaRPr lang="en-US"/>
          </a:p>
        </p:txBody>
      </p:sp>
      <p:pic>
        <p:nvPicPr>
          <p:cNvPr id="1026" name="Picture 2" descr="Clipart Panda - Free Clipart Images">
            <a:extLst>
              <a:ext uri="{FF2B5EF4-FFF2-40B4-BE49-F238E27FC236}">
                <a16:creationId xmlns:a16="http://schemas.microsoft.com/office/drawing/2014/main" id="{55B34141-4E98-4073-BB95-0F5AF88EC6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33"/>
          <a:stretch/>
        </p:blipFill>
        <p:spPr bwMode="auto">
          <a:xfrm>
            <a:off x="2109106" y="2997653"/>
            <a:ext cx="4245877" cy="227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745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1B99F-4DFE-426F-B38A-B9EA6703C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B9825-2270-442A-AA30-1D7FC6317A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indent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1. Does cleaning pigs perform inspection?</a:t>
            </a:r>
            <a:endParaRPr lang="en-US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UcPeriod"/>
            </a:pPr>
            <a:r>
              <a:rPr lang="en-US" b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Yes;         B. No</a:t>
            </a:r>
            <a:endParaRPr lang="en-US" b="0" dirty="0"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indent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indent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2. What materials can pipes be made of?</a:t>
            </a:r>
            <a:endParaRPr lang="en-US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indent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A. Paper;     B. Steel;      C. PVC.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DDFD6D-12E9-4785-A9D6-70F93C12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A40D2-BF58-465D-8282-B59BC9A150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7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D EPSCoR">
      <a:dk1>
        <a:srgbClr val="00567D"/>
      </a:dk1>
      <a:lt1>
        <a:sysClr val="window" lastClr="FFFFFF"/>
      </a:lt1>
      <a:dk2>
        <a:srgbClr val="000000"/>
      </a:dk2>
      <a:lt2>
        <a:srgbClr val="80BC00"/>
      </a:lt2>
      <a:accent1>
        <a:srgbClr val="5B9BD5"/>
      </a:accent1>
      <a:accent2>
        <a:srgbClr val="80BC00"/>
      </a:accent2>
      <a:accent3>
        <a:srgbClr val="A5A5A5"/>
      </a:accent3>
      <a:accent4>
        <a:srgbClr val="954F72"/>
      </a:accent4>
      <a:accent5>
        <a:srgbClr val="4472C4"/>
      </a:accent5>
      <a:accent6>
        <a:srgbClr val="80BC00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9586</TotalTime>
  <Words>1358</Words>
  <Application>Microsoft Office PowerPoint</Application>
  <PresentationFormat>On-screen Show (4:3)</PresentationFormat>
  <Paragraphs>150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等线</vt:lpstr>
      <vt:lpstr>等线 Light</vt:lpstr>
      <vt:lpstr>ＭＳ Ｐゴシック</vt:lpstr>
      <vt:lpstr>Arial</vt:lpstr>
      <vt:lpstr>Calibri</vt:lpstr>
      <vt:lpstr>Calibri Light</vt:lpstr>
      <vt:lpstr>Symbol</vt:lpstr>
      <vt:lpstr>Times New Roman</vt:lpstr>
      <vt:lpstr>Office Theme</vt:lpstr>
      <vt:lpstr>Smart “PIGs” in Pipes </vt:lpstr>
      <vt:lpstr>Introduction of Pipes</vt:lpstr>
      <vt:lpstr>Introduction of Pipe Health Conditions</vt:lpstr>
      <vt:lpstr>Introduction of PIGs</vt:lpstr>
      <vt:lpstr>Introduction of PIGs</vt:lpstr>
      <vt:lpstr>Goals of the Activity</vt:lpstr>
      <vt:lpstr>Vocabulary Taboo Game</vt:lpstr>
      <vt:lpstr>Fact Sheet 1</vt:lpstr>
      <vt:lpstr>Questions</vt:lpstr>
      <vt:lpstr>Fact Sheet 2</vt:lpstr>
      <vt:lpstr>Questions</vt:lpstr>
      <vt:lpstr>Safety Rules</vt:lpstr>
      <vt:lpstr>Damage Activity– Set up</vt:lpstr>
      <vt:lpstr>Damage Activity– Damage 1</vt:lpstr>
      <vt:lpstr>Damage Activity– Damage 2</vt:lpstr>
      <vt:lpstr>Damage Activity– Damage 3</vt:lpstr>
      <vt:lpstr>Fact Sheet 3</vt:lpstr>
      <vt:lpstr>Questions</vt:lpstr>
      <vt:lpstr>DIY Robot</vt:lpstr>
      <vt:lpstr>Document Damage</vt:lpstr>
      <vt:lpstr>Review Ten Word Summaries </vt:lpstr>
      <vt:lpstr>Fact Sheet 4</vt:lpstr>
      <vt:lpstr>Questions</vt:lpstr>
      <vt:lpstr>Acknowledgments</vt:lpstr>
      <vt:lpstr>Questions?</vt:lpstr>
    </vt:vector>
  </TitlesOfParts>
  <Company>NDSU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Rusch, Kelly</dc:creator>
  <cp:lastModifiedBy>Shireen Alemadi</cp:lastModifiedBy>
  <cp:revision>25</cp:revision>
  <dcterms:created xsi:type="dcterms:W3CDTF">2018-10-15T14:10:44Z</dcterms:created>
  <dcterms:modified xsi:type="dcterms:W3CDTF">2021-08-03T12:42:58Z</dcterms:modified>
</cp:coreProperties>
</file>