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7" r:id="rId3"/>
    <p:sldId id="278" r:id="rId4"/>
    <p:sldId id="280" r:id="rId5"/>
    <p:sldId id="279" r:id="rId6"/>
    <p:sldId id="281" r:id="rId7"/>
    <p:sldId id="283" r:id="rId8"/>
    <p:sldId id="257" r:id="rId9"/>
    <p:sldId id="261" r:id="rId10"/>
    <p:sldId id="259" r:id="rId11"/>
    <p:sldId id="260" r:id="rId12"/>
    <p:sldId id="262" r:id="rId13"/>
    <p:sldId id="265" r:id="rId14"/>
    <p:sldId id="263" r:id="rId15"/>
    <p:sldId id="268" r:id="rId16"/>
    <p:sldId id="270" r:id="rId17"/>
    <p:sldId id="269" r:id="rId18"/>
    <p:sldId id="256" r:id="rId19"/>
    <p:sldId id="284" r:id="rId20"/>
    <p:sldId id="285" r:id="rId21"/>
    <p:sldId id="287" r:id="rId22"/>
    <p:sldId id="292" r:id="rId23"/>
    <p:sldId id="290" r:id="rId24"/>
    <p:sldId id="291" r:id="rId25"/>
    <p:sldId id="286" r:id="rId26"/>
    <p:sldId id="289" r:id="rId27"/>
    <p:sldId id="293" r:id="rId28"/>
    <p:sldId id="294" r:id="rId29"/>
    <p:sldId id="295" r:id="rId30"/>
    <p:sldId id="298" r:id="rId31"/>
    <p:sldId id="296" r:id="rId32"/>
    <p:sldId id="299" r:id="rId33"/>
    <p:sldId id="297" r:id="rId34"/>
    <p:sldId id="300" r:id="rId35"/>
    <p:sldId id="275" r:id="rId36"/>
    <p:sldId id="301" r:id="rId37"/>
    <p:sldId id="282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66" autoAdjust="0"/>
    <p:restoredTop sz="94660"/>
  </p:normalViewPr>
  <p:slideViewPr>
    <p:cSldViewPr snapToGrid="0">
      <p:cViewPr varScale="1">
        <p:scale>
          <a:sx n="74" d="100"/>
          <a:sy n="74" d="100"/>
        </p:scale>
        <p:origin x="6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9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64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63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0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52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83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64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70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36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52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85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6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B7CE7-0EB4-454A-BCEC-7669244A18D3}" type="datetimeFigureOut">
              <a:rPr lang="en-US" smtClean="0"/>
              <a:t>6/13/2016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0D1C5-0E31-4B97-992B-2EDD00E4AF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64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microsoft.com/office/2007/relationships/hdphoto" Target="../media/hdphoto5.wdp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uUH5YI5dTOg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IkvGyxP849k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cEbGnJnVuLI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tPulEAryPO0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ell.com/cell/abstract/S0092-8674(05)00809-3?_returnURL=http://linkinghub.elsevier.com/retrieve/pii/S0092867405008093?showall%3Dtrue" TargetMode="External"/><Relationship Id="rId3" Type="http://schemas.openxmlformats.org/officeDocument/2006/relationships/hyperlink" Target="http://www.kittyfarmer.com/donald.html" TargetMode="External"/><Relationship Id="rId7" Type="http://schemas.openxmlformats.org/officeDocument/2006/relationships/hyperlink" Target="http://www.ncbi.nlm.nih.gov/pubmed/24755933" TargetMode="External"/><Relationship Id="rId2" Type="http://schemas.openxmlformats.org/officeDocument/2006/relationships/hyperlink" Target="https://www.youtube.com/watch?v=tPulEAryPO0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youtube.com/watch?v=uUH5YI5dTOg" TargetMode="External"/><Relationship Id="rId11" Type="http://schemas.openxmlformats.org/officeDocument/2006/relationships/hyperlink" Target="https://www.youtube.com/watch?v=cEbGnJnVuLI" TargetMode="External"/><Relationship Id="rId5" Type="http://schemas.openxmlformats.org/officeDocument/2006/relationships/hyperlink" Target="http://kidshealth.org/en/teens/stem-cells.html" TargetMode="External"/><Relationship Id="rId10" Type="http://schemas.openxmlformats.org/officeDocument/2006/relationships/hyperlink" Target="https://www.youtube.com/watch?v=IkvGyxP849k" TargetMode="External"/><Relationship Id="rId4" Type="http://schemas.openxmlformats.org/officeDocument/2006/relationships/hyperlink" Target="https://www.youtube.com/watch?v=uCDXs0Rtqn8" TargetMode="External"/><Relationship Id="rId9" Type="http://schemas.openxmlformats.org/officeDocument/2006/relationships/hyperlink" Target="http://science.howstuffworks.com/life/genetic/cloning1.ht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uCDXs0Rtqn8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8450" y="10757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8800" b="1" dirty="0">
                <a:latin typeface="+mn-lt"/>
              </a:rPr>
              <a:t>STEM CELLS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42080" y="1433139"/>
            <a:ext cx="52083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Summer Science Academy </a:t>
            </a:r>
          </a:p>
          <a:p>
            <a:pPr algn="ctr"/>
            <a:r>
              <a:rPr lang="en-US" sz="3600" b="1" dirty="0"/>
              <a:t>NATURE program</a:t>
            </a:r>
          </a:p>
          <a:p>
            <a:pPr algn="ctr"/>
            <a:r>
              <a:rPr lang="en-US" sz="3600" b="1" dirty="0"/>
              <a:t>2016</a:t>
            </a:r>
          </a:p>
          <a:p>
            <a:endParaRPr lang="en-US" sz="36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488" y="3281272"/>
            <a:ext cx="5401523" cy="3095847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139744" y="6534506"/>
            <a:ext cx="42130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Image source:  http://give.brighamandwomens.org/pages/stem-cell-research</a:t>
            </a:r>
          </a:p>
        </p:txBody>
      </p:sp>
    </p:spTree>
    <p:extLst>
      <p:ext uri="{BB962C8B-B14F-4D97-AF65-F5344CB8AC3E}">
        <p14:creationId xmlns:p14="http://schemas.microsoft.com/office/powerpoint/2010/main" val="1993106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139" y="2159191"/>
            <a:ext cx="6954591" cy="4432443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4304719" y="6627168"/>
            <a:ext cx="769839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Image source: http://s.hswstatic.com/gif/stem-cell-possibilities.gif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0608" y="0"/>
            <a:ext cx="1164250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Most specialized cells cannot make copies of themselves. Stem cells solve this problem by making new specialized cells.</a:t>
            </a:r>
          </a:p>
        </p:txBody>
      </p:sp>
    </p:spTree>
    <p:extLst>
      <p:ext uri="{BB962C8B-B14F-4D97-AF65-F5344CB8AC3E}">
        <p14:creationId xmlns:p14="http://schemas.microsoft.com/office/powerpoint/2010/main" val="117849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1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392" y="23278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/>
              <a:t>What Do Stem Cells do for  Humans?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4699" y="1674253"/>
            <a:ext cx="1159098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Make copies of themselves to insure you don’t run out of them, or you become very ill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In medicine, stem cells are used to replace defective or damaged cells caused by disease and impairment, such as Parkinson disease, heart disease, and diabetes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Can be used in place of organ transplants, instead of donor organs, which are hard to find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There are two major types of stem cells: embryonic stem cells and adult stem cells</a:t>
            </a:r>
          </a:p>
        </p:txBody>
      </p:sp>
    </p:spTree>
    <p:extLst>
      <p:ext uri="{BB962C8B-B14F-4D97-AF65-F5344CB8AC3E}">
        <p14:creationId xmlns:p14="http://schemas.microsoft.com/office/powerpoint/2010/main" val="291047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1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26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76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76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6519" y="555449"/>
            <a:ext cx="114621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Embryonic stem cells taken from a blastocyst can differentiate into all of the different types of cells in your body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Adult (somatic) stem cells make only a few specific types of cells from the bone marrow, muscle, skin, and brain; are more specific and can only make the type of cell that they are – they do not differentiate.   Example:  skin cells can only produce other skin cells, blood only blood, nervous only other nerves, etc.</a:t>
            </a:r>
          </a:p>
        </p:txBody>
      </p:sp>
    </p:spTree>
    <p:extLst>
      <p:ext uri="{BB962C8B-B14F-4D97-AF65-F5344CB8AC3E}">
        <p14:creationId xmlns:p14="http://schemas.microsoft.com/office/powerpoint/2010/main" val="219493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587" y="107300"/>
            <a:ext cx="10515600" cy="819979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What is a blastocyst?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648" y="2125014"/>
            <a:ext cx="8535478" cy="4455454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067743" y="6580468"/>
            <a:ext cx="44262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Image source:  http://leavingbio.net/HUMAN%20REPRODUCTION-WEB_files/image020.gif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41072" y="763492"/>
            <a:ext cx="100795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Fertilized egg becomes a blastocyst at ~5 days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Stem cells develop within the inner cell mass  (iCM)</a:t>
            </a:r>
          </a:p>
        </p:txBody>
      </p:sp>
      <p:sp>
        <p:nvSpPr>
          <p:cNvPr id="7" name="Notched Right Arrow 6"/>
          <p:cNvSpPr/>
          <p:nvPr/>
        </p:nvSpPr>
        <p:spPr>
          <a:xfrm rot="18870283">
            <a:off x="4496621" y="6145342"/>
            <a:ext cx="1246173" cy="484632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02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78723" y="1361324"/>
            <a:ext cx="4800600" cy="5237010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173" y="1361324"/>
            <a:ext cx="5854065" cy="5237010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339400" y="6598334"/>
            <a:ext cx="378340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Image source:  http://www.impactaging.com/papers/v3/n5/full/100328.html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93465" y="6598334"/>
            <a:ext cx="46410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Image source:  http://biotechlearn.org.nz/themes/biotech_therapies/images/adult_stem_cells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98425"/>
          </a:xfrm>
        </p:spPr>
        <p:txBody>
          <a:bodyPr>
            <a:normAutofit/>
          </a:bodyPr>
          <a:lstStyle/>
          <a:p>
            <a:r>
              <a:rPr lang="en-US" b="1" dirty="0"/>
              <a:t>Embryonic stem cells     vs.     Adult stem cells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52743"/>
            <a:ext cx="12083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Give rise to all cell types                   Give rise only to specific cells</a:t>
            </a:r>
          </a:p>
        </p:txBody>
      </p:sp>
    </p:spTree>
    <p:extLst>
      <p:ext uri="{BB962C8B-B14F-4D97-AF65-F5344CB8AC3E}">
        <p14:creationId xmlns:p14="http://schemas.microsoft.com/office/powerpoint/2010/main" val="121467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7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9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9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213" y="183668"/>
            <a:ext cx="11423561" cy="1325563"/>
          </a:xfrm>
        </p:spPr>
        <p:txBody>
          <a:bodyPr>
            <a:noAutofit/>
          </a:bodyPr>
          <a:lstStyle/>
          <a:p>
            <a:r>
              <a:rPr lang="en-US" sz="5400" b="1" dirty="0"/>
              <a:t>Do we have to use embryotic stem cells?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6213" y="1509231"/>
            <a:ext cx="1152659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There is a lot of controversy regarding the use of embryos, therefore scientists are trying to find ways to differentiate adult stem cells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They have found a way to modify any cell from an adult (most commonly skin or blood) to make it behave like an embryonic stem cell.  These are called induced pluripotent stem cells (iPS’s)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IPS cells are pluripotent, which means that they have the ability to differentiate into all adult cell types. </a:t>
            </a:r>
          </a:p>
        </p:txBody>
      </p:sp>
    </p:spTree>
    <p:extLst>
      <p:ext uri="{BB962C8B-B14F-4D97-AF65-F5344CB8AC3E}">
        <p14:creationId xmlns:p14="http://schemas.microsoft.com/office/powerpoint/2010/main" val="370973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179306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There are four distinct terms used to identify stem cell processes:</a:t>
            </a:r>
          </a:p>
          <a:p>
            <a:endParaRPr lang="en-US" sz="3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/>
              <a:t>Totipotent</a:t>
            </a:r>
            <a:r>
              <a:rPr lang="en-US" sz="3600" dirty="0"/>
              <a:t>:  immature stem cell that differentiates into all other cell types, umbilical cord, and placenta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/>
              <a:t>Pluripotent</a:t>
            </a:r>
            <a:r>
              <a:rPr lang="en-US" sz="3600" dirty="0"/>
              <a:t>:  stem cell that differentiates into all cell types, but not an umbilical cord or placenta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/>
              <a:t>Unipotent</a:t>
            </a:r>
            <a:r>
              <a:rPr lang="en-US" sz="3600" dirty="0"/>
              <a:t>: Only give rise to that specific cell; ex.  Skin only gives rise to skin (one type)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/>
              <a:t>Multipotent</a:t>
            </a:r>
            <a:r>
              <a:rPr lang="en-US" sz="3600" dirty="0"/>
              <a:t>:  stem cell that gives rise to limited types of cells; blood – all types of blood related cells (more than one type); nerves – all types of nerve cells (more than one type)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82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200" y="365125"/>
            <a:ext cx="10515600" cy="6246653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3958958" y="6611779"/>
            <a:ext cx="387157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Image source:  http://o.quizlet.com/3FyKnfTUC3RvKu6idfP8DQ_m.png</a:t>
            </a:r>
          </a:p>
        </p:txBody>
      </p:sp>
      <p:sp>
        <p:nvSpPr>
          <p:cNvPr id="5" name="Striped Right Arrow 4"/>
          <p:cNvSpPr/>
          <p:nvPr/>
        </p:nvSpPr>
        <p:spPr>
          <a:xfrm>
            <a:off x="145143" y="4688114"/>
            <a:ext cx="1436913" cy="262767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Striped Right Arrow 5"/>
          <p:cNvSpPr/>
          <p:nvPr/>
        </p:nvSpPr>
        <p:spPr>
          <a:xfrm>
            <a:off x="119744" y="5206508"/>
            <a:ext cx="1436912" cy="275771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triped Right Arrow 6"/>
          <p:cNvSpPr/>
          <p:nvPr/>
        </p:nvSpPr>
        <p:spPr>
          <a:xfrm>
            <a:off x="119744" y="6013677"/>
            <a:ext cx="1436912" cy="256494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23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UH5YI5dTOg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43188" y="785611"/>
            <a:ext cx="10109915" cy="56924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99268" y="59169"/>
            <a:ext cx="43418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Click arrow to start video</a:t>
            </a:r>
          </a:p>
        </p:txBody>
      </p:sp>
    </p:spTree>
    <p:extLst>
      <p:ext uri="{BB962C8B-B14F-4D97-AF65-F5344CB8AC3E}">
        <p14:creationId xmlns:p14="http://schemas.microsoft.com/office/powerpoint/2010/main" val="30775357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7765" y="109631"/>
            <a:ext cx="8386482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ACTIVTY 1:</a:t>
            </a:r>
            <a:r>
              <a:rPr lang="en-US" dirty="0"/>
              <a:t> Internet search of terms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6177" y="1748686"/>
            <a:ext cx="11074505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/>
              <a:t>Handout activity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/>
              <a:t>Students in groups of three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/>
              <a:t>Use the internet and each other to answer the questions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/>
              <a:t>To be completed in one hour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/>
              <a:t>Classroom discussion 10 minutes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43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998" y="120427"/>
            <a:ext cx="10515600" cy="1325563"/>
          </a:xfrm>
        </p:spPr>
        <p:txBody>
          <a:bodyPr>
            <a:normAutofit/>
          </a:bodyPr>
          <a:lstStyle/>
          <a:p>
            <a:r>
              <a:rPr lang="en-US" sz="7200" b="1" dirty="0"/>
              <a:t>Session Outline: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98502" y="1690688"/>
            <a:ext cx="8354096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200" dirty="0"/>
              <a:t> Introduction and cultural connection</a:t>
            </a:r>
          </a:p>
          <a:p>
            <a:pPr marL="342900" indent="-342900">
              <a:buAutoNum type="arabicPeriod"/>
            </a:pPr>
            <a:r>
              <a:rPr lang="en-US" sz="3200" dirty="0"/>
              <a:t> Stem cell discussion</a:t>
            </a:r>
          </a:p>
          <a:p>
            <a:pPr marL="342900" indent="-342900">
              <a:buAutoNum type="arabicPeriod"/>
            </a:pPr>
            <a:r>
              <a:rPr lang="en-US" sz="3200" dirty="0"/>
              <a:t> Animal (human stem cells)</a:t>
            </a:r>
          </a:p>
          <a:p>
            <a:pPr marL="342900" indent="-342900">
              <a:buAutoNum type="arabicPeriod"/>
            </a:pPr>
            <a:r>
              <a:rPr lang="en-US" sz="3200" dirty="0"/>
              <a:t> Activity 1: research answers to stem cell </a:t>
            </a:r>
          </a:p>
          <a:p>
            <a:r>
              <a:rPr lang="en-US" sz="3200" dirty="0"/>
              <a:t>    questions</a:t>
            </a:r>
          </a:p>
          <a:p>
            <a:r>
              <a:rPr lang="en-US" sz="3200" dirty="0"/>
              <a:t>5. Stem cell discussion: plants</a:t>
            </a:r>
          </a:p>
          <a:p>
            <a:r>
              <a:rPr lang="en-US" sz="3200" dirty="0"/>
              <a:t>6. Activity 2: Culture your own stem cells</a:t>
            </a:r>
          </a:p>
          <a:p>
            <a:r>
              <a:rPr lang="en-US" sz="3200" dirty="0"/>
              <a:t>7. Activity 3: Virtual lab</a:t>
            </a:r>
          </a:p>
          <a:p>
            <a:r>
              <a:rPr lang="en-US" sz="3200" dirty="0"/>
              <a:t>8. Activity 4: Create your own video</a:t>
            </a:r>
          </a:p>
          <a:p>
            <a:pPr marL="342900" indent="-342900">
              <a:buAutoNum type="arabicPeriod"/>
            </a:pPr>
            <a:endParaRPr lang="en-US" sz="3200" dirty="0"/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60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5623" y="1734671"/>
            <a:ext cx="72676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/>
              <a:t>Pause for activity 1</a:t>
            </a:r>
          </a:p>
        </p:txBody>
      </p:sp>
    </p:spTree>
    <p:extLst>
      <p:ext uri="{BB962C8B-B14F-4D97-AF65-F5344CB8AC3E}">
        <p14:creationId xmlns:p14="http://schemas.microsoft.com/office/powerpoint/2010/main" val="64153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352" y="94668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latin typeface="+mn-lt"/>
              </a:rPr>
              <a:t>Plants have their share of contributions to stem cell research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250" y="1325956"/>
            <a:ext cx="11397803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All tissues of the plant descend from small groups of stem cells located in their growing apices, within structures called the apical meristems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Like human stem cells, they have the ability to self-renew and replace specific plant cells in need of 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Plants renew by forming clones, </a:t>
            </a:r>
            <a:r>
              <a:rPr lang="en-US" sz="3200" dirty="0">
                <a:solidFill>
                  <a:prstClr val="black"/>
                </a:solidFill>
              </a:rPr>
              <a:t>(genetically identical groups of cells derived from the same progenitor)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</a:rPr>
              <a:t>Like embryonic animal stem cells, plant stem cells are totipotent, meaning that they have the capacity to develop into any organ of the plant (leaf, flower, …)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</a:rPr>
              <a:t>Versatile, only one cell is enough to regenerate an entire plant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28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7667" y="700537"/>
            <a:ext cx="7620000" cy="538162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2043447" y="6241789"/>
            <a:ext cx="104876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Image source:  https://zonecdn-futurederm.netdna-ssl.com/wp-content/uploads/2015/05/FUTUREDERM-Plant-Stem-Cells.png?b1144b</a:t>
            </a:r>
          </a:p>
        </p:txBody>
      </p:sp>
    </p:spTree>
    <p:extLst>
      <p:ext uri="{BB962C8B-B14F-4D97-AF65-F5344CB8AC3E}">
        <p14:creationId xmlns:p14="http://schemas.microsoft.com/office/powerpoint/2010/main" val="316678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 of plant cloning through tissue culture propagation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468" y="871403"/>
            <a:ext cx="5087155" cy="583849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90153" y="229492"/>
            <a:ext cx="1183568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Plant stem cells are easy to grow by placing a small piece of the plant structure on a good nutrient source</a:t>
            </a:r>
          </a:p>
          <a:p>
            <a:endParaRPr lang="en-US" sz="3200" dirty="0"/>
          </a:p>
          <a:p>
            <a:r>
              <a:rPr lang="en-US" sz="3200" dirty="0"/>
              <a:t>Within a couple of weeks, the small </a:t>
            </a:r>
          </a:p>
          <a:p>
            <a:r>
              <a:rPr lang="en-US" sz="3200" dirty="0"/>
              <a:t>sample of plant will produce stem </a:t>
            </a:r>
          </a:p>
          <a:p>
            <a:r>
              <a:rPr lang="en-US" sz="3200" dirty="0"/>
              <a:t>cells, called a callus</a:t>
            </a:r>
          </a:p>
          <a:p>
            <a:endParaRPr lang="en-US" sz="3200" dirty="0"/>
          </a:p>
          <a:p>
            <a:r>
              <a:rPr lang="en-US" sz="3200" dirty="0"/>
              <a:t>Once the callus develops, you can </a:t>
            </a:r>
          </a:p>
          <a:p>
            <a:r>
              <a:rPr lang="en-US" sz="3200" dirty="0"/>
              <a:t>actually watch stem cells grow into </a:t>
            </a:r>
          </a:p>
          <a:p>
            <a:r>
              <a:rPr lang="en-US" sz="3200" dirty="0"/>
              <a:t>all of the types of cells needed to </a:t>
            </a:r>
          </a:p>
          <a:p>
            <a:r>
              <a:rPr lang="en-US" sz="3200" dirty="0"/>
              <a:t>create an entire new plant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triped Right Arrow 3"/>
          <p:cNvSpPr/>
          <p:nvPr/>
        </p:nvSpPr>
        <p:spPr>
          <a:xfrm rot="2410059">
            <a:off x="5661743" y="4310184"/>
            <a:ext cx="1599523" cy="484632"/>
          </a:xfrm>
          <a:prstGeom prst="strip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4740" y="3067243"/>
            <a:ext cx="1322947" cy="1176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102261">
            <a:off x="8263852" y="5477736"/>
            <a:ext cx="1322947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3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4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42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42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2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684" y="13840"/>
            <a:ext cx="11397803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Cultivating new plants (clones) from stem cells</a:t>
            </a:r>
            <a:br>
              <a:rPr lang="en-US" b="1" dirty="0">
                <a:latin typeface="+mn-lt"/>
              </a:rPr>
            </a:br>
            <a:r>
              <a:rPr lang="en-US" b="1" dirty="0">
                <a:latin typeface="+mn-lt"/>
              </a:rPr>
              <a:t>                    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Click arrow to start video</a:t>
            </a:r>
          </a:p>
        </p:txBody>
      </p:sp>
      <p:pic>
        <p:nvPicPr>
          <p:cNvPr id="3" name="IkvGyxP849k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73875" y="1442434"/>
            <a:ext cx="8461420" cy="5112912"/>
          </a:xfrm>
          <a:prstGeom prst="rect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4162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500" advClick="0" advTm="12000"/>
    </mc:Choice>
    <mc:Fallback xmlns="">
      <p:transition spd="slow" advClick="0" advTm="12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755" y="0"/>
            <a:ext cx="7661857" cy="1325563"/>
          </a:xfrm>
        </p:spPr>
        <p:txBody>
          <a:bodyPr/>
          <a:lstStyle/>
          <a:p>
            <a:pPr algn="ctr"/>
            <a:r>
              <a:rPr lang="en-US" b="1" dirty="0">
                <a:latin typeface="+mn-lt"/>
              </a:rPr>
              <a:t>ACTIVITY 2:</a:t>
            </a:r>
            <a:r>
              <a:rPr lang="en-US" dirty="0">
                <a:latin typeface="+mn-lt"/>
              </a:rPr>
              <a:t>  Culturing Stem Cells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3640" y="1224225"/>
            <a:ext cx="4909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Watch instructional video</a:t>
            </a:r>
          </a:p>
        </p:txBody>
      </p:sp>
      <p:pic>
        <p:nvPicPr>
          <p:cNvPr id="4" name="cEbGnJnVuLI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60620" y="1996225"/>
            <a:ext cx="7868992" cy="461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4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8504" y="250301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 b="1" dirty="0"/>
              <a:t>LUNCH:  30 minutes</a:t>
            </a:r>
            <a:br>
              <a:rPr lang="en-US" sz="8000" b="1" dirty="0"/>
            </a:br>
            <a:r>
              <a:rPr lang="en-US" sz="8000" b="1" dirty="0"/>
              <a:t>Pause PowerPoint</a:t>
            </a:r>
          </a:p>
        </p:txBody>
      </p:sp>
    </p:spTree>
    <p:extLst>
      <p:ext uri="{BB962C8B-B14F-4D97-AF65-F5344CB8AC3E}">
        <p14:creationId xmlns:p14="http://schemas.microsoft.com/office/powerpoint/2010/main" val="415454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050" y="-137151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ACTIVITY 2:  </a:t>
            </a:r>
            <a:r>
              <a:rPr lang="en-US" dirty="0">
                <a:latin typeface="+mn-lt"/>
              </a:rPr>
              <a:t>Culturing Stem Cells (practical)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0007" y="2228045"/>
            <a:ext cx="106068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Hand out lab exercise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Follow instructions on handout, recalling what you saw in the previous demonstration video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Seal plates to take home and watch as your stem cells appear and a cauliflower plant emerges!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You have 25 minutes to complete this activity</a:t>
            </a:r>
          </a:p>
        </p:txBody>
      </p:sp>
    </p:spTree>
    <p:extLst>
      <p:ext uri="{BB962C8B-B14F-4D97-AF65-F5344CB8AC3E}">
        <p14:creationId xmlns:p14="http://schemas.microsoft.com/office/powerpoint/2010/main" val="214451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10118" y="2558174"/>
            <a:ext cx="77573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7200" dirty="0">
                <a:solidFill>
                  <a:prstClr val="black"/>
                </a:solidFill>
              </a:rPr>
              <a:t>Pause for activity 2</a:t>
            </a:r>
          </a:p>
        </p:txBody>
      </p:sp>
    </p:spTree>
    <p:extLst>
      <p:ext uri="{BB962C8B-B14F-4D97-AF65-F5344CB8AC3E}">
        <p14:creationId xmlns:p14="http://schemas.microsoft.com/office/powerpoint/2010/main" val="225009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8972" y="223458"/>
            <a:ext cx="5936087" cy="1325563"/>
          </a:xfrm>
        </p:spPr>
        <p:txBody>
          <a:bodyPr/>
          <a:lstStyle/>
          <a:p>
            <a:r>
              <a:rPr lang="en-US" b="1" dirty="0">
                <a:solidFill>
                  <a:prstClr val="black"/>
                </a:solidFill>
                <a:latin typeface="Calibri" panose="020F0502020204030204"/>
              </a:rPr>
              <a:t>ACTIVITY 3: 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Virtual lab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2276" y="2434107"/>
            <a:ext cx="11551367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Handout for activity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Get in groups of three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Go into the virtual lab on your handout and follow the instructions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You have 30 minutes to review the three labs</a:t>
            </a:r>
          </a:p>
        </p:txBody>
      </p:sp>
    </p:spTree>
    <p:extLst>
      <p:ext uri="{BB962C8B-B14F-4D97-AF65-F5344CB8AC3E}">
        <p14:creationId xmlns:p14="http://schemas.microsoft.com/office/powerpoint/2010/main" val="152851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079" y="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>
                <a:latin typeface="+mn-lt"/>
              </a:rPr>
              <a:t>WHAT  ARE  STEM  CELLS?</a:t>
            </a:r>
            <a:br>
              <a:rPr lang="en-US" sz="4800" b="1" dirty="0">
                <a:latin typeface="+mn-lt"/>
              </a:rPr>
            </a:br>
            <a:r>
              <a:rPr lang="en-US" sz="4800" b="1" dirty="0">
                <a:latin typeface="+mn-lt"/>
              </a:rPr>
              <a:t> </a:t>
            </a:r>
            <a:r>
              <a:rPr lang="en-US" sz="4800" b="1" dirty="0">
                <a:solidFill>
                  <a:srgbClr val="FF0000"/>
                </a:solidFill>
                <a:latin typeface="+mn-lt"/>
              </a:rPr>
              <a:t>Click arrow to start video</a:t>
            </a:r>
          </a:p>
        </p:txBody>
      </p:sp>
      <p:pic>
        <p:nvPicPr>
          <p:cNvPr id="3" name="tPulEAryPO0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23274" y="1325563"/>
            <a:ext cx="8782856" cy="5215944"/>
          </a:xfrm>
          <a:prstGeom prst="rect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1942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81330" y="2468021"/>
            <a:ext cx="8040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7200" dirty="0">
                <a:solidFill>
                  <a:prstClr val="black"/>
                </a:solidFill>
              </a:rPr>
              <a:t>Pause for activity 3</a:t>
            </a:r>
          </a:p>
        </p:txBody>
      </p:sp>
    </p:spTree>
    <p:extLst>
      <p:ext uri="{BB962C8B-B14F-4D97-AF65-F5344CB8AC3E}">
        <p14:creationId xmlns:p14="http://schemas.microsoft.com/office/powerpoint/2010/main" val="101740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4882" y="0"/>
            <a:ext cx="6026239" cy="1325563"/>
          </a:xfrm>
        </p:spPr>
        <p:txBody>
          <a:bodyPr/>
          <a:lstStyle/>
          <a:p>
            <a:r>
              <a:rPr lang="en-US" b="1" dirty="0">
                <a:solidFill>
                  <a:prstClr val="black"/>
                </a:solidFill>
                <a:latin typeface="Calibri" panose="020F0502020204030204"/>
              </a:rPr>
              <a:t>ACTIVITY 4: 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Create video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95115" y="2498501"/>
            <a:ext cx="112457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Handout with instructions for activity 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Stay in your groups for this activity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You will have 1 hour and 15 minutes to complete the assignment</a:t>
            </a:r>
          </a:p>
        </p:txBody>
      </p:sp>
    </p:spTree>
    <p:extLst>
      <p:ext uri="{BB962C8B-B14F-4D97-AF65-F5344CB8AC3E}">
        <p14:creationId xmlns:p14="http://schemas.microsoft.com/office/powerpoint/2010/main" val="25451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81330" y="2468021"/>
            <a:ext cx="8040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7200" dirty="0">
                <a:solidFill>
                  <a:prstClr val="black"/>
                </a:solidFill>
              </a:rPr>
              <a:t>Pause for activity 4</a:t>
            </a:r>
          </a:p>
        </p:txBody>
      </p:sp>
    </p:spTree>
    <p:extLst>
      <p:ext uri="{BB962C8B-B14F-4D97-AF65-F5344CB8AC3E}">
        <p14:creationId xmlns:p14="http://schemas.microsoft.com/office/powerpoint/2010/main" val="29450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9719" y="2305318"/>
            <a:ext cx="52103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/>
              <a:t>Present videos</a:t>
            </a:r>
          </a:p>
        </p:txBody>
      </p:sp>
    </p:spTree>
    <p:extLst>
      <p:ext uri="{BB962C8B-B14F-4D97-AF65-F5344CB8AC3E}">
        <p14:creationId xmlns:p14="http://schemas.microsoft.com/office/powerpoint/2010/main" val="332445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986825" cy="1325563"/>
          </a:xfrm>
        </p:spPr>
        <p:txBody>
          <a:bodyPr/>
          <a:lstStyle/>
          <a:p>
            <a:r>
              <a:rPr lang="en-US" b="1" dirty="0"/>
              <a:t>Wrap-up:</a:t>
            </a:r>
          </a:p>
        </p:txBody>
      </p:sp>
    </p:spTree>
    <p:extLst>
      <p:ext uri="{BB962C8B-B14F-4D97-AF65-F5344CB8AC3E}">
        <p14:creationId xmlns:p14="http://schemas.microsoft.com/office/powerpoint/2010/main" val="88277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2714" y="-261258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Future of stem cells: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1428" y="763888"/>
            <a:ext cx="1185817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We learned that stem cells are used to regenerate damaged cells but they have other functions as well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Stem cells can be cultured in labs to develop medicines rather than using animals or other 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Using lab cultures, scientists can learn more about how stem cells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 Allow scientists to study DNA repair using stem cells to    prevent birth defects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Can be used in agriculture to grow plants</a:t>
            </a:r>
          </a:p>
        </p:txBody>
      </p:sp>
    </p:spTree>
    <p:extLst>
      <p:ext uri="{BB962C8B-B14F-4D97-AF65-F5344CB8AC3E}">
        <p14:creationId xmlns:p14="http://schemas.microsoft.com/office/powerpoint/2010/main" val="209960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46922" y="304529"/>
            <a:ext cx="77004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The future is vast and promising!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23762" y="1266891"/>
            <a:ext cx="8746759" cy="493450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45357" y="6394317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Image source:  http://stemcells.nih.gov/StaticResources/info/scireport/images/1_3.jpg</a:t>
            </a:r>
          </a:p>
        </p:txBody>
      </p:sp>
    </p:spTree>
    <p:extLst>
      <p:ext uri="{BB962C8B-B14F-4D97-AF65-F5344CB8AC3E}">
        <p14:creationId xmlns:p14="http://schemas.microsoft.com/office/powerpoint/2010/main" val="233250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983" y="1587656"/>
            <a:ext cx="1175841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Slide 3: Video source:  </a:t>
            </a:r>
            <a:r>
              <a:rPr lang="en-US" sz="2400" dirty="0">
                <a:hlinkClick r:id="rId2"/>
              </a:rPr>
              <a:t>https://www.youtube.com/watch?v=tPulEAryPO0</a:t>
            </a:r>
            <a:endParaRPr lang="en-US" sz="2400" dirty="0"/>
          </a:p>
          <a:p>
            <a:r>
              <a:rPr lang="en-US" sz="2400" dirty="0"/>
              <a:t>Slide 5:  Internet Source:  </a:t>
            </a:r>
            <a:r>
              <a:rPr lang="en-US" sz="2400" dirty="0">
                <a:hlinkClick r:id="rId3"/>
              </a:rPr>
              <a:t>http://www.kittyfarmer.com/donald.html</a:t>
            </a:r>
            <a:endParaRPr lang="en-US" sz="2400" dirty="0"/>
          </a:p>
          <a:p>
            <a:r>
              <a:rPr lang="en-US" sz="2400" dirty="0"/>
              <a:t>Slide 6: Video source:  </a:t>
            </a:r>
            <a:r>
              <a:rPr lang="en-US" sz="2400" dirty="0">
                <a:hlinkClick r:id="rId4"/>
              </a:rPr>
              <a:t>https://www.youtube.com/watch?v=uCDXs0Rtqn8</a:t>
            </a:r>
            <a:endParaRPr lang="en-US" sz="2400" dirty="0"/>
          </a:p>
          <a:p>
            <a:r>
              <a:rPr lang="en-US" sz="2400" dirty="0"/>
              <a:t>Slide 8-9: Internet source:  </a:t>
            </a:r>
            <a:r>
              <a:rPr lang="en-US" sz="2400" dirty="0">
                <a:hlinkClick r:id="rId5"/>
              </a:rPr>
              <a:t>http://kidshealth.org/en/teens/stem-cells.html</a:t>
            </a:r>
            <a:endParaRPr lang="en-US" sz="2400" dirty="0"/>
          </a:p>
          <a:p>
            <a:r>
              <a:rPr lang="en-US" sz="2400" dirty="0"/>
              <a:t>Slide 18:  Video source:  </a:t>
            </a:r>
            <a:r>
              <a:rPr lang="en-US" sz="2400" dirty="0">
                <a:hlinkClick r:id="rId6"/>
              </a:rPr>
              <a:t>https://www.youtube.com/watch?v=uUH5YI5dTOg</a:t>
            </a:r>
            <a:endParaRPr lang="en-US" sz="2400" dirty="0"/>
          </a:p>
          <a:p>
            <a:r>
              <a:rPr lang="en-US" sz="2400" dirty="0"/>
              <a:t>Slide 21: Internet source: </a:t>
            </a:r>
            <a:r>
              <a:rPr lang="en-US" sz="2400" dirty="0">
                <a:hlinkClick r:id="rId7"/>
              </a:rPr>
              <a:t>http://www.ncbi.nlm.nih.gov/pubmed/24755933</a:t>
            </a:r>
            <a:endParaRPr lang="en-US" sz="2400" dirty="0"/>
          </a:p>
          <a:p>
            <a:pPr lvl="0"/>
            <a:r>
              <a:rPr lang="en-US" sz="2400" dirty="0"/>
              <a:t>                Internet source: </a:t>
            </a:r>
            <a:r>
              <a:rPr lang="en-US" sz="2400" dirty="0">
                <a:solidFill>
                  <a:prstClr val="black"/>
                </a:solidFill>
                <a:hlinkClick r:id="rId8"/>
              </a:rPr>
              <a:t>http://www.cell.com/cell/abstract/S0092-8674(05)00809-    3?_returnURL=http%3A%2F%2Flinkinghub.elsevier.com%2Fretrieve%2Fpii%2FS0092867405008093%3Fshowall%3Dtrue</a:t>
            </a:r>
            <a:endParaRPr lang="en-US" sz="2400" dirty="0">
              <a:solidFill>
                <a:prstClr val="black"/>
              </a:solidFill>
            </a:endParaRPr>
          </a:p>
          <a:p>
            <a:r>
              <a:rPr lang="en-US" sz="2400" dirty="0"/>
              <a:t>Slide 23: Internet source: </a:t>
            </a:r>
            <a:r>
              <a:rPr lang="en-US" sz="2400" dirty="0">
                <a:hlinkClick r:id="rId9"/>
              </a:rPr>
              <a:t>http://science.howstuffworks.com/life/genetic/cloning1.htm</a:t>
            </a:r>
            <a:endParaRPr lang="en-US" sz="2400" dirty="0"/>
          </a:p>
          <a:p>
            <a:r>
              <a:rPr lang="en-US" sz="2400" dirty="0"/>
              <a:t>Slide 24: Video source:  </a:t>
            </a:r>
            <a:r>
              <a:rPr lang="en-US" sz="2400" dirty="0">
                <a:hlinkClick r:id="rId10"/>
              </a:rPr>
              <a:t>https://www.youtube.com/watch?v=IkvGyxP849k</a:t>
            </a:r>
            <a:endParaRPr lang="en-US" sz="2400" dirty="0"/>
          </a:p>
          <a:p>
            <a:r>
              <a:rPr lang="en-US" sz="2400" dirty="0"/>
              <a:t>Slide 25: Video source:  </a:t>
            </a:r>
            <a:r>
              <a:rPr lang="en-US" sz="2400" dirty="0">
                <a:hlinkClick r:id="rId11"/>
              </a:rPr>
              <a:t>https://www.youtube.com/watch?v=cEbGnJnVuLI</a:t>
            </a:r>
            <a:endParaRPr lang="en-US" sz="24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6983" y="540912"/>
            <a:ext cx="10515600" cy="1033865"/>
          </a:xfrm>
        </p:spPr>
        <p:txBody>
          <a:bodyPr/>
          <a:lstStyle/>
          <a:p>
            <a:r>
              <a:rPr lang="en-US" b="1" dirty="0"/>
              <a:t>REFERENCES:</a:t>
            </a:r>
          </a:p>
        </p:txBody>
      </p:sp>
    </p:spTree>
    <p:extLst>
      <p:ext uri="{BB962C8B-B14F-4D97-AF65-F5344CB8AC3E}">
        <p14:creationId xmlns:p14="http://schemas.microsoft.com/office/powerpoint/2010/main" val="223964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6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6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6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6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625" y="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latin typeface="+mn-lt"/>
              </a:rPr>
              <a:t>Stem Cells and Cultural Traditions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5" t="6312" r="4930" b="5612"/>
          <a:stretch/>
        </p:blipFill>
        <p:spPr>
          <a:xfrm>
            <a:off x="1119389" y="3825683"/>
            <a:ext cx="4199586" cy="2523433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270456" y="6487616"/>
            <a:ext cx="6096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Image source:  http://healthyfoodsecret.com/wp-content/uploads/2015/09/Native-American-Medicine.jpg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4" r="8495" b="6463"/>
          <a:stretch/>
        </p:blipFill>
        <p:spPr>
          <a:xfrm>
            <a:off x="6637248" y="3825683"/>
            <a:ext cx="4296916" cy="2580902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5589431" y="6349117"/>
            <a:ext cx="60960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900" dirty="0"/>
              <a:t>Image source: http://img.webmd.com/dtmcms/live/webmd/consumer_assets/site_images/articles/health_tools/hypertension_overview_slideshow/photolibrary_rf_photo_of_doctor_with_medicine.jpg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871" y="1240360"/>
            <a:ext cx="1078712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If you become ill and require stem cell transplants, here is a fact:  CULTURE MATTERS</a:t>
            </a:r>
          </a:p>
          <a:p>
            <a:pPr algn="ctr"/>
            <a:endParaRPr lang="en-US" sz="2000" dirty="0"/>
          </a:p>
          <a:p>
            <a:pPr algn="ctr"/>
            <a:r>
              <a:rPr lang="en-US" sz="3200" dirty="0"/>
              <a:t>How do modern medicine and cultural beliefs come to terms with each other?</a:t>
            </a:r>
          </a:p>
        </p:txBody>
      </p:sp>
    </p:spTree>
    <p:extLst>
      <p:ext uri="{BB962C8B-B14F-4D97-AF65-F5344CB8AC3E}">
        <p14:creationId xmlns:p14="http://schemas.microsoft.com/office/powerpoint/2010/main" val="231793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4698" y="113260"/>
            <a:ext cx="11732653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As a physician and traditional medicine person, Donald Warne, MD, MPH, has dedicated his career to resolving these issues.   </a:t>
            </a:r>
          </a:p>
          <a:p>
            <a:endParaRPr lang="en-US" sz="2000" dirty="0"/>
          </a:p>
          <a:p>
            <a:r>
              <a:rPr lang="en-US" sz="3600" dirty="0"/>
              <a:t>He synthesizes his medical training with his cultural knowledge.  As a member of the Oglala Lakota tribe, he brings wisdom to science and science to culture.</a:t>
            </a:r>
            <a:endParaRPr lang="en-US" sz="2000" dirty="0"/>
          </a:p>
          <a:p>
            <a:r>
              <a:rPr lang="en-US" sz="2000" dirty="0"/>
              <a:t> </a:t>
            </a:r>
          </a:p>
          <a:p>
            <a:r>
              <a:rPr lang="en-US" sz="3600" dirty="0"/>
              <a:t>He understands the rituals of healing as well as the rigors of medical discipline and he respects ancient Native knowledge as well as cutting edge science. </a:t>
            </a:r>
          </a:p>
          <a:p>
            <a:endParaRPr lang="en-US" sz="2000" dirty="0"/>
          </a:p>
          <a:p>
            <a:r>
              <a:rPr lang="en-US" sz="3600" dirty="0"/>
              <a:t>He honors the past and knows that the future is what counts.</a:t>
            </a:r>
            <a:r>
              <a:rPr lang="en-US" sz="3200" dirty="0"/>
              <a:t>  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1757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442" y="21990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+mn-lt"/>
              </a:rPr>
              <a:t>His thoughts on integrating traditional values with modern medicine:</a:t>
            </a:r>
            <a:br>
              <a:rPr lang="en-US" b="1" dirty="0">
                <a:latin typeface="+mn-lt"/>
              </a:rPr>
            </a:br>
            <a:r>
              <a:rPr lang="en-US" b="1" dirty="0">
                <a:solidFill>
                  <a:srgbClr val="FF0000"/>
                </a:solidFill>
                <a:latin typeface="+mn-lt"/>
              </a:rPr>
              <a:t>Click arrow to start video</a:t>
            </a:r>
          </a:p>
        </p:txBody>
      </p:sp>
      <p:pic>
        <p:nvPicPr>
          <p:cNvPr id="3" name="uCDXs0Rtqn8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22738" y="1738648"/>
            <a:ext cx="8976575" cy="4971246"/>
          </a:xfrm>
          <a:prstGeom prst="rect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4589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836" y="107346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8800" b="1" dirty="0"/>
              <a:t>Stem Cell Discussion</a:t>
            </a:r>
          </a:p>
        </p:txBody>
      </p:sp>
    </p:spTree>
    <p:extLst>
      <p:ext uri="{BB962C8B-B14F-4D97-AF65-F5344CB8AC3E}">
        <p14:creationId xmlns:p14="http://schemas.microsoft.com/office/powerpoint/2010/main" val="271589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511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/>
              <a:t>What is a Stem Cell?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354" y="1325563"/>
            <a:ext cx="11619914" cy="4351338"/>
          </a:xfrm>
        </p:spPr>
        <p:txBody>
          <a:bodyPr>
            <a:noAutofit/>
          </a:bodyPr>
          <a:lstStyle/>
          <a:p>
            <a:r>
              <a:rPr lang="en-US" sz="3600" dirty="0"/>
              <a:t>Cells capable of becoming any type of cell in that organism and then making more of those cells</a:t>
            </a:r>
          </a:p>
          <a:p>
            <a:r>
              <a:rPr lang="en-US" sz="3600" dirty="0"/>
              <a:t>They are the first cells produced to form the animal or plant</a:t>
            </a:r>
          </a:p>
          <a:p>
            <a:r>
              <a:rPr lang="en-US" sz="3600" dirty="0"/>
              <a:t>Can differentiate (change into) to all of the various types of cells, such as nerves, muscles, bones, blood, skin, stems, leaves, roots, et al</a:t>
            </a:r>
          </a:p>
          <a:p>
            <a:r>
              <a:rPr lang="en-US" sz="3600" dirty="0"/>
              <a:t>We need stem cells to replace cells that die or become damaged, such as blood cells that live for only 3 months, skin cells that are always being sloughed off, cuts, broken bones, and damaged cells that could be in the lungs or heart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1253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3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3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11640"/>
          <a:stretch/>
        </p:blipFill>
        <p:spPr>
          <a:xfrm>
            <a:off x="6195273" y="2779679"/>
            <a:ext cx="4806904" cy="302653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6274210" y="5932789"/>
            <a:ext cx="4649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Image source: http://www.dreamstime.com/stock-photos-nuts-bolts-washers-image17521563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199" y="2779679"/>
            <a:ext cx="4265470" cy="302653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36543" y="5923583"/>
            <a:ext cx="4367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Image source: http://www.proactiveinvestors.com.au/companies/news/49764/zinc-is-fourth-most-used-metal-asx-zinc-plays-49764.html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14149" cy="2017467"/>
          </a:xfrm>
        </p:spPr>
        <p:txBody>
          <a:bodyPr>
            <a:normAutofit/>
          </a:bodyPr>
          <a:lstStyle/>
          <a:p>
            <a:r>
              <a:rPr lang="en-US" b="1" dirty="0"/>
              <a:t>Stem cells differentiate into specialized cells, just like a chunk of raw metal differentiates into specialized tools, such as nuts and bolts.</a:t>
            </a:r>
          </a:p>
        </p:txBody>
      </p:sp>
      <p:sp>
        <p:nvSpPr>
          <p:cNvPr id="7" name="Striped Right Arrow 6"/>
          <p:cNvSpPr/>
          <p:nvPr/>
        </p:nvSpPr>
        <p:spPr>
          <a:xfrm>
            <a:off x="4444132" y="3931389"/>
            <a:ext cx="2033941" cy="929178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8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7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1311</TotalTime>
  <Words>1438</Words>
  <Application>Microsoft Office PowerPoint</Application>
  <PresentationFormat>Widescreen</PresentationFormat>
  <Paragraphs>140</Paragraphs>
  <Slides>37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Office Theme</vt:lpstr>
      <vt:lpstr>STEM CELLS</vt:lpstr>
      <vt:lpstr>Session Outline:</vt:lpstr>
      <vt:lpstr>WHAT  ARE  STEM  CELLS?  Click arrow to start video</vt:lpstr>
      <vt:lpstr>Stem Cells and Cultural Traditions</vt:lpstr>
      <vt:lpstr>PowerPoint Presentation</vt:lpstr>
      <vt:lpstr>His thoughts on integrating traditional values with modern medicine: Click arrow to start video</vt:lpstr>
      <vt:lpstr>Stem Cell Discussion</vt:lpstr>
      <vt:lpstr>What is a Stem Cell?</vt:lpstr>
      <vt:lpstr>Stem cells differentiate into specialized cells, just like a chunk of raw metal differentiates into specialized tools, such as nuts and bolts.</vt:lpstr>
      <vt:lpstr>PowerPoint Presentation</vt:lpstr>
      <vt:lpstr>What Do Stem Cells do for  Humans?</vt:lpstr>
      <vt:lpstr>PowerPoint Presentation</vt:lpstr>
      <vt:lpstr>What is a blastocyst?</vt:lpstr>
      <vt:lpstr>Embryonic stem cells     vs.     Adult stem cells</vt:lpstr>
      <vt:lpstr>Do we have to use embryotic stem cells?</vt:lpstr>
      <vt:lpstr>PowerPoint Presentation</vt:lpstr>
      <vt:lpstr>PowerPoint Presentation</vt:lpstr>
      <vt:lpstr>PowerPoint Presentation</vt:lpstr>
      <vt:lpstr>ACTIVTY 1: Internet search of terms</vt:lpstr>
      <vt:lpstr>PowerPoint Presentation</vt:lpstr>
      <vt:lpstr>Plants have their share of contributions to stem cell research</vt:lpstr>
      <vt:lpstr>PowerPoint Presentation</vt:lpstr>
      <vt:lpstr>PowerPoint Presentation</vt:lpstr>
      <vt:lpstr>Cultivating new plants (clones) from stem cells                     Click arrow to start video</vt:lpstr>
      <vt:lpstr>ACTIVITY 2:  Culturing Stem Cells</vt:lpstr>
      <vt:lpstr>LUNCH:  30 minutes Pause PowerPoint</vt:lpstr>
      <vt:lpstr>ACTIVITY 2:  Culturing Stem Cells (practical)</vt:lpstr>
      <vt:lpstr>PowerPoint Presentation</vt:lpstr>
      <vt:lpstr>ACTIVITY 3:  Virtual lab</vt:lpstr>
      <vt:lpstr>PowerPoint Presentation</vt:lpstr>
      <vt:lpstr>ACTIVITY 4:  Create video </vt:lpstr>
      <vt:lpstr>PowerPoint Presentation</vt:lpstr>
      <vt:lpstr>PowerPoint Presentation</vt:lpstr>
      <vt:lpstr>Wrap-up:</vt:lpstr>
      <vt:lpstr>Future of stem cells:</vt:lpstr>
      <vt:lpstr>PowerPoint Presentation</vt:lpstr>
      <vt:lpstr>REFERENCES: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porter</dc:creator>
  <cp:lastModifiedBy>LeAnn Heid</cp:lastModifiedBy>
  <cp:revision>132</cp:revision>
  <dcterms:created xsi:type="dcterms:W3CDTF">2016-06-07T21:50:50Z</dcterms:created>
  <dcterms:modified xsi:type="dcterms:W3CDTF">2016-06-13T05:48:50Z</dcterms:modified>
</cp:coreProperties>
</file>