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Freeform 11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14"/>
          <p:cNvSpPr/>
          <p:nvPr/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>
            <a:normAutofit/>
          </a:bodyPr>
          <a:lstStyle>
            <a:lvl1pPr algn="r"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541" y="4578463"/>
            <a:ext cx="6143653" cy="1163112"/>
          </a:xfrm>
        </p:spPr>
        <p:txBody>
          <a:bodyPr/>
          <a:lstStyle>
            <a:lvl1pPr algn="ctr">
              <a:defRPr sz="54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246D7C0C-F9AD-4CE6-ABF8-1D56D90FDC1F}" type="datetimeFigureOut">
              <a:rPr lang="en-US" smtClean="0"/>
              <a:t>12/9/2017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5560" y="4883024"/>
            <a:ext cx="4047239" cy="1195538"/>
          </a:xfrm>
        </p:spPr>
        <p:txBody>
          <a:bodyPr vert="horz" lIns="91440" tIns="45720" rIns="91440" bIns="45720" rtlCol="0" anchor="ctr"/>
          <a:lstStyle>
            <a:lvl1pPr algn="r">
              <a:defRPr lang="en-US" sz="5400" dirty="0"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1758" y="3832648"/>
            <a:ext cx="907186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2E033E7-A9E4-4D54-9FB7-CC89D5187755}" type="slidenum">
              <a:rPr lang="en-US" smtClean="0"/>
              <a:t>‹#›</a:t>
            </a:fld>
            <a:endParaRPr lang="en-US"/>
          </a:p>
        </p:txBody>
      </p:sp>
      <p:sp>
        <p:nvSpPr>
          <p:cNvPr id="25" name="5-Point Star 24"/>
          <p:cNvSpPr/>
          <p:nvPr/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1553425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D7C0C-F9AD-4CE6-ABF8-1D56D90FDC1F}" type="datetimeFigureOut">
              <a:rPr lang="en-US" smtClean="0"/>
              <a:t>12/9/2017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033E7-A9E4-4D54-9FB7-CC89D51877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49099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D7C0C-F9AD-4CE6-ABF8-1D56D90FDC1F}" type="datetimeFigureOut">
              <a:rPr lang="en-US" smtClean="0"/>
              <a:t>12/9/2017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033E7-A9E4-4D54-9FB7-CC89D51877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54197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D7C0C-F9AD-4CE6-ABF8-1D56D90FDC1F}" type="datetimeFigureOut">
              <a:rPr lang="en-US" smtClean="0"/>
              <a:t>12/9/2017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033E7-A9E4-4D54-9FB7-CC89D5187755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685801" y="89262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3083" y="292282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621094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D7C0C-F9AD-4CE6-ABF8-1D56D90FDC1F}" type="datetimeFigureOut">
              <a:rPr lang="en-US" smtClean="0"/>
              <a:t>12/9/2017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033E7-A9E4-4D54-9FB7-CC89D51877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87074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D7C0C-F9AD-4CE6-ABF8-1D56D90FDC1F}" type="datetimeFigureOut">
              <a:rPr lang="en-US" smtClean="0"/>
              <a:t>12/9/2017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033E7-A9E4-4D54-9FB7-CC89D51877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97471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D7C0C-F9AD-4CE6-ABF8-1D56D90FDC1F}" type="datetimeFigureOut">
              <a:rPr lang="en-US" smtClean="0"/>
              <a:t>12/9/2017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033E7-A9E4-4D54-9FB7-CC89D51877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2853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D7C0C-F9AD-4CE6-ABF8-1D56D90FDC1F}" type="datetimeFigureOut">
              <a:rPr lang="en-US" smtClean="0"/>
              <a:t>12/9/2017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033E7-A9E4-4D54-9FB7-CC89D51877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2849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D7C0C-F9AD-4CE6-ABF8-1D56D90FDC1F}" type="datetimeFigureOut">
              <a:rPr lang="en-US" smtClean="0"/>
              <a:t>12/9/2017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033E7-A9E4-4D54-9FB7-CC89D51877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0098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D7C0C-F9AD-4CE6-ABF8-1D56D90FDC1F}" type="datetimeFigureOut">
              <a:rPr lang="en-US" smtClean="0"/>
              <a:t>12/9/2017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033E7-A9E4-4D54-9FB7-CC89D51877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6060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D7C0C-F9AD-4CE6-ABF8-1D56D90FDC1F}" type="datetimeFigureOut">
              <a:rPr lang="en-US" smtClean="0"/>
              <a:t>12/9/2017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033E7-A9E4-4D54-9FB7-CC89D51877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9776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D7C0C-F9AD-4CE6-ABF8-1D56D90FDC1F}" type="datetimeFigureOut">
              <a:rPr lang="en-US" smtClean="0"/>
              <a:t>12/9/2017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033E7-A9E4-4D54-9FB7-CC89D51877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6766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D7C0C-F9AD-4CE6-ABF8-1D56D90FDC1F}" type="datetimeFigureOut">
              <a:rPr lang="en-US" smtClean="0"/>
              <a:t>12/9/2017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033E7-A9E4-4D54-9FB7-CC89D51877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21422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D7C0C-F9AD-4CE6-ABF8-1D56D90FDC1F}" type="datetimeFigureOut">
              <a:rPr lang="en-US" smtClean="0"/>
              <a:t>12/9/2017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033E7-A9E4-4D54-9FB7-CC89D51877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7268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D7C0C-F9AD-4CE6-ABF8-1D56D90FDC1F}" type="datetimeFigureOut">
              <a:rPr lang="en-US" smtClean="0"/>
              <a:t>12/9/2017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033E7-A9E4-4D54-9FB7-CC89D51877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2723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D7C0C-F9AD-4CE6-ABF8-1D56D90FDC1F}" type="datetimeFigureOut">
              <a:rPr lang="en-US" smtClean="0"/>
              <a:t>12/9/2017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033E7-A9E4-4D54-9FB7-CC89D51877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96385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D7C0C-F9AD-4CE6-ABF8-1D56D90FDC1F}" type="datetimeFigureOut">
              <a:rPr lang="en-US" smtClean="0"/>
              <a:t>12/9/2017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033E7-A9E4-4D54-9FB7-CC89D51877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77316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396"/>
            <a:ext cx="103968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246D7C0C-F9AD-4CE6-ABF8-1D56D90FDC1F}" type="datetimeFigureOut">
              <a:rPr lang="en-US" smtClean="0"/>
              <a:t>12/9/2017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42E033E7-A9E4-4D54-9FB7-CC89D51877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35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The Math and science of advertising claims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2015-16 nature Sunday academy program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5579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358238"/>
            <a:ext cx="4856158" cy="679994"/>
          </a:xfrm>
        </p:spPr>
        <p:txBody>
          <a:bodyPr/>
          <a:lstStyle/>
          <a:p>
            <a:r>
              <a:rPr lang="en-US" dirty="0" smtClean="0"/>
              <a:t>#5 “so what” claim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1406420"/>
            <a:ext cx="5088712" cy="251285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smtClean="0"/>
              <a:t>A claim that is true but gives no advantage to the product.</a:t>
            </a:r>
          </a:p>
          <a:p>
            <a:pPr marL="0" indent="0">
              <a:buNone/>
            </a:pPr>
            <a:r>
              <a:rPr lang="en-US" dirty="0" smtClean="0"/>
              <a:t>&gt;</a:t>
            </a:r>
            <a:r>
              <a:rPr lang="en-US" dirty="0" err="1" smtClean="0"/>
              <a:t>geritol</a:t>
            </a:r>
            <a:r>
              <a:rPr lang="en-US" dirty="0" smtClean="0"/>
              <a:t> has twice the iron of ordinary supplements</a:t>
            </a:r>
          </a:p>
          <a:p>
            <a:pPr marL="0" indent="0">
              <a:buNone/>
            </a:pPr>
            <a:r>
              <a:rPr lang="en-US" dirty="0" smtClean="0"/>
              <a:t>&gt;Campbell’s soup gives you not one but two chicken stocks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14434" y="358238"/>
            <a:ext cx="4864491" cy="679994"/>
          </a:xfrm>
        </p:spPr>
        <p:txBody>
          <a:bodyPr/>
          <a:lstStyle/>
          <a:p>
            <a:r>
              <a:rPr lang="en-US" dirty="0" smtClean="0"/>
              <a:t>#6 the “vague” claim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4"/>
          </p:nvPr>
        </p:nvSpPr>
        <p:spPr>
          <a:xfrm>
            <a:off x="6194987" y="1406420"/>
            <a:ext cx="5088713" cy="2512852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A claim that is unclear but uses colorful meaningless words similar to the weasel.</a:t>
            </a:r>
          </a:p>
          <a:p>
            <a:pPr marL="0" indent="0">
              <a:buNone/>
            </a:pPr>
            <a:r>
              <a:rPr lang="en-US" dirty="0" smtClean="0"/>
              <a:t>&gt;</a:t>
            </a:r>
            <a:r>
              <a:rPr lang="en-US" dirty="0" err="1" smtClean="0"/>
              <a:t>lipsavers</a:t>
            </a:r>
            <a:r>
              <a:rPr lang="en-US" dirty="0" smtClean="0"/>
              <a:t> are fun</a:t>
            </a:r>
          </a:p>
          <a:p>
            <a:pPr marL="0" indent="0">
              <a:buNone/>
            </a:pPr>
            <a:r>
              <a:rPr lang="en-US" dirty="0" smtClean="0"/>
              <a:t>&gt;for skin like peaches and cream</a:t>
            </a:r>
          </a:p>
          <a:p>
            <a:pPr marL="0" indent="0">
              <a:buNone/>
            </a:pPr>
            <a:r>
              <a:rPr lang="en-US" dirty="0" smtClean="0"/>
              <a:t>&gt;end the meatloaf boredom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2216" y="3919272"/>
            <a:ext cx="2603722" cy="161070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7941" y="3805949"/>
            <a:ext cx="2657475" cy="17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940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479295"/>
            <a:ext cx="4856158" cy="679994"/>
          </a:xfrm>
        </p:spPr>
        <p:txBody>
          <a:bodyPr/>
          <a:lstStyle/>
          <a:p>
            <a:r>
              <a:rPr lang="en-US" dirty="0" smtClean="0"/>
              <a:t>#7 endorsement or testimonial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1586725"/>
            <a:ext cx="5088712" cy="2512852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When a celebrity or authority lends its star quality to endorse a product.</a:t>
            </a:r>
          </a:p>
          <a:p>
            <a:pPr marL="0" indent="0">
              <a:buNone/>
            </a:pPr>
            <a:r>
              <a:rPr lang="en-US" dirty="0" smtClean="0"/>
              <a:t>&gt;</a:t>
            </a:r>
            <a:r>
              <a:rPr lang="en-US" dirty="0" err="1" smtClean="0"/>
              <a:t>Lebron</a:t>
            </a:r>
            <a:r>
              <a:rPr lang="en-US" dirty="0" smtClean="0"/>
              <a:t> </a:t>
            </a:r>
            <a:r>
              <a:rPr lang="en-US" dirty="0" err="1" smtClean="0"/>
              <a:t>james</a:t>
            </a:r>
            <a:r>
              <a:rPr lang="en-US" dirty="0" smtClean="0"/>
              <a:t> – sprite </a:t>
            </a:r>
            <a:r>
              <a:rPr lang="en-US" dirty="0" err="1" smtClean="0"/>
              <a:t>lebron</a:t>
            </a:r>
            <a:r>
              <a:rPr lang="en-US" dirty="0" smtClean="0"/>
              <a:t> edition</a:t>
            </a:r>
          </a:p>
          <a:p>
            <a:pPr marL="0" indent="0">
              <a:buNone/>
            </a:pPr>
            <a:r>
              <a:rPr lang="en-US" dirty="0" smtClean="0"/>
              <a:t>&gt;Jordan and bird – playing horse for </a:t>
            </a:r>
            <a:r>
              <a:rPr lang="en-US" dirty="0" err="1" smtClean="0"/>
              <a:t>mcd’s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&gt; Tiger woods – </a:t>
            </a:r>
            <a:r>
              <a:rPr lang="en-US" dirty="0" err="1" smtClean="0"/>
              <a:t>nike</a:t>
            </a:r>
            <a:r>
              <a:rPr lang="en-US" dirty="0" smtClean="0"/>
              <a:t> golf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3969" y="479295"/>
            <a:ext cx="4864491" cy="679994"/>
          </a:xfrm>
        </p:spPr>
        <p:txBody>
          <a:bodyPr/>
          <a:lstStyle/>
          <a:p>
            <a:r>
              <a:rPr lang="en-US" dirty="0" smtClean="0"/>
              <a:t>#8 scientific claim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1586725"/>
            <a:ext cx="5088713" cy="2512852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Contains some form of scientific proof or experiment to sound impressive</a:t>
            </a:r>
          </a:p>
          <a:p>
            <a:pPr marL="0" indent="0">
              <a:buNone/>
            </a:pPr>
            <a:r>
              <a:rPr lang="en-US" dirty="0" smtClean="0"/>
              <a:t>&gt;wonder bread helps build strong bodies in 12 ways</a:t>
            </a:r>
          </a:p>
          <a:p>
            <a:pPr marL="0" indent="0">
              <a:buNone/>
            </a:pPr>
            <a:r>
              <a:rPr lang="en-US" dirty="0" smtClean="0"/>
              <a:t>&gt;special morning – 33% more nutrition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7075" y="3885735"/>
            <a:ext cx="2966165" cy="164645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2199" y="3884759"/>
            <a:ext cx="1888030" cy="1647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8872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322378"/>
            <a:ext cx="4856158" cy="679994"/>
          </a:xfrm>
        </p:spPr>
        <p:txBody>
          <a:bodyPr/>
          <a:lstStyle/>
          <a:p>
            <a:r>
              <a:rPr lang="en-US" dirty="0" smtClean="0"/>
              <a:t>#9 compliment the consumer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1303388"/>
            <a:ext cx="5088712" cy="2512852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A claim that butters up the consumer a form of flattery.</a:t>
            </a:r>
          </a:p>
          <a:p>
            <a:pPr marL="0" indent="0">
              <a:buNone/>
            </a:pPr>
            <a:r>
              <a:rPr lang="en-US" dirty="0" smtClean="0"/>
              <a:t>&gt;you pride yourself on good home cooking..</a:t>
            </a:r>
          </a:p>
          <a:p>
            <a:pPr marL="0" indent="0">
              <a:buNone/>
            </a:pPr>
            <a:r>
              <a:rPr lang="en-US" dirty="0" smtClean="0"/>
              <a:t>&gt;the lady has taste…</a:t>
            </a:r>
          </a:p>
          <a:p>
            <a:pPr marL="0" indent="0">
              <a:buNone/>
            </a:pPr>
            <a:r>
              <a:rPr lang="en-US" dirty="0" smtClean="0"/>
              <a:t>&gt;you’ve come a long way baby…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3969" y="322378"/>
            <a:ext cx="4864491" cy="679994"/>
          </a:xfrm>
        </p:spPr>
        <p:txBody>
          <a:bodyPr/>
          <a:lstStyle/>
          <a:p>
            <a:r>
              <a:rPr lang="en-US" dirty="0" smtClean="0"/>
              <a:t>#10 the rhetorical question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1303388"/>
            <a:ext cx="5088713" cy="251285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smtClean="0"/>
              <a:t>A technique that demands a response from the consumer to affirm the product</a:t>
            </a:r>
          </a:p>
          <a:p>
            <a:pPr marL="0" indent="0">
              <a:buNone/>
            </a:pPr>
            <a:r>
              <a:rPr lang="en-US" dirty="0" smtClean="0"/>
              <a:t>&gt;shouldn’t your family be drinking Hawaiian punch?</a:t>
            </a:r>
          </a:p>
          <a:p>
            <a:pPr marL="0" indent="0">
              <a:buNone/>
            </a:pPr>
            <a:r>
              <a:rPr lang="en-US" dirty="0" smtClean="0"/>
              <a:t>&gt;Plymouth – isn’t that the kind of car America wants?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8671" y="3816240"/>
            <a:ext cx="1230545" cy="157762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3325" y="3622211"/>
            <a:ext cx="3810000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34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183292"/>
            <a:ext cx="10396882" cy="1151965"/>
          </a:xfrm>
        </p:spPr>
        <p:txBody>
          <a:bodyPr>
            <a:normAutofit/>
          </a:bodyPr>
          <a:lstStyle/>
          <a:p>
            <a:r>
              <a:rPr lang="en-US" dirty="0" smtClean="0"/>
              <a:t>The activities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87976" y="1154025"/>
            <a:ext cx="10394707" cy="3311189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2400" dirty="0" smtClean="0"/>
              <a:t>Now that you are an expert in advertising techniques, you will test your skill vs various products to test their claims.</a:t>
            </a:r>
          </a:p>
          <a:p>
            <a:pPr marL="0" indent="0">
              <a:buNone/>
            </a:pPr>
            <a:r>
              <a:rPr lang="en-US" sz="2400" u="sng" dirty="0" err="1" smtClean="0"/>
              <a:t>Actvity</a:t>
            </a:r>
            <a:r>
              <a:rPr lang="en-US" sz="2400" u="sng" dirty="0" smtClean="0"/>
              <a:t> 1</a:t>
            </a:r>
            <a:r>
              <a:rPr lang="en-US" sz="2400" dirty="0" smtClean="0"/>
              <a:t>:  what advertising technique is used?</a:t>
            </a:r>
          </a:p>
          <a:p>
            <a:pPr marL="0" indent="0">
              <a:buNone/>
            </a:pPr>
            <a:r>
              <a:rPr lang="en-US" sz="2400" u="sng" dirty="0" smtClean="0"/>
              <a:t>Activity 2</a:t>
            </a:r>
            <a:r>
              <a:rPr lang="en-US" sz="2400" dirty="0" smtClean="0"/>
              <a:t>: The More Cheese Sauce claim</a:t>
            </a:r>
          </a:p>
          <a:p>
            <a:pPr marL="0" indent="0">
              <a:buNone/>
            </a:pPr>
            <a:r>
              <a:rPr lang="en-US" sz="2400" u="sng" dirty="0" smtClean="0"/>
              <a:t>Activity 3:</a:t>
            </a:r>
            <a:r>
              <a:rPr lang="en-US" sz="2400" dirty="0" smtClean="0"/>
              <a:t> The 50% stronger claim</a:t>
            </a:r>
            <a:endParaRPr lang="en-US" sz="2400" u="sng" dirty="0" smtClean="0"/>
          </a:p>
          <a:p>
            <a:pPr marL="0" indent="0">
              <a:buNone/>
            </a:pPr>
            <a:r>
              <a:rPr lang="en-US" sz="2400" u="sng" dirty="0" smtClean="0"/>
              <a:t>Activity </a:t>
            </a:r>
            <a:r>
              <a:rPr lang="en-US" sz="2400" u="sng" dirty="0"/>
              <a:t>4</a:t>
            </a:r>
            <a:r>
              <a:rPr lang="en-US" sz="2400" u="sng" dirty="0" smtClean="0"/>
              <a:t>:</a:t>
            </a:r>
            <a:r>
              <a:rPr lang="en-US" sz="2400" dirty="0" smtClean="0"/>
              <a:t> the </a:t>
            </a:r>
            <a:r>
              <a:rPr lang="en-US" sz="2400" dirty="0" err="1" smtClean="0"/>
              <a:t>oreo</a:t>
            </a:r>
            <a:r>
              <a:rPr lang="en-US" sz="2400" dirty="0" smtClean="0"/>
              <a:t> test claim</a:t>
            </a:r>
          </a:p>
          <a:p>
            <a:pPr marL="0" indent="0">
              <a:buNone/>
            </a:pPr>
            <a:r>
              <a:rPr lang="en-US" sz="2400" u="sng" smtClean="0"/>
              <a:t>Activity 5</a:t>
            </a:r>
            <a:r>
              <a:rPr lang="en-US" sz="2400" smtClean="0"/>
              <a:t> </a:t>
            </a:r>
            <a:r>
              <a:rPr lang="en-US" sz="2400" dirty="0" smtClean="0"/>
              <a:t>: the paper towel claim</a:t>
            </a:r>
            <a:endParaRPr lang="en-US" sz="2400" u="sng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3235" y="2698962"/>
            <a:ext cx="3816822" cy="2862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2159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advertising?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dirty="0"/>
              <a:t>a form of marketing communication used to persuade an audience to take or continue some action, usually with respect to a commercial </a:t>
            </a:r>
            <a:r>
              <a:rPr lang="en-US" sz="3600" dirty="0" smtClean="0"/>
              <a:t>offering.</a:t>
            </a:r>
            <a:endParaRPr lang="en-US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7328" y="0"/>
            <a:ext cx="2756965" cy="2069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05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Does advertising matter?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 smtClean="0"/>
              <a:t>&gt;Most people believe that they are not influenced by advertising claims and they make their buying decisions based on their needs not the advertisement.</a:t>
            </a:r>
          </a:p>
          <a:p>
            <a:pPr marL="0" indent="0">
              <a:buNone/>
            </a:pPr>
            <a:r>
              <a:rPr lang="en-US" sz="2800" dirty="0" smtClean="0"/>
              <a:t>&gt;That is what the advertisers want you to think.</a:t>
            </a:r>
          </a:p>
          <a:p>
            <a:pPr marL="0" indent="0">
              <a:buNone/>
            </a:pPr>
            <a:r>
              <a:rPr lang="en-US" sz="2800" dirty="0" smtClean="0"/>
              <a:t>&gt;Well designed advertisements can have dramatic effects.</a:t>
            </a:r>
          </a:p>
        </p:txBody>
      </p:sp>
    </p:spTree>
    <p:extLst>
      <p:ext uri="{BB962C8B-B14F-4D97-AF65-F5344CB8AC3E}">
        <p14:creationId xmlns:p14="http://schemas.microsoft.com/office/powerpoint/2010/main" val="1320308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Persuasive techniques in ads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87976" y="2462641"/>
            <a:ext cx="10394707" cy="3311189"/>
          </a:xfrm>
        </p:spPr>
        <p:txBody>
          <a:bodyPr/>
          <a:lstStyle/>
          <a:p>
            <a:r>
              <a:rPr lang="en-US" sz="2400" dirty="0" smtClean="0"/>
              <a:t>Advertisers </a:t>
            </a:r>
            <a:r>
              <a:rPr lang="en-US" sz="2400" dirty="0"/>
              <a:t>want to give you the impression that their product is superior to the others</a:t>
            </a:r>
            <a:r>
              <a:rPr lang="en-US" sz="2400" dirty="0" smtClean="0"/>
              <a:t>.</a:t>
            </a:r>
          </a:p>
          <a:p>
            <a:r>
              <a:rPr lang="en-US" sz="2400" dirty="0" smtClean="0"/>
              <a:t>In reality, most products are identical.</a:t>
            </a:r>
          </a:p>
          <a:p>
            <a:r>
              <a:rPr lang="en-US" sz="2400" dirty="0" smtClean="0"/>
              <a:t>If a product is truly better, it will say so and prove it.</a:t>
            </a:r>
          </a:p>
          <a:p>
            <a:r>
              <a:rPr lang="en-US" sz="2400" dirty="0" smtClean="0"/>
              <a:t>There is a narrow line between truth and falsehood in the careful choice of words.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8024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6214" y="685800"/>
            <a:ext cx="10396882" cy="1151965"/>
          </a:xfrm>
        </p:spPr>
        <p:txBody>
          <a:bodyPr/>
          <a:lstStyle/>
          <a:p>
            <a:r>
              <a:rPr lang="en-US" dirty="0" smtClean="0"/>
              <a:t>Parity products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296214" y="2063396"/>
            <a:ext cx="10784293" cy="3311189"/>
          </a:xfrm>
        </p:spPr>
        <p:txBody>
          <a:bodyPr>
            <a:noAutofit/>
          </a:bodyPr>
          <a:lstStyle/>
          <a:p>
            <a:r>
              <a:rPr lang="en-US" sz="2800" dirty="0" smtClean="0"/>
              <a:t>Products in which most brands are identical</a:t>
            </a:r>
          </a:p>
          <a:p>
            <a:r>
              <a:rPr lang="en-US" sz="2800" dirty="0" smtClean="0"/>
              <a:t>Items such as gasoline, sodas, soaps, headache and cold medicines</a:t>
            </a:r>
          </a:p>
          <a:p>
            <a:pPr marL="0" indent="0">
              <a:buNone/>
            </a:pPr>
            <a:r>
              <a:rPr lang="en-US" sz="2800" dirty="0" smtClean="0"/>
              <a:t>Companies spend most of their advertising budget on these products to convince you that their product is superior to the others when it is really just the same.</a:t>
            </a:r>
            <a:endParaRPr 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4449" y="0"/>
            <a:ext cx="2387526" cy="2435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562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0593" y="711558"/>
            <a:ext cx="10396882" cy="1151965"/>
          </a:xfrm>
        </p:spPr>
        <p:txBody>
          <a:bodyPr/>
          <a:lstStyle/>
          <a:p>
            <a:r>
              <a:rPr lang="en-US" dirty="0" smtClean="0"/>
              <a:t>Best vs better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582768" y="2011880"/>
            <a:ext cx="10394707" cy="3311189"/>
          </a:xfrm>
        </p:spPr>
        <p:txBody>
          <a:bodyPr>
            <a:normAutofit/>
          </a:bodyPr>
          <a:lstStyle/>
          <a:p>
            <a:r>
              <a:rPr lang="en-US" sz="2400" u="sng" dirty="0" smtClean="0"/>
              <a:t>Best</a:t>
            </a:r>
            <a:r>
              <a:rPr lang="en-US" sz="2400" dirty="0" smtClean="0"/>
              <a:t> – if all products are identical, then they are all superior, therefore the claim that a product is the “best” is true because it is just as superior as the other identical products.  When a product says it is the “best” it is saying it is the same as the other products.</a:t>
            </a:r>
          </a:p>
          <a:p>
            <a:r>
              <a:rPr lang="en-US" sz="2400" u="sng" dirty="0" smtClean="0"/>
              <a:t>Better</a:t>
            </a:r>
            <a:r>
              <a:rPr lang="en-US" sz="2400" dirty="0" smtClean="0"/>
              <a:t> – if a product claims it is “better” than the others it must actually be superior to the others and will offer some evidence that this is true.</a:t>
            </a:r>
            <a:endParaRPr lang="en-US" sz="2400" u="sng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0348" y="0"/>
            <a:ext cx="2866264" cy="2149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3156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6556" y="1143251"/>
            <a:ext cx="10396882" cy="1151965"/>
          </a:xfrm>
        </p:spPr>
        <p:txBody>
          <a:bodyPr/>
          <a:lstStyle/>
          <a:p>
            <a:r>
              <a:rPr lang="en-US" dirty="0" smtClean="0"/>
              <a:t>The illusion of superiority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286556" y="2295216"/>
            <a:ext cx="10394707" cy="331118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/>
              <a:t>To create the necessary illusion of superiority, advertisers usually resort to one or more of the following ten basic techniques. Each is common and easy to identify</a:t>
            </a:r>
            <a:r>
              <a:rPr lang="en-US" sz="3200" dirty="0" smtClean="0"/>
              <a:t>.  Let’s take a look.</a:t>
            </a:r>
            <a:endParaRPr lang="en-US" sz="3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8471" y="0"/>
            <a:ext cx="2857569" cy="2833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0727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079" y="273233"/>
            <a:ext cx="4856158" cy="679994"/>
          </a:xfrm>
        </p:spPr>
        <p:txBody>
          <a:bodyPr/>
          <a:lstStyle/>
          <a:p>
            <a:r>
              <a:rPr lang="en-US" dirty="0" smtClean="0"/>
              <a:t>#1 the weasel claim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569525" y="1238995"/>
            <a:ext cx="5088712" cy="2512852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Using words that appear substantial but are really hollow and meaningless.</a:t>
            </a:r>
          </a:p>
          <a:p>
            <a:pPr marL="0" indent="0">
              <a:buNone/>
            </a:pPr>
            <a:r>
              <a:rPr lang="en-US" dirty="0" smtClean="0"/>
              <a:t>&gt;Listerine “fights” bad breath</a:t>
            </a:r>
          </a:p>
          <a:p>
            <a:pPr marL="0" indent="0">
              <a:buNone/>
            </a:pPr>
            <a:r>
              <a:rPr lang="en-US" dirty="0" smtClean="0"/>
              <a:t>&gt;leaves dishes “virtually” spotless</a:t>
            </a:r>
          </a:p>
          <a:p>
            <a:pPr marL="0" indent="0">
              <a:buNone/>
            </a:pPr>
            <a:r>
              <a:rPr lang="en-US" dirty="0" smtClean="0"/>
              <a:t>&gt;</a:t>
            </a:r>
            <a:r>
              <a:rPr lang="en-US" dirty="0" smtClean="0"/>
              <a:t>NESTLÉ’S</a:t>
            </a:r>
            <a:r>
              <a:rPr lang="en-US" dirty="0" smtClean="0"/>
              <a:t> cocoa </a:t>
            </a:r>
            <a:r>
              <a:rPr lang="en-US" dirty="0" smtClean="0"/>
              <a:t>is the “best”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3969" y="273233"/>
            <a:ext cx="4864491" cy="679994"/>
          </a:xfrm>
        </p:spPr>
        <p:txBody>
          <a:bodyPr/>
          <a:lstStyle/>
          <a:p>
            <a:r>
              <a:rPr lang="en-US" dirty="0" smtClean="0"/>
              <a:t>#2 the unfinished claim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1238995"/>
            <a:ext cx="5088713" cy="2512852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Claims the product is “better” or has more of something but doesn’t finish the claim.</a:t>
            </a:r>
          </a:p>
          <a:p>
            <a:pPr marL="0" indent="0">
              <a:buNone/>
            </a:pPr>
            <a:r>
              <a:rPr lang="en-US" dirty="0" smtClean="0"/>
              <a:t>&gt;</a:t>
            </a:r>
            <a:r>
              <a:rPr lang="en-US" dirty="0" err="1" smtClean="0"/>
              <a:t>magnavox</a:t>
            </a:r>
            <a:r>
              <a:rPr lang="en-US" dirty="0" smtClean="0"/>
              <a:t> gives you “more”</a:t>
            </a:r>
          </a:p>
          <a:p>
            <a:pPr marL="0" indent="0">
              <a:buNone/>
            </a:pPr>
            <a:r>
              <a:rPr lang="en-US" dirty="0" smtClean="0"/>
              <a:t>&gt;</a:t>
            </a:r>
            <a:r>
              <a:rPr lang="en-US" dirty="0" err="1" smtClean="0"/>
              <a:t>scott</a:t>
            </a:r>
            <a:r>
              <a:rPr lang="en-US" dirty="0" smtClean="0"/>
              <a:t> makes it “better” for you</a:t>
            </a:r>
          </a:p>
          <a:p>
            <a:pPr marL="0" indent="0">
              <a:buNone/>
            </a:pPr>
            <a:r>
              <a:rPr lang="en-US" dirty="0" smtClean="0"/>
              <a:t>&gt;ford ltd – “700%” quieter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1626" y="3751847"/>
            <a:ext cx="2590521" cy="173088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5563" y="3599735"/>
            <a:ext cx="1401301" cy="1882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58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646720"/>
            <a:ext cx="4856158" cy="679994"/>
          </a:xfrm>
        </p:spPr>
        <p:txBody>
          <a:bodyPr/>
          <a:lstStyle/>
          <a:p>
            <a:r>
              <a:rPr lang="en-US" dirty="0" smtClean="0"/>
              <a:t>#3 “we’re different and Unique”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1767029"/>
            <a:ext cx="5088712" cy="2512852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A claim that states there is nothing else quite like our product.</a:t>
            </a:r>
          </a:p>
          <a:p>
            <a:pPr marL="0" indent="0">
              <a:buNone/>
            </a:pPr>
            <a:r>
              <a:rPr lang="en-US" dirty="0" smtClean="0"/>
              <a:t>&gt;cougar is like no one else’s car</a:t>
            </a:r>
          </a:p>
          <a:p>
            <a:pPr marL="0" indent="0">
              <a:buNone/>
            </a:pPr>
            <a:r>
              <a:rPr lang="en-US" dirty="0" smtClean="0"/>
              <a:t>&gt;if it doesn’t say </a:t>
            </a:r>
            <a:r>
              <a:rPr lang="en-US" dirty="0" err="1" smtClean="0"/>
              <a:t>goodyear</a:t>
            </a:r>
            <a:r>
              <a:rPr lang="en-US" dirty="0" smtClean="0"/>
              <a:t>, it can’t have </a:t>
            </a:r>
            <a:r>
              <a:rPr lang="en-US" dirty="0" err="1" smtClean="0"/>
              <a:t>polyglas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3969" y="646720"/>
            <a:ext cx="4864491" cy="679994"/>
          </a:xfrm>
        </p:spPr>
        <p:txBody>
          <a:bodyPr/>
          <a:lstStyle/>
          <a:p>
            <a:r>
              <a:rPr lang="en-US" dirty="0" smtClean="0"/>
              <a:t>#4 “water is wet” claim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1767029"/>
            <a:ext cx="5088713" cy="251285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smtClean="0"/>
              <a:t>Claims that something is true about their product which is true for every other product as well</a:t>
            </a:r>
          </a:p>
          <a:p>
            <a:pPr marL="0" indent="0">
              <a:buNone/>
            </a:pPr>
            <a:r>
              <a:rPr lang="en-US" dirty="0" smtClean="0"/>
              <a:t>&gt;</a:t>
            </a:r>
            <a:r>
              <a:rPr lang="en-US" dirty="0" err="1" smtClean="0"/>
              <a:t>mobil</a:t>
            </a:r>
            <a:r>
              <a:rPr lang="en-US" dirty="0" smtClean="0"/>
              <a:t>, the </a:t>
            </a:r>
            <a:r>
              <a:rPr lang="en-US" dirty="0" err="1" smtClean="0"/>
              <a:t>deterGent</a:t>
            </a:r>
            <a:r>
              <a:rPr lang="en-US" dirty="0" smtClean="0"/>
              <a:t> </a:t>
            </a:r>
            <a:r>
              <a:rPr lang="en-US" dirty="0" smtClean="0"/>
              <a:t>gasoline</a:t>
            </a:r>
          </a:p>
          <a:p>
            <a:pPr marL="0" indent="0">
              <a:buNone/>
            </a:pPr>
            <a:r>
              <a:rPr lang="en-US" dirty="0" smtClean="0"/>
              <a:t>&gt;</a:t>
            </a:r>
            <a:r>
              <a:rPr lang="en-US" dirty="0" err="1" smtClean="0"/>
              <a:t>greatlash</a:t>
            </a:r>
            <a:r>
              <a:rPr lang="en-US" dirty="0" smtClean="0"/>
              <a:t> mascara increases the diameter of every lash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0990" y="3942991"/>
            <a:ext cx="2331613" cy="155440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5916" y="4043604"/>
            <a:ext cx="2729301" cy="1353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336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ain Event">
  <a:themeElements>
    <a:clrScheme name="Main Event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B80E0F"/>
      </a:accent1>
      <a:accent2>
        <a:srgbClr val="A6987D"/>
      </a:accent2>
      <a:accent3>
        <a:srgbClr val="7F9A71"/>
      </a:accent3>
      <a:accent4>
        <a:srgbClr val="64969F"/>
      </a:accent4>
      <a:accent5>
        <a:srgbClr val="9B75B2"/>
      </a:accent5>
      <a:accent6>
        <a:srgbClr val="80737A"/>
      </a:accent6>
      <a:hlink>
        <a:srgbClr val="F21213"/>
      </a:hlink>
      <a:folHlink>
        <a:srgbClr val="B6A394"/>
      </a:folHlink>
    </a:clrScheme>
    <a:fontScheme name="Main Event">
      <a:maj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ain Even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in Event" id="{AC372BB4-D83D-411E-B849-B641926BA760}" vid="{F1EFBDE3-1A95-4E3D-81AD-1F53D65BEA0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Main Event</Template>
  <TotalTime>117</TotalTime>
  <Words>797</Words>
  <Application>Microsoft Office PowerPoint</Application>
  <PresentationFormat>Widescreen</PresentationFormat>
  <Paragraphs>74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Impact</vt:lpstr>
      <vt:lpstr>Main Event</vt:lpstr>
      <vt:lpstr>The Math and science of advertising claims</vt:lpstr>
      <vt:lpstr>What is advertising?</vt:lpstr>
      <vt:lpstr>Does advertising matter?</vt:lpstr>
      <vt:lpstr>Persuasive techniques in ads</vt:lpstr>
      <vt:lpstr>Parity products</vt:lpstr>
      <vt:lpstr>Best vs better</vt:lpstr>
      <vt:lpstr>The illusion of superiority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activities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Math and science of advertising claims</dc:title>
  <dc:creator>tmcc2011</dc:creator>
  <cp:lastModifiedBy>Kathleen Wahlberg</cp:lastModifiedBy>
  <cp:revision>21</cp:revision>
  <cp:lastPrinted>2015-07-14T14:20:38Z</cp:lastPrinted>
  <dcterms:created xsi:type="dcterms:W3CDTF">2015-06-10T13:17:07Z</dcterms:created>
  <dcterms:modified xsi:type="dcterms:W3CDTF">2017-12-10T03:01:00Z</dcterms:modified>
</cp:coreProperties>
</file>