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25"/>
  </p:notesMasterIdLst>
  <p:handoutMasterIdLst>
    <p:handoutMasterId r:id="rId26"/>
  </p:handoutMasterIdLst>
  <p:sldIdLst>
    <p:sldId id="455" r:id="rId2"/>
    <p:sldId id="466" r:id="rId3"/>
    <p:sldId id="472" r:id="rId4"/>
    <p:sldId id="471" r:id="rId5"/>
    <p:sldId id="473" r:id="rId6"/>
    <p:sldId id="469" r:id="rId7"/>
    <p:sldId id="474" r:id="rId8"/>
    <p:sldId id="475" r:id="rId9"/>
    <p:sldId id="470" r:id="rId10"/>
    <p:sldId id="476" r:id="rId11"/>
    <p:sldId id="478" r:id="rId12"/>
    <p:sldId id="477" r:id="rId13"/>
    <p:sldId id="479" r:id="rId14"/>
    <p:sldId id="480" r:id="rId15"/>
    <p:sldId id="481" r:id="rId16"/>
    <p:sldId id="482" r:id="rId17"/>
    <p:sldId id="483" r:id="rId18"/>
    <p:sldId id="486" r:id="rId19"/>
    <p:sldId id="487" r:id="rId20"/>
    <p:sldId id="488" r:id="rId21"/>
    <p:sldId id="484" r:id="rId22"/>
    <p:sldId id="489" r:id="rId23"/>
    <p:sldId id="490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969696"/>
    <a:srgbClr val="808080"/>
    <a:srgbClr val="5F5F5F"/>
    <a:srgbClr val="5FD5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306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3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3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D4A14E6C-849B-4141-B44D-938DB13E59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0643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03B0B5F-2D55-4B69-A280-8CD1AE64D4F8}" type="datetimeFigureOut">
              <a:rPr lang="en-US"/>
              <a:pPr>
                <a:defRPr/>
              </a:pPr>
              <a:t>12/9/2017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C69623E-74CA-4E81-8FCE-6B36D3D64A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2020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E9301F1-1827-4EF9-AF12-50B751F9C685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D2C060-F291-4752-8EF7-3F4C8A5A3233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D2C060-F291-4752-8EF7-3F4C8A5A3233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D2C060-F291-4752-8EF7-3F4C8A5A3233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D2C060-F291-4752-8EF7-3F4C8A5A3233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D2C060-F291-4752-8EF7-3F4C8A5A3233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D2C060-F291-4752-8EF7-3F4C8A5A3233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D2C060-F291-4752-8EF7-3F4C8A5A3233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D2C060-F291-4752-8EF7-3F4C8A5A3233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D2C060-F291-4752-8EF7-3F4C8A5A3233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D2C060-F291-4752-8EF7-3F4C8A5A3233}" type="slidenum">
              <a:rPr lang="en-US" smtClean="0"/>
              <a:pPr/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26CD431-42CF-4DD5-89F0-FAFA82113FB7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D2C060-F291-4752-8EF7-3F4C8A5A3233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D2C060-F291-4752-8EF7-3F4C8A5A3233}" type="slidenum">
              <a:rPr lang="en-US" smtClean="0"/>
              <a:pPr/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D2C060-F291-4752-8EF7-3F4C8A5A3233}" type="slidenum">
              <a:rPr lang="en-US" smtClean="0"/>
              <a:pPr/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BE4113A-7E40-4C0B-BFA1-88174A4ED757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ED0D5A6-379B-41E1-B2F4-EDDAD4F00F1D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FD0AA15-3B73-4036-ACE5-AB9F1ADA82F9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51CA38B-8743-4BE2-AA09-66072A3C678A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3925253-1452-4C7A-9A8B-3D7DB1A31168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06D56F1-13CA-48CC-A6A4-CB30699219BE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D2C060-F291-4752-8EF7-3F4C8A5A3233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en-US">
              <a:latin typeface="Times New Roman" charset="0"/>
            </a:endParaRPr>
          </a:p>
        </p:txBody>
      </p:sp>
      <p:pic>
        <p:nvPicPr>
          <p:cNvPr id="5" name="Picture 3" descr="minispi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>
              <a:latin typeface="Times New Roman" charset="0"/>
            </a:endParaRPr>
          </a:p>
        </p:txBody>
      </p:sp>
      <p:pic>
        <p:nvPicPr>
          <p:cNvPr id="7" name="Picture 5" descr="minispir"/>
          <p:cNvPicPr>
            <a:picLocks noChangeAspect="1" noChangeArrowheads="1"/>
          </p:cNvPicPr>
          <p:nvPr/>
        </p:nvPicPr>
        <p:blipFill>
          <a:blip r:embed="rId3" cstate="print"/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6070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607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 typeface="Webdings" pitchFamily="18" charset="2"/>
              <a:buNone/>
              <a:defRPr b="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1FFD6-5436-4700-B579-26A662EAE6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407361-C42D-4199-85A0-4F011BD2C9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4382C-C937-49A5-86B8-1C42BB1AA1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73D983-5051-4608-B009-CFAAB3206F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C633E-DEE6-40A1-8214-456D3DFF20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EF6B66-B5AA-4311-9806-8657E2DF71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EA787-2FE1-489D-8C86-E4120565CF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B1BC6-BE7C-42F1-B69F-D4F1E1CC6B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14E99-78F5-4FA2-A671-8B17F83359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3971-28D0-4D75-8DB4-43831DDD92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6595B4-5A43-4784-97BE-B6AFD33B17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en-US">
              <a:latin typeface="Times New Roman" charset="0"/>
            </a:endParaRPr>
          </a:p>
        </p:txBody>
      </p:sp>
      <p:sp>
        <p:nvSpPr>
          <p:cNvPr id="215043" name="Line 3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pic>
        <p:nvPicPr>
          <p:cNvPr id="1028" name="Picture 4" descr="minispir"/>
          <p:cNvPicPr>
            <a:picLocks noChangeAspect="1" noChangeArrowheads="1"/>
          </p:cNvPicPr>
          <p:nvPr/>
        </p:nvPicPr>
        <p:blipFill>
          <a:blip r:embed="rId13" cstate="print"/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minispir"/>
          <p:cNvPicPr>
            <a:picLocks noChangeAspect="1" noChangeArrowheads="1"/>
          </p:cNvPicPr>
          <p:nvPr/>
        </p:nvPicPr>
        <p:blipFill>
          <a:blip r:embed="rId13" cstate="print"/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1504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4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5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charset="0"/>
              </a:defRPr>
            </a:lvl1pPr>
          </a:lstStyle>
          <a:p>
            <a:pPr>
              <a:defRPr/>
            </a:pPr>
            <a:fld id="{1CDD7E1A-E321-4FA2-B08F-4E4CE11A58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ebdings" pitchFamily="18" charset="2"/>
        <a:buChar char="ä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ebdings" pitchFamily="18" charset="2"/>
        <a:buChar char="ä"/>
        <a:defRPr sz="28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ebdings" pitchFamily="18" charset="2"/>
        <a:buChar char="ä"/>
        <a:defRPr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ebdings" pitchFamily="18" charset="2"/>
        <a:buChar char="ä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ebdings" pitchFamily="18" charset="2"/>
        <a:buChar char="ä"/>
        <a:defRPr sz="20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ebdings" pitchFamily="18" charset="2"/>
        <a:buChar char="ä"/>
        <a:defRPr sz="20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ebdings" pitchFamily="18" charset="2"/>
        <a:buChar char="ä"/>
        <a:defRPr sz="20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ebdings" pitchFamily="18" charset="2"/>
        <a:buChar char="ä"/>
        <a:defRPr sz="20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ebdings" pitchFamily="18" charset="2"/>
        <a:buChar char="ä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virtuallab.nmsu.edu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hyperlink" Target="http://www.google.com/imgres?imgurl=http://www.sweetmarias.com/guatemala/GuatemalaFeb2008/GuatemalaFeb2008-Thumbnails/44.jpg&amp;imgrefurl=http://www.sweetmarias.com/guatemala/GuatemalaFeb2008/GuatemalaFeb2008.html&amp;h=250&amp;w=375&amp;tbnid=xEC2JAnJ5kSc6M:&amp;zoom=1&amp;docid=XYdn49NLF7j_lM&amp;ei=mZi-U7SiCoGayASri4KoCg&amp;tbm=isch&amp;ved=0CDEQMygPMA8&amp;iact=rc&amp;uact=3&amp;dur=283&amp;page=1&amp;start=0&amp;ndsp=16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://www.google.com/imgres?imgurl=http://i.ehow.com/images/a02/58/cs/plant-native-american-sisters-method-200X200.jpg&amp;imgrefurl=http://www.ehow.com/how_2269596_plant-native-american-sisters-method.html&amp;usg=__wsfRmZQ6rH4m5-vd6FP696aRXu8=&amp;h=200&amp;w=200&amp;sz=42&amp;hl=en&amp;start=54&amp;um=1&amp;itbs=1&amp;tbnid=EdXGhDd3nCx9CM:&amp;tbnh=104&amp;tbnw=104&amp;prev=/images?q%3Dnative%2Bamericans%2Bgrowing%2Bcorn%26start%3D36%26um%3D1%26hl%3Den%26sa%3DN%26rls%3Dcom.microsoft:en-us%26ndsp%3D18%26tbs%3Disch:1" TargetMode="External"/><Relationship Id="rId7" Type="http://schemas.openxmlformats.org/officeDocument/2006/relationships/hyperlink" Target="http://pubs.usgs.gov/circ/circ1210/major_findings.ht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hyperlink" Target="http://www.whitehouse.gov/omb/budget/fy2007/agriculture.html" TargetMode="External"/><Relationship Id="rId4" Type="http://schemas.openxmlformats.org/officeDocument/2006/relationships/image" Target="../media/image3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hyperlink" Target="http://www.google.com/imgres?imgurl=http://www.mentalfloss.com/wp-content/uploads/2007/11/435_indian_corn.jpg&amp;imgrefurl=http://www.mentalfloss.com/blogs/archives/9561&amp;usg=__yKmcSMcU8FAwL2_uSBhBsIBNh0I=&amp;h=290&amp;w=435&amp;sz=51&amp;hl=en&amp;start=16&amp;um=1&amp;itbs=1&amp;tbnid=NmOAd5ocfDlRMM:&amp;tbnh=84&amp;tbnw=126&amp;prev=/images?q%3Dindians%2Band%2Bcorn%26um%3D1%26hl%3Den%26sa%3DN%26rls%3Dcom.microsoft:en-us%26tbs%3Disch:1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hyperlink" Target="http://www.google.com/imgres?imgurl=http://i.ehow.com/images/a02/58/cs/plant-native-american-sisters-method-200X200.jpg&amp;imgrefurl=http://www.ehow.com/how_2269596_plant-native-american-sisters-method.html&amp;usg=__wsfRmZQ6rH4m5-vd6FP696aRXu8=&amp;h=200&amp;w=200&amp;sz=42&amp;hl=en&amp;start=54&amp;um=1&amp;itbs=1&amp;tbnid=EdXGhDd3nCx9CM:&amp;tbnh=104&amp;tbnw=104&amp;prev=/images?q%3Dnative%2Bamericans%2Bgrowing%2Bcorn%26start%3D36%26um%3D1%26hl%3Den%26sa%3DN%26rls%3Dcom.microsoft:en-us%26ndsp%3D18%26tbs%3Disch:1" TargetMode="Externa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hyperlink" Target="http://www.google.com/imgres?imgurl=http://www.infobarrel.com/media/image/568.jpg&amp;imgrefurl=http://www.infobarrel.com/Facts_About_Mold&amp;usg=__1Qa87kU_3qHQH3v8PkrM1JXMS9w=&amp;h=600&amp;w=800&amp;sz=97&amp;hl=en&amp;start=8&amp;um=1&amp;itbs=1&amp;tbnid=6X7nN-_dDWHt9M:&amp;tbnh=107&amp;tbnw=143&amp;prev=/images?q%3Dmolds%2Bfungi%26um%3D1%26hl%3Den%26rls%3Dcom.microsoft:en-us%26tbs%3Disch:1" TargetMode="Externa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hyperlink" Target="http://www.mrsars.usda.gov/images/photo_highlights/peoria/mycotoxin_research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2667000"/>
            <a:ext cx="7721600" cy="1143000"/>
          </a:xfrm>
        </p:spPr>
        <p:txBody>
          <a:bodyPr/>
          <a:lstStyle/>
          <a:p>
            <a:pPr algn="ctr"/>
            <a:r>
              <a:rPr lang="en-US" sz="4400" b="1" dirty="0"/>
              <a:t>The Importance and Analysis of Aflatoxin and Gluten in Corn</a:t>
            </a:r>
          </a:p>
        </p:txBody>
      </p:sp>
      <p:pic>
        <p:nvPicPr>
          <p:cNvPr id="3075" name="Picture 19" descr="http://4.bp.blogspot.com/__dCNSUbnD38/Sw1vs9gRthI/AAAAAAAAAIs/MdWqL48Md2o/s320/diorama+iroquois+village+nys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4495800"/>
            <a:ext cx="30480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 descr="http://www.apsnet.org/education/K-12PlantPathways/NewsViews/Images/aspergillus_ea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381000"/>
            <a:ext cx="2781300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2" descr="http://www.envirologix.com/artman/uploads/strip-vial-extract-corn-we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4648200"/>
            <a:ext cx="20383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2" descr="http://www.aflatoxin.info/Images/chick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9800" y="381000"/>
            <a:ext cx="2819400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66800" y="0"/>
            <a:ext cx="7620000" cy="1143000"/>
          </a:xfrm>
        </p:spPr>
        <p:txBody>
          <a:bodyPr/>
          <a:lstStyle/>
          <a:p>
            <a:pPr algn="ctr"/>
            <a:r>
              <a:rPr lang="en-US" dirty="0" smtClean="0"/>
              <a:t>Gluten </a:t>
            </a:r>
          </a:p>
        </p:txBody>
      </p:sp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1066800" y="914400"/>
            <a:ext cx="7848600" cy="267765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dirty="0"/>
              <a:t> </a:t>
            </a:r>
            <a:r>
              <a:rPr lang="en-US" b="1" dirty="0"/>
              <a:t>I</a:t>
            </a:r>
            <a:r>
              <a:rPr lang="en-US" b="1" dirty="0" smtClean="0"/>
              <a:t>n contrast to aflatoxin, gluten is not harmful to all people.</a:t>
            </a:r>
          </a:p>
          <a:p>
            <a:pPr>
              <a:buFont typeface="Arial" charset="0"/>
              <a:buChar char="•"/>
            </a:pPr>
            <a:endParaRPr lang="en-US" b="1" dirty="0"/>
          </a:p>
          <a:p>
            <a:pPr>
              <a:buFont typeface="Arial" charset="0"/>
              <a:buChar char="•"/>
            </a:pPr>
            <a:r>
              <a:rPr lang="en-US" b="1" dirty="0"/>
              <a:t> </a:t>
            </a:r>
            <a:r>
              <a:rPr lang="en-US" b="1" dirty="0" smtClean="0"/>
              <a:t>Gluten is associated with disease called Celiac disease.</a:t>
            </a:r>
          </a:p>
          <a:p>
            <a:pPr>
              <a:buFont typeface="Arial" charset="0"/>
              <a:buChar char="•"/>
            </a:pPr>
            <a:endParaRPr lang="en-US" b="1" dirty="0"/>
          </a:p>
          <a:p>
            <a:r>
              <a:rPr lang="en-US" b="1" dirty="0" smtClean="0"/>
              <a:t> </a:t>
            </a:r>
          </a:p>
          <a:p>
            <a:pPr lvl="1">
              <a:buFont typeface="Arial" charset="0"/>
              <a:buChar char="•"/>
            </a:pPr>
            <a:endParaRPr lang="en-US" b="1" dirty="0"/>
          </a:p>
        </p:txBody>
      </p:sp>
      <p:sp>
        <p:nvSpPr>
          <p:cNvPr id="11268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Helvetica" pitchFamily="34" charset="0"/>
              </a:rPr>
              <a:t>: </a:t>
            </a:r>
          </a:p>
          <a:p>
            <a:pPr eaLnBrk="0" hangingPunct="0"/>
            <a:r>
              <a:rPr lang="en-US" sz="600"/>
              <a:t>  </a:t>
            </a:r>
            <a:r>
              <a:rPr lang="en-US" sz="25800"/>
              <a:t/>
            </a:r>
            <a:br>
              <a:rPr lang="en-US" sz="25800"/>
            </a:br>
            <a:endParaRPr lang="en-US"/>
          </a:p>
          <a:p>
            <a:pPr eaLnBrk="0" hangingPunct="0"/>
            <a:endParaRPr lang="en-US"/>
          </a:p>
        </p:txBody>
      </p:sp>
      <p:pic>
        <p:nvPicPr>
          <p:cNvPr id="1028" name="Picture 4" descr="http://www.medindia.net/patients/patientinfo/images/celiac-disease-villi-norm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100" y="4191000"/>
            <a:ext cx="3876675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medindia.net/patients/patientinfo/images/Celiac-Disease-vill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146" y="2590800"/>
            <a:ext cx="375285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991098" y="2453607"/>
            <a:ext cx="38766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</a:rPr>
              <a:t>Iron deficiency anemia (low blood count)</a:t>
            </a:r>
          </a:p>
          <a:p>
            <a:r>
              <a:rPr lang="en-US" sz="1800" b="1" dirty="0">
                <a:solidFill>
                  <a:srgbClr val="FF0000"/>
                </a:solidFill>
              </a:rPr>
              <a:t>Musculoskeletal problems (muscle cramps, joint and bone pain)</a:t>
            </a:r>
          </a:p>
          <a:p>
            <a:r>
              <a:rPr lang="en-US" sz="1800" b="1" dirty="0">
                <a:solidFill>
                  <a:srgbClr val="FF0000"/>
                </a:solidFill>
              </a:rPr>
              <a:t>Growth problems and failure to thrive (in children)</a:t>
            </a:r>
          </a:p>
        </p:txBody>
      </p:sp>
    </p:spTree>
    <p:extLst>
      <p:ext uri="{BB962C8B-B14F-4D97-AF65-F5344CB8AC3E}">
        <p14:creationId xmlns:p14="http://schemas.microsoft.com/office/powerpoint/2010/main" val="182672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66800" y="0"/>
            <a:ext cx="7620000" cy="1143000"/>
          </a:xfrm>
        </p:spPr>
        <p:txBody>
          <a:bodyPr/>
          <a:lstStyle/>
          <a:p>
            <a:pPr algn="ctr"/>
            <a:r>
              <a:rPr lang="en-US" dirty="0" smtClean="0"/>
              <a:t>Gluten </a:t>
            </a:r>
          </a:p>
        </p:txBody>
      </p:sp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1066800" y="914400"/>
            <a:ext cx="7848600" cy="455509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dirty="0"/>
              <a:t> </a:t>
            </a:r>
            <a:r>
              <a:rPr lang="en-US" b="1" dirty="0" smtClean="0"/>
              <a:t>However, not all people sensitive to gluten get Celiac disease. Instead, some have:  </a:t>
            </a:r>
          </a:p>
          <a:p>
            <a:pPr lvl="1">
              <a:buFont typeface="Arial" charset="0"/>
              <a:buChar char="•"/>
            </a:pPr>
            <a:r>
              <a:rPr lang="en-US" b="1" dirty="0" smtClean="0"/>
              <a:t> </a:t>
            </a:r>
            <a:r>
              <a:rPr lang="en-US" b="1" i="1" dirty="0" smtClean="0">
                <a:solidFill>
                  <a:srgbClr val="3333FF"/>
                </a:solidFill>
              </a:rPr>
              <a:t>dermatitis </a:t>
            </a:r>
            <a:r>
              <a:rPr lang="en-US" b="1" i="1" dirty="0" err="1">
                <a:solidFill>
                  <a:srgbClr val="3333FF"/>
                </a:solidFill>
              </a:rPr>
              <a:t>herpetiformis</a:t>
            </a:r>
            <a:r>
              <a:rPr lang="en-US" b="1" i="1" dirty="0">
                <a:solidFill>
                  <a:srgbClr val="3333FF"/>
                </a:solidFill>
              </a:rPr>
              <a:t> </a:t>
            </a:r>
            <a:endParaRPr lang="en-US" b="1" i="1" dirty="0" smtClean="0">
              <a:solidFill>
                <a:srgbClr val="3333FF"/>
              </a:solidFill>
            </a:endParaRPr>
          </a:p>
          <a:p>
            <a:pPr>
              <a:buFont typeface="Arial" charset="0"/>
              <a:buChar char="•"/>
            </a:pPr>
            <a:endParaRPr lang="en-US" b="1" dirty="0"/>
          </a:p>
          <a:p>
            <a:pPr>
              <a:buFont typeface="Arial" charset="0"/>
              <a:buChar char="•"/>
            </a:pPr>
            <a:endParaRPr lang="en-US" b="1" dirty="0" smtClean="0"/>
          </a:p>
          <a:p>
            <a:pPr>
              <a:buFont typeface="Arial" charset="0"/>
              <a:buChar char="•"/>
            </a:pPr>
            <a:endParaRPr lang="en-US" b="1" dirty="0" smtClean="0"/>
          </a:p>
          <a:p>
            <a:pPr>
              <a:buFont typeface="Arial" charset="0"/>
              <a:buChar char="•"/>
            </a:pPr>
            <a:endParaRPr lang="en-US" b="1" dirty="0"/>
          </a:p>
          <a:p>
            <a:pPr>
              <a:buFont typeface="Arial" charset="0"/>
              <a:buChar char="•"/>
            </a:pPr>
            <a:endParaRPr lang="en-US" b="1" dirty="0" smtClean="0"/>
          </a:p>
          <a:p>
            <a:pPr lvl="1">
              <a:buFont typeface="Arial" charset="0"/>
              <a:buChar char="•"/>
            </a:pPr>
            <a:r>
              <a:rPr lang="en-US" b="1" dirty="0" smtClean="0"/>
              <a:t> neurologic </a:t>
            </a:r>
            <a:r>
              <a:rPr lang="en-US" b="1" dirty="0"/>
              <a:t>conditions </a:t>
            </a:r>
            <a:r>
              <a:rPr lang="en-US" b="1" dirty="0" smtClean="0"/>
              <a:t>such </a:t>
            </a:r>
            <a:r>
              <a:rPr lang="en-US" b="1" dirty="0"/>
              <a:t>as </a:t>
            </a:r>
            <a:r>
              <a:rPr lang="en-US" b="1" dirty="0" smtClean="0"/>
              <a:t>gluten-sensitive ataxia</a:t>
            </a:r>
            <a:endParaRPr lang="en-US" b="1" dirty="0"/>
          </a:p>
          <a:p>
            <a:endParaRPr lang="en-US" sz="1400" dirty="0"/>
          </a:p>
          <a:p>
            <a:r>
              <a:rPr lang="en-US" sz="2000" dirty="0">
                <a:solidFill>
                  <a:srgbClr val="3333FF"/>
                </a:solidFill>
              </a:rPr>
              <a:t>Seizures</a:t>
            </a:r>
          </a:p>
          <a:p>
            <a:r>
              <a:rPr lang="en-US" sz="2000" dirty="0">
                <a:solidFill>
                  <a:srgbClr val="3333FF"/>
                </a:solidFill>
              </a:rPr>
              <a:t>Tingling sensation in the </a:t>
            </a:r>
            <a:r>
              <a:rPr lang="en-US" sz="2000" dirty="0" smtClean="0">
                <a:solidFill>
                  <a:srgbClr val="3333FF"/>
                </a:solidFill>
              </a:rPr>
              <a:t>legs</a:t>
            </a:r>
          </a:p>
          <a:p>
            <a:r>
              <a:rPr lang="en-US" sz="2000" dirty="0" smtClean="0">
                <a:solidFill>
                  <a:srgbClr val="3333FF"/>
                </a:solidFill>
              </a:rPr>
              <a:t>Loss of balance </a:t>
            </a:r>
            <a:endParaRPr lang="en-US" sz="2000" dirty="0">
              <a:solidFill>
                <a:srgbClr val="3333FF"/>
              </a:solidFill>
            </a:endParaRPr>
          </a:p>
        </p:txBody>
      </p:sp>
      <p:sp>
        <p:nvSpPr>
          <p:cNvPr id="11268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Helvetica" pitchFamily="34" charset="0"/>
              </a:rPr>
              <a:t>: </a:t>
            </a:r>
          </a:p>
          <a:p>
            <a:pPr eaLnBrk="0" hangingPunct="0"/>
            <a:r>
              <a:rPr lang="en-US" sz="600"/>
              <a:t>  </a:t>
            </a:r>
            <a:r>
              <a:rPr lang="en-US" sz="25800"/>
              <a:t/>
            </a:r>
            <a:br>
              <a:rPr lang="en-US" sz="25800"/>
            </a:br>
            <a:endParaRPr lang="en-US"/>
          </a:p>
          <a:p>
            <a:pPr eaLnBrk="0" hangingPunct="0"/>
            <a:endParaRPr lang="en-US"/>
          </a:p>
        </p:txBody>
      </p:sp>
      <p:pic>
        <p:nvPicPr>
          <p:cNvPr id="1026" name="Picture 2" descr="http://upload.wikimedia.org/wikipedia/commons/a/a5/Dermatitis-herpetiformis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600200"/>
            <a:ext cx="3148729" cy="2064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celiacbrain.com/wp-content/uploads/2009/01/cerebellum-comparison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196" y="4267199"/>
            <a:ext cx="3721536" cy="2314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957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66800" y="0"/>
            <a:ext cx="7620000" cy="1143000"/>
          </a:xfrm>
        </p:spPr>
        <p:txBody>
          <a:bodyPr/>
          <a:lstStyle/>
          <a:p>
            <a:pPr algn="ctr"/>
            <a:r>
              <a:rPr lang="en-US" dirty="0" smtClean="0"/>
              <a:t>Gluten </a:t>
            </a:r>
          </a:p>
        </p:txBody>
      </p:sp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1066800" y="914400"/>
            <a:ext cx="7848600" cy="53860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dirty="0"/>
              <a:t> </a:t>
            </a:r>
            <a:r>
              <a:rPr lang="en-US" b="1" dirty="0" smtClean="0"/>
              <a:t> Gluten is associated with cereal grains. However, the </a:t>
            </a:r>
            <a:r>
              <a:rPr lang="en-US" sz="3200" b="1" dirty="0" smtClean="0">
                <a:solidFill>
                  <a:srgbClr val="FF0000"/>
                </a:solidFill>
              </a:rPr>
              <a:t>myth</a:t>
            </a:r>
            <a:r>
              <a:rPr lang="en-US" b="1" dirty="0" smtClean="0"/>
              <a:t> that all cereal contain gluten exists. Gluten is actually the protein complex formed through the interaction between gliadin and </a:t>
            </a:r>
            <a:r>
              <a:rPr lang="en-US" b="1" dirty="0" err="1" smtClean="0"/>
              <a:t>glutenin</a:t>
            </a:r>
            <a:r>
              <a:rPr lang="en-US" b="1" dirty="0" smtClean="0"/>
              <a:t>.</a:t>
            </a:r>
          </a:p>
          <a:p>
            <a:pPr>
              <a:buFont typeface="Arial" charset="0"/>
              <a:buChar char="•"/>
            </a:pPr>
            <a:endParaRPr lang="en-US" b="1" dirty="0"/>
          </a:p>
          <a:p>
            <a:pPr>
              <a:buFont typeface="Arial" charset="0"/>
              <a:buChar char="•"/>
            </a:pPr>
            <a:endParaRPr lang="en-US" b="1" dirty="0" smtClean="0"/>
          </a:p>
          <a:p>
            <a:pPr>
              <a:buFont typeface="Arial" charset="0"/>
              <a:buChar char="•"/>
            </a:pPr>
            <a:endParaRPr lang="en-US" b="1" dirty="0"/>
          </a:p>
          <a:p>
            <a:pPr>
              <a:buFont typeface="Arial" charset="0"/>
              <a:buChar char="•"/>
            </a:pPr>
            <a:r>
              <a:rPr lang="en-US" b="1" dirty="0" smtClean="0"/>
              <a:t> Celiac disease relates to small </a:t>
            </a:r>
          </a:p>
          <a:p>
            <a:r>
              <a:rPr lang="en-US" b="1" dirty="0"/>
              <a:t>p</a:t>
            </a:r>
            <a:r>
              <a:rPr lang="en-US" b="1" dirty="0" smtClean="0"/>
              <a:t>rotein fragments (i.e. peptides) that </a:t>
            </a:r>
          </a:p>
          <a:p>
            <a:r>
              <a:rPr lang="en-US" b="1" dirty="0" smtClean="0"/>
              <a:t>promote an </a:t>
            </a:r>
            <a:r>
              <a:rPr lang="en-US" b="1" dirty="0" smtClean="0">
                <a:solidFill>
                  <a:srgbClr val="FF0000"/>
                </a:solidFill>
              </a:rPr>
              <a:t>immune response </a:t>
            </a:r>
            <a:r>
              <a:rPr lang="en-US" b="1" dirty="0" smtClean="0"/>
              <a:t>leading</a:t>
            </a:r>
          </a:p>
          <a:p>
            <a:r>
              <a:rPr lang="en-US" b="1" dirty="0"/>
              <a:t>t</a:t>
            </a:r>
            <a:r>
              <a:rPr lang="en-US" b="1" dirty="0" smtClean="0"/>
              <a:t>o symptoms of Celiac disease.  </a:t>
            </a:r>
          </a:p>
          <a:p>
            <a:r>
              <a:rPr lang="en-US" b="1" dirty="0" smtClean="0"/>
              <a:t>The peptides are form during </a:t>
            </a:r>
          </a:p>
          <a:p>
            <a:r>
              <a:rPr lang="en-US" b="1" dirty="0" smtClean="0"/>
              <a:t>digestion of protein or protein </a:t>
            </a:r>
          </a:p>
          <a:p>
            <a:r>
              <a:rPr lang="en-US" b="1" dirty="0" smtClean="0"/>
              <a:t>complexes such as gluten.   </a:t>
            </a:r>
            <a:endParaRPr lang="en-US" dirty="0"/>
          </a:p>
        </p:txBody>
      </p:sp>
      <p:sp>
        <p:nvSpPr>
          <p:cNvPr id="11268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Helvetica" pitchFamily="34" charset="0"/>
              </a:rPr>
              <a:t>: </a:t>
            </a:r>
          </a:p>
          <a:p>
            <a:pPr eaLnBrk="0" hangingPunct="0"/>
            <a:r>
              <a:rPr lang="en-US" sz="600"/>
              <a:t>  </a:t>
            </a:r>
            <a:r>
              <a:rPr lang="en-US" sz="25800"/>
              <a:t/>
            </a:r>
            <a:br>
              <a:rPr lang="en-US" sz="25800"/>
            </a:br>
            <a:endParaRPr lang="en-US"/>
          </a:p>
          <a:p>
            <a:pPr eaLnBrk="0" hangingPunct="0"/>
            <a:endParaRPr lang="en-US"/>
          </a:p>
        </p:txBody>
      </p:sp>
      <p:pic>
        <p:nvPicPr>
          <p:cNvPr id="2050" name="Picture 2" descr="https://encrypted-tbn0.gstatic.com/images?q=tbn:ANd9GcSYPraMzH2msoXdeTym-Wgn8yGof4iUd7Qi4331m8clk23cmKcib-EoRH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212" y="2755284"/>
            <a:ext cx="28765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encrypted-tbn0.gstatic.com/images?q=tbn:ANd9GcRDMS5tdALB8JJ5LZtVlYrwvmHB1YFSZNbLsTVQR1WNLb2f19d3P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933" y="4157133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307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66800" y="0"/>
            <a:ext cx="7620000" cy="1143000"/>
          </a:xfrm>
        </p:spPr>
        <p:txBody>
          <a:bodyPr/>
          <a:lstStyle/>
          <a:p>
            <a:pPr algn="ctr"/>
            <a:r>
              <a:rPr lang="en-US" dirty="0" smtClean="0"/>
              <a:t>Gluten </a:t>
            </a:r>
          </a:p>
        </p:txBody>
      </p:sp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1066800" y="914400"/>
            <a:ext cx="7848600" cy="489364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dirty="0"/>
              <a:t> </a:t>
            </a:r>
            <a:r>
              <a:rPr lang="en-US" b="1" dirty="0" smtClean="0"/>
              <a:t> What triggers the immune response  </a:t>
            </a:r>
            <a:endParaRPr lang="en-US" b="1" dirty="0"/>
          </a:p>
          <a:p>
            <a:pPr lvl="1">
              <a:buFont typeface="Arial" charset="0"/>
              <a:buChar char="•"/>
            </a:pPr>
            <a:r>
              <a:rPr lang="en-US" b="1" dirty="0"/>
              <a:t> </a:t>
            </a:r>
            <a:r>
              <a:rPr lang="en-US" dirty="0" err="1" smtClean="0"/>
              <a:t>Prolamin</a:t>
            </a:r>
            <a:r>
              <a:rPr lang="en-US" dirty="0" smtClean="0"/>
              <a:t> is a class of protein in cereals that gives rise to the specific peptides during digestion</a:t>
            </a:r>
          </a:p>
          <a:p>
            <a:pPr lvl="1">
              <a:buFont typeface="Arial" charset="0"/>
              <a:buChar char="•"/>
            </a:pPr>
            <a:endParaRPr lang="en-US" b="1" dirty="0"/>
          </a:p>
          <a:p>
            <a:pPr lvl="1">
              <a:buFont typeface="Arial" charset="0"/>
              <a:buChar char="•"/>
            </a:pPr>
            <a:r>
              <a:rPr lang="en-US" dirty="0" smtClean="0"/>
              <a:t> Only certain </a:t>
            </a:r>
            <a:r>
              <a:rPr lang="en-US" dirty="0" err="1" smtClean="0"/>
              <a:t>Prolamins</a:t>
            </a:r>
            <a:r>
              <a:rPr lang="en-US" dirty="0" smtClean="0"/>
              <a:t> break down into the specific peptide that causes an immune response </a:t>
            </a:r>
          </a:p>
          <a:p>
            <a:pPr lvl="1">
              <a:buFont typeface="Arial" charset="0"/>
              <a:buChar char="•"/>
            </a:pPr>
            <a:endParaRPr lang="en-US" b="1" dirty="0"/>
          </a:p>
          <a:p>
            <a:pPr lvl="1">
              <a:buFont typeface="Arial" charset="0"/>
              <a:buChar char="•"/>
            </a:pPr>
            <a:r>
              <a:rPr lang="en-US" dirty="0" smtClean="0"/>
              <a:t> Proteins responsible: </a:t>
            </a:r>
          </a:p>
          <a:p>
            <a:pPr lvl="2">
              <a:buFont typeface="Arial" charset="0"/>
              <a:buChar char="•"/>
            </a:pPr>
            <a:r>
              <a:rPr lang="en-US" dirty="0" smtClean="0"/>
              <a:t> Wheat or other </a:t>
            </a:r>
            <a:r>
              <a:rPr lang="en-US" i="1" dirty="0" err="1" smtClean="0"/>
              <a:t>Triticum</a:t>
            </a:r>
            <a:r>
              <a:rPr lang="en-US" dirty="0" smtClean="0"/>
              <a:t> species (</a:t>
            </a:r>
            <a:r>
              <a:rPr lang="en-US" dirty="0" smtClean="0">
                <a:solidFill>
                  <a:srgbClr val="FF0000"/>
                </a:solidFill>
              </a:rPr>
              <a:t>gliadin</a:t>
            </a:r>
            <a:r>
              <a:rPr lang="en-US" dirty="0" smtClean="0"/>
              <a:t>) </a:t>
            </a:r>
          </a:p>
          <a:p>
            <a:pPr lvl="2">
              <a:buFont typeface="Arial" charset="0"/>
              <a:buChar char="•"/>
            </a:pPr>
            <a:r>
              <a:rPr lang="en-US" dirty="0" smtClean="0"/>
              <a:t> Barley </a:t>
            </a:r>
            <a:r>
              <a:rPr lang="en-US" dirty="0"/>
              <a:t>(</a:t>
            </a:r>
            <a:r>
              <a:rPr lang="en-US" dirty="0" smtClean="0">
                <a:solidFill>
                  <a:srgbClr val="FF0000"/>
                </a:solidFill>
              </a:rPr>
              <a:t>hordein</a:t>
            </a:r>
            <a:r>
              <a:rPr lang="en-US" dirty="0" smtClean="0"/>
              <a:t>)</a:t>
            </a:r>
          </a:p>
          <a:p>
            <a:pPr lvl="2">
              <a:buFont typeface="Arial" charset="0"/>
              <a:buChar char="•"/>
            </a:pPr>
            <a:r>
              <a:rPr lang="en-US" dirty="0"/>
              <a:t> R</a:t>
            </a:r>
            <a:r>
              <a:rPr lang="en-US" dirty="0" smtClean="0"/>
              <a:t>ye </a:t>
            </a:r>
            <a:r>
              <a:rPr lang="en-US" dirty="0"/>
              <a:t>(</a:t>
            </a:r>
            <a:r>
              <a:rPr lang="en-US" dirty="0">
                <a:solidFill>
                  <a:srgbClr val="FF0000"/>
                </a:solidFill>
              </a:rPr>
              <a:t>secalin</a:t>
            </a:r>
            <a:r>
              <a:rPr lang="en-US" dirty="0" smtClean="0"/>
              <a:t>) </a:t>
            </a:r>
          </a:p>
          <a:p>
            <a:pPr lvl="2">
              <a:buFont typeface="Arial" charset="0"/>
              <a:buChar char="•"/>
            </a:pPr>
            <a:r>
              <a:rPr lang="en-US" dirty="0" smtClean="0"/>
              <a:t> Sorghum </a:t>
            </a:r>
            <a:r>
              <a:rPr lang="en-US" dirty="0"/>
              <a:t>(</a:t>
            </a:r>
            <a:r>
              <a:rPr lang="en-US" dirty="0">
                <a:solidFill>
                  <a:srgbClr val="FF0000"/>
                </a:solidFill>
              </a:rPr>
              <a:t>kafirin</a:t>
            </a:r>
            <a:r>
              <a:rPr lang="en-US" dirty="0"/>
              <a:t>) </a:t>
            </a:r>
            <a:endParaRPr lang="en-US" dirty="0" smtClean="0"/>
          </a:p>
          <a:p>
            <a:pPr lvl="2">
              <a:buFont typeface="Arial" charset="0"/>
              <a:buChar char="•"/>
            </a:pPr>
            <a:r>
              <a:rPr lang="en-US" dirty="0"/>
              <a:t> </a:t>
            </a:r>
            <a:r>
              <a:rPr lang="en-US" sz="2000" dirty="0" smtClean="0"/>
              <a:t>Oats (</a:t>
            </a:r>
            <a:r>
              <a:rPr lang="en-US" sz="2000" dirty="0" smtClean="0">
                <a:solidFill>
                  <a:srgbClr val="FF0000"/>
                </a:solidFill>
              </a:rPr>
              <a:t>avenin</a:t>
            </a:r>
            <a:r>
              <a:rPr lang="en-US" sz="2000" dirty="0" smtClean="0"/>
              <a:t>) </a:t>
            </a:r>
            <a:r>
              <a:rPr lang="en-US" sz="2000" dirty="0"/>
              <a:t>(a minor </a:t>
            </a:r>
            <a:r>
              <a:rPr lang="en-US" sz="2000" dirty="0" smtClean="0"/>
              <a:t>protein – little impact on Celiac disease) </a:t>
            </a:r>
            <a:endParaRPr lang="en-US" sz="2000" dirty="0"/>
          </a:p>
        </p:txBody>
      </p:sp>
      <p:sp>
        <p:nvSpPr>
          <p:cNvPr id="11268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Helvetica" pitchFamily="34" charset="0"/>
              </a:rPr>
              <a:t>: </a:t>
            </a:r>
          </a:p>
          <a:p>
            <a:pPr eaLnBrk="0" hangingPunct="0"/>
            <a:r>
              <a:rPr lang="en-US" sz="600"/>
              <a:t>  </a:t>
            </a:r>
            <a:r>
              <a:rPr lang="en-US" sz="25800"/>
              <a:t/>
            </a:r>
            <a:br>
              <a:rPr lang="en-US" sz="25800"/>
            </a:br>
            <a:endParaRPr lang="en-US"/>
          </a:p>
          <a:p>
            <a:pPr eaLnBrk="0" hangingPunct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37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66800" y="0"/>
            <a:ext cx="7620000" cy="1143000"/>
          </a:xfrm>
        </p:spPr>
        <p:txBody>
          <a:bodyPr/>
          <a:lstStyle/>
          <a:p>
            <a:pPr algn="ctr"/>
            <a:r>
              <a:rPr lang="en-US" dirty="0" smtClean="0"/>
              <a:t>Activities</a:t>
            </a:r>
          </a:p>
        </p:txBody>
      </p:sp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1066800" y="914400"/>
            <a:ext cx="7848600" cy="267765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dirty="0"/>
              <a:t> </a:t>
            </a:r>
            <a:r>
              <a:rPr lang="en-US" u="sng" dirty="0"/>
              <a:t>Activity I – Virtual Laboratory Exercise</a:t>
            </a:r>
            <a:endParaRPr lang="en-US" dirty="0"/>
          </a:p>
          <a:p>
            <a:r>
              <a:rPr lang="en-US" dirty="0"/>
              <a:t>Please get into groups of 2 persons (if necessary, 3-4 persons depending on the availability of computers) and enter into the Corn Mold Virtual Laboratory.  Please follow the instructions as directed by the virtual laboratory </a:t>
            </a:r>
            <a:r>
              <a:rPr lang="en-US" dirty="0" smtClean="0"/>
              <a:t>instructor:</a:t>
            </a:r>
          </a:p>
          <a:p>
            <a:endParaRPr lang="en-US" dirty="0"/>
          </a:p>
          <a:p>
            <a:pPr algn="ctr"/>
            <a:r>
              <a:rPr lang="en-US" dirty="0" smtClean="0"/>
              <a:t> </a:t>
            </a:r>
            <a:r>
              <a:rPr lang="en-US" u="sng" dirty="0"/>
              <a:t>(</a:t>
            </a:r>
            <a:r>
              <a:rPr lang="en-US" u="sng" dirty="0">
                <a:hlinkClick r:id="rId3"/>
              </a:rPr>
              <a:t>http://virtuallab.nmsu.edu/</a:t>
            </a:r>
            <a:r>
              <a:rPr lang="en-US" dirty="0"/>
              <a:t>)</a:t>
            </a:r>
          </a:p>
        </p:txBody>
      </p:sp>
      <p:sp>
        <p:nvSpPr>
          <p:cNvPr id="11268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Helvetica" pitchFamily="34" charset="0"/>
              </a:rPr>
              <a:t>: </a:t>
            </a:r>
          </a:p>
          <a:p>
            <a:pPr eaLnBrk="0" hangingPunct="0"/>
            <a:r>
              <a:rPr lang="en-US" sz="600"/>
              <a:t>  </a:t>
            </a:r>
            <a:r>
              <a:rPr lang="en-US" sz="25800"/>
              <a:t/>
            </a:r>
            <a:br>
              <a:rPr lang="en-US" sz="25800"/>
            </a:br>
            <a:endParaRPr lang="en-US"/>
          </a:p>
          <a:p>
            <a:pPr eaLnBrk="0" hangingPunct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66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66800" y="0"/>
            <a:ext cx="7620000" cy="1143000"/>
          </a:xfrm>
        </p:spPr>
        <p:txBody>
          <a:bodyPr/>
          <a:lstStyle/>
          <a:p>
            <a:pPr algn="ctr"/>
            <a:r>
              <a:rPr lang="en-US" dirty="0" smtClean="0"/>
              <a:t>Activities</a:t>
            </a:r>
          </a:p>
        </p:txBody>
      </p:sp>
      <p:sp>
        <p:nvSpPr>
          <p:cNvPr id="11268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Helvetica" pitchFamily="34" charset="0"/>
              </a:rPr>
              <a:t>: </a:t>
            </a:r>
          </a:p>
          <a:p>
            <a:pPr eaLnBrk="0" hangingPunct="0"/>
            <a:r>
              <a:rPr lang="en-US" sz="600"/>
              <a:t>  </a:t>
            </a:r>
            <a:r>
              <a:rPr lang="en-US" sz="25800"/>
              <a:t/>
            </a:r>
            <a:br>
              <a:rPr lang="en-US" sz="25800"/>
            </a:br>
            <a:endParaRPr lang="en-US"/>
          </a:p>
          <a:p>
            <a:pPr eaLnBrk="0" hangingPunct="0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219200" y="762000"/>
            <a:ext cx="739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/>
              <a:t>Activity II – Hands-On </a:t>
            </a:r>
            <a:r>
              <a:rPr lang="en-US" u="sng" dirty="0" smtClean="0"/>
              <a:t>Exercise: Aflatoxin analysis</a:t>
            </a:r>
            <a:endParaRPr lang="en-US" u="sng" dirty="0"/>
          </a:p>
        </p:txBody>
      </p:sp>
      <p:sp>
        <p:nvSpPr>
          <p:cNvPr id="3" name="Rectangle 2"/>
          <p:cNvSpPr/>
          <p:nvPr/>
        </p:nvSpPr>
        <p:spPr>
          <a:xfrm>
            <a:off x="1219200" y="1295400"/>
            <a:ext cx="31542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Part A. </a:t>
            </a:r>
            <a:r>
              <a:rPr lang="en-US" u="sng" dirty="0" smtClean="0"/>
              <a:t>Black Light Test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4724400" y="1320800"/>
            <a:ext cx="3733800" cy="2861733"/>
            <a:chOff x="0" y="0"/>
            <a:chExt cx="2484755" cy="1887855"/>
          </a:xfrm>
        </p:grpSpPr>
        <p:pic>
          <p:nvPicPr>
            <p:cNvPr id="8" name="Picture 7" descr="Fluorescence visualizaion of aflatoxin in corn kernels"/>
            <p:cNvPicPr/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66" t="16211" r="14213" b="15697"/>
            <a:stretch/>
          </p:blipFill>
          <p:spPr bwMode="auto">
            <a:xfrm>
              <a:off x="0" y="0"/>
              <a:ext cx="2484755" cy="188785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9" name="Down Arrow 8"/>
            <p:cNvSpPr/>
            <p:nvPr/>
          </p:nvSpPr>
          <p:spPr>
            <a:xfrm rot="2254711">
              <a:off x="2027651" y="443904"/>
              <a:ext cx="288099" cy="1000046"/>
            </a:xfrm>
            <a:prstGeom prst="downArrow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1000"/>
                </a:spcAft>
              </a:pPr>
              <a:r>
                <a:rPr lang="en-US" sz="1100">
                  <a:effectLst/>
                  <a:ea typeface="Times New Roman"/>
                  <a:cs typeface="Times New Roman"/>
                </a:rPr>
                <a:t> </a:t>
              </a:r>
              <a:endParaRPr lang="en-US" sz="1100">
                <a:effectLst/>
                <a:ea typeface="Calibri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997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66800" y="0"/>
            <a:ext cx="7620000" cy="1143000"/>
          </a:xfrm>
        </p:spPr>
        <p:txBody>
          <a:bodyPr/>
          <a:lstStyle/>
          <a:p>
            <a:pPr algn="ctr"/>
            <a:r>
              <a:rPr lang="en-US" dirty="0" smtClean="0"/>
              <a:t>Activities</a:t>
            </a:r>
          </a:p>
        </p:txBody>
      </p:sp>
      <p:sp>
        <p:nvSpPr>
          <p:cNvPr id="11268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Helvetica" pitchFamily="34" charset="0"/>
              </a:rPr>
              <a:t>: </a:t>
            </a:r>
          </a:p>
          <a:p>
            <a:pPr eaLnBrk="0" hangingPunct="0"/>
            <a:r>
              <a:rPr lang="en-US" sz="600"/>
              <a:t>  </a:t>
            </a:r>
            <a:r>
              <a:rPr lang="en-US" sz="25800"/>
              <a:t/>
            </a:r>
            <a:br>
              <a:rPr lang="en-US" sz="25800"/>
            </a:br>
            <a:endParaRPr lang="en-US"/>
          </a:p>
          <a:p>
            <a:pPr eaLnBrk="0" hangingPunct="0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219200" y="762000"/>
            <a:ext cx="739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/>
              <a:t>Activity II – Hands-On </a:t>
            </a:r>
            <a:r>
              <a:rPr lang="en-US" u="sng" dirty="0" smtClean="0"/>
              <a:t>Exercise: Aflatoxin analysis</a:t>
            </a:r>
            <a:endParaRPr lang="en-US" u="sng" dirty="0"/>
          </a:p>
        </p:txBody>
      </p:sp>
      <p:sp>
        <p:nvSpPr>
          <p:cNvPr id="3" name="Rectangle 2"/>
          <p:cNvSpPr/>
          <p:nvPr/>
        </p:nvSpPr>
        <p:spPr>
          <a:xfrm>
            <a:off x="1219200" y="1295400"/>
            <a:ext cx="47428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Part B. </a:t>
            </a:r>
            <a:r>
              <a:rPr lang="en-US" u="sng" dirty="0" smtClean="0"/>
              <a:t>Test Kit to Measure Aflatoxin</a:t>
            </a:r>
            <a:endParaRPr lang="en-US" u="sng" dirty="0"/>
          </a:p>
        </p:txBody>
      </p:sp>
      <p:pic>
        <p:nvPicPr>
          <p:cNvPr id="10" name="Pictur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888067"/>
            <a:ext cx="4572000" cy="449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R aflatoxin results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5160202"/>
            <a:ext cx="3124200" cy="1219200"/>
          </a:xfrm>
          <a:prstGeom prst="rect">
            <a:avLst/>
          </a:prstGeom>
          <a:noFill/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01473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66800" y="0"/>
            <a:ext cx="7620000" cy="1143000"/>
          </a:xfrm>
        </p:spPr>
        <p:txBody>
          <a:bodyPr/>
          <a:lstStyle/>
          <a:p>
            <a:pPr algn="ctr"/>
            <a:r>
              <a:rPr lang="en-US" dirty="0" smtClean="0"/>
              <a:t>Activities</a:t>
            </a:r>
          </a:p>
        </p:txBody>
      </p:sp>
      <p:sp>
        <p:nvSpPr>
          <p:cNvPr id="11268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Helvetica" pitchFamily="34" charset="0"/>
              </a:rPr>
              <a:t>: </a:t>
            </a:r>
          </a:p>
          <a:p>
            <a:pPr eaLnBrk="0" hangingPunct="0"/>
            <a:r>
              <a:rPr lang="en-US" sz="600"/>
              <a:t>  </a:t>
            </a:r>
            <a:r>
              <a:rPr lang="en-US" sz="25800"/>
              <a:t/>
            </a:r>
            <a:br>
              <a:rPr lang="en-US" sz="25800"/>
            </a:br>
            <a:endParaRPr lang="en-US"/>
          </a:p>
          <a:p>
            <a:pPr eaLnBrk="0" hangingPunct="0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219200" y="762000"/>
            <a:ext cx="739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/>
              <a:t>Activity </a:t>
            </a:r>
            <a:r>
              <a:rPr lang="en-US" u="sng" dirty="0" smtClean="0"/>
              <a:t>III </a:t>
            </a:r>
            <a:r>
              <a:rPr lang="en-US" u="sng" dirty="0"/>
              <a:t>– Hands-On </a:t>
            </a:r>
            <a:r>
              <a:rPr lang="en-US" u="sng" dirty="0" smtClean="0"/>
              <a:t>Exercise: Gluten Analysis</a:t>
            </a:r>
            <a:endParaRPr lang="en-US" u="sng" dirty="0"/>
          </a:p>
        </p:txBody>
      </p:sp>
      <p:pic>
        <p:nvPicPr>
          <p:cNvPr id="8" name="Picture 7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81"/>
          <a:stretch/>
        </p:blipFill>
        <p:spPr bwMode="auto">
          <a:xfrm>
            <a:off x="4343400" y="3962400"/>
            <a:ext cx="4419600" cy="22098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371600"/>
            <a:ext cx="7391400" cy="2057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271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Helvetica" pitchFamily="34" charset="0"/>
              </a:rPr>
              <a:t>: </a:t>
            </a:r>
          </a:p>
          <a:p>
            <a:pPr eaLnBrk="0" hangingPunct="0"/>
            <a:r>
              <a:rPr lang="en-US" sz="600"/>
              <a:t>  </a:t>
            </a:r>
            <a:r>
              <a:rPr lang="en-US" sz="25800"/>
              <a:t/>
            </a:r>
            <a:br>
              <a:rPr lang="en-US" sz="25800"/>
            </a:br>
            <a:endParaRPr lang="en-US"/>
          </a:p>
          <a:p>
            <a:pPr eaLnBrk="0" hangingPunct="0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219200" y="376535"/>
            <a:ext cx="739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/>
              <a:t>Activity </a:t>
            </a:r>
            <a:r>
              <a:rPr lang="en-US" u="sng" dirty="0" smtClean="0"/>
              <a:t>II </a:t>
            </a:r>
            <a:r>
              <a:rPr lang="en-US" u="sng" dirty="0"/>
              <a:t>– Hands-On </a:t>
            </a:r>
            <a:r>
              <a:rPr lang="en-US" u="sng" dirty="0" smtClean="0"/>
              <a:t>Exercise: Aflatoxin Analysis</a:t>
            </a:r>
            <a:endParaRPr lang="en-US" u="sng" dirty="0"/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066800" y="1015916"/>
            <a:ext cx="7753350" cy="5047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Remove the ground corn from the test kit.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</a:rPr>
              <a:t> </a:t>
            </a:r>
            <a:endParaRPr kumimoji="0" lang="en-US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 dirty="0">
              <a:ea typeface="Calibri" pitchFamily="34" charset="0"/>
              <a:cs typeface="Times New Roman" pitchFamily="18" charset="0"/>
            </a:endParaRPr>
          </a:p>
          <a:p>
            <a:endParaRPr lang="en-US" sz="2000" dirty="0" smtClean="0"/>
          </a:p>
          <a:p>
            <a:r>
              <a:rPr lang="en-US" sz="2000" dirty="0" smtClean="0"/>
              <a:t>Record </a:t>
            </a:r>
            <a:r>
              <a:rPr lang="en-US" sz="2000" dirty="0"/>
              <a:t>the code number on the data sheet (provided by </a:t>
            </a:r>
            <a:r>
              <a:rPr lang="en-US" sz="2000" dirty="0" smtClean="0"/>
              <a:t>instructor). </a:t>
            </a:r>
            <a:r>
              <a:rPr lang="en-US" sz="2000" dirty="0"/>
              <a:t>Find the corn sample located by the black light box that matches your code. This sample will be the one that you will test in </a:t>
            </a:r>
            <a:r>
              <a:rPr lang="en-US" sz="2000" dirty="0" smtClean="0"/>
              <a:t>under black light. </a:t>
            </a:r>
            <a:endParaRPr lang="en-US" sz="2000" dirty="0"/>
          </a:p>
          <a:p>
            <a:endParaRPr lang="en-US" sz="2000" dirty="0"/>
          </a:p>
          <a:p>
            <a:pPr lvl="0" eaLnBrk="0" hangingPunct="0"/>
            <a:r>
              <a:rPr lang="en-US" sz="2000" dirty="0" smtClean="0"/>
              <a:t>Caution</a:t>
            </a:r>
            <a:r>
              <a:rPr lang="en-US" sz="2000" dirty="0"/>
              <a:t>: Do not look directly at the black light. Place the corn sample into the light box. </a:t>
            </a:r>
            <a:endParaRPr lang="en-US" sz="2000" dirty="0" smtClean="0"/>
          </a:p>
          <a:p>
            <a:pPr lvl="0" eaLnBrk="0" hangingPunct="0"/>
            <a:endParaRPr lang="en-US" sz="2000" dirty="0"/>
          </a:p>
          <a:p>
            <a:pPr lvl="0" eaLnBrk="0" hangingPunct="0"/>
            <a:endParaRPr lang="en-US" sz="2000" dirty="0" smtClean="0"/>
          </a:p>
          <a:p>
            <a:pPr lvl="0" eaLnBrk="0" hangingPunct="0"/>
            <a:endParaRPr lang="en-US" sz="2000" dirty="0"/>
          </a:p>
          <a:p>
            <a:pPr lvl="0" eaLnBrk="0" hangingPunct="0"/>
            <a:r>
              <a:rPr lang="en-US" sz="2000" dirty="0" smtClean="0"/>
              <a:t>View </a:t>
            </a:r>
            <a:r>
              <a:rPr lang="en-US" sz="2000" dirty="0"/>
              <a:t>the corn sample for fluorescence. </a:t>
            </a:r>
          </a:p>
          <a:p>
            <a:pPr lvl="0" eaLnBrk="0" hangingPunct="0"/>
            <a:r>
              <a:rPr lang="en-US" sz="2000" dirty="0" smtClean="0"/>
              <a:t>Note </a:t>
            </a:r>
            <a:r>
              <a:rPr lang="en-US" sz="2000" dirty="0"/>
              <a:t>if fluorescence exists </a:t>
            </a:r>
            <a:r>
              <a:rPr lang="en-US" sz="2000" dirty="0" smtClean="0"/>
              <a:t>(bright yellow or </a:t>
            </a:r>
          </a:p>
          <a:p>
            <a:pPr lvl="0" eaLnBrk="0" hangingPunct="0"/>
            <a:r>
              <a:rPr lang="en-US" sz="2000" dirty="0"/>
              <a:t>g</a:t>
            </a:r>
            <a:r>
              <a:rPr lang="en-US" sz="2000" dirty="0" smtClean="0"/>
              <a:t>reen-yellow color).</a:t>
            </a:r>
            <a:endParaRPr kumimoji="0" lang="en-US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sp>
        <p:nvSpPr>
          <p:cNvPr id="14" name="Down Arrow 13"/>
          <p:cNvSpPr/>
          <p:nvPr/>
        </p:nvSpPr>
        <p:spPr bwMode="auto">
          <a:xfrm>
            <a:off x="3348567" y="1447800"/>
            <a:ext cx="381000" cy="533400"/>
          </a:xfrm>
          <a:prstGeom prst="down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20" name="Down Arrow 19"/>
          <p:cNvSpPr/>
          <p:nvPr/>
        </p:nvSpPr>
        <p:spPr bwMode="auto">
          <a:xfrm>
            <a:off x="3352800" y="3002051"/>
            <a:ext cx="381000" cy="533400"/>
          </a:xfrm>
          <a:prstGeom prst="down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6335395" y="4724399"/>
            <a:ext cx="2484755" cy="1887855"/>
            <a:chOff x="0" y="0"/>
            <a:chExt cx="2484755" cy="1887855"/>
          </a:xfrm>
        </p:grpSpPr>
        <p:pic>
          <p:nvPicPr>
            <p:cNvPr id="22" name="Picture 21" descr="Fluorescence visualizaion of aflatoxin in corn kernels"/>
            <p:cNvPicPr/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66" t="16211" r="14213" b="15697"/>
            <a:stretch/>
          </p:blipFill>
          <p:spPr bwMode="auto">
            <a:xfrm>
              <a:off x="0" y="0"/>
              <a:ext cx="2484755" cy="188785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3" name="Down Arrow 22"/>
            <p:cNvSpPr/>
            <p:nvPr/>
          </p:nvSpPr>
          <p:spPr>
            <a:xfrm rot="2254711">
              <a:off x="2027651" y="443904"/>
              <a:ext cx="288099" cy="1000046"/>
            </a:xfrm>
            <a:prstGeom prst="downArrow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1000"/>
                </a:spcAft>
              </a:pPr>
              <a:r>
                <a:rPr lang="en-US" sz="1100">
                  <a:effectLst/>
                  <a:ea typeface="Times New Roman"/>
                  <a:cs typeface="Times New Roman"/>
                </a:rPr>
                <a:t> </a:t>
              </a:r>
              <a:endParaRPr lang="en-US" sz="1100">
                <a:effectLst/>
                <a:ea typeface="Calibri"/>
                <a:cs typeface="Times New Roman"/>
              </a:endParaRPr>
            </a:p>
          </p:txBody>
        </p:sp>
      </p:grpSp>
      <p:sp>
        <p:nvSpPr>
          <p:cNvPr id="24" name="Down Arrow 23"/>
          <p:cNvSpPr/>
          <p:nvPr/>
        </p:nvSpPr>
        <p:spPr bwMode="auto">
          <a:xfrm>
            <a:off x="3348567" y="4382135"/>
            <a:ext cx="381000" cy="533400"/>
          </a:xfrm>
          <a:prstGeom prst="down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25" name="Picture 24" descr="https://encrypted-tbn2.gstatic.com/images?q=tbn:ANd9GcRfCJ8yZewIx2UNH4ezfxtMxFcuD7gQv7z-HkO0H8AoZUldpXB-4Q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800" y="3884930"/>
            <a:ext cx="1722120" cy="11442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089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Helvetica" pitchFamily="34" charset="0"/>
              </a:rPr>
              <a:t>: </a:t>
            </a:r>
          </a:p>
          <a:p>
            <a:pPr eaLnBrk="0" hangingPunct="0"/>
            <a:r>
              <a:rPr lang="en-US" sz="600"/>
              <a:t>  </a:t>
            </a:r>
            <a:r>
              <a:rPr lang="en-US" sz="25800"/>
              <a:t/>
            </a:r>
            <a:br>
              <a:rPr lang="en-US" sz="25800"/>
            </a:br>
            <a:endParaRPr lang="en-US"/>
          </a:p>
          <a:p>
            <a:pPr eaLnBrk="0" hangingPunct="0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219200" y="300335"/>
            <a:ext cx="739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/>
              <a:t>Activity </a:t>
            </a:r>
            <a:r>
              <a:rPr lang="en-US" u="sng" dirty="0" smtClean="0"/>
              <a:t>II </a:t>
            </a:r>
            <a:r>
              <a:rPr lang="en-US" u="sng" dirty="0"/>
              <a:t>– Hands-On </a:t>
            </a:r>
            <a:r>
              <a:rPr lang="en-US" u="sng" dirty="0" smtClean="0"/>
              <a:t>Exercise: Aflatoxin Analysis</a:t>
            </a:r>
            <a:endParaRPr lang="en-US" u="sng" dirty="0"/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092200" y="800472"/>
            <a:ext cx="7300912" cy="5663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/>
            <a:r>
              <a:rPr lang="en-US" sz="2000" dirty="0"/>
              <a:t>Add 10 g ground grain sample to suitable screw cap container. 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 dirty="0">
              <a:ea typeface="Calibri" pitchFamily="34" charset="0"/>
              <a:cs typeface="Times New Roman" pitchFamily="18" charset="0"/>
            </a:endParaRPr>
          </a:p>
          <a:p>
            <a:pPr lvl="0"/>
            <a:r>
              <a:rPr lang="en-US" sz="2000" dirty="0" smtClean="0"/>
              <a:t>Add </a:t>
            </a:r>
            <a:r>
              <a:rPr lang="en-US" sz="2000" dirty="0"/>
              <a:t>20 ml of 70% Methanol Extraction Solution and shake vigorously for 1-3 minutes to extract aflatoxin from grain sample.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000" dirty="0" smtClean="0">
              <a:ea typeface="Calibri" pitchFamily="34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000" dirty="0">
              <a:ea typeface="Calibri" pitchFamily="34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000" dirty="0" smtClean="0">
              <a:ea typeface="Calibri" pitchFamily="34" charset="0"/>
              <a:cs typeface="Times New Roman" pitchFamily="18" charset="0"/>
            </a:endParaRPr>
          </a:p>
          <a:p>
            <a:pPr lvl="0" eaLnBrk="0" hangingPunct="0"/>
            <a:r>
              <a:rPr lang="en-US" sz="2000" dirty="0" smtClean="0"/>
              <a:t>Allow </a:t>
            </a:r>
            <a:r>
              <a:rPr lang="en-US" sz="2000" dirty="0"/>
              <a:t>sediment to settle for 5 minutes. It is important </a:t>
            </a:r>
            <a:r>
              <a:rPr lang="en-US" sz="2000" b="1" dirty="0"/>
              <a:t>not</a:t>
            </a:r>
            <a:r>
              <a:rPr lang="en-US" sz="2000" dirty="0"/>
              <a:t> to transfer sediment to the test strip since it can interfere with the flow of liquid and this may affect test results.</a:t>
            </a:r>
          </a:p>
          <a:p>
            <a:pPr lvl="0" eaLnBrk="0" hangingPunct="0"/>
            <a:endParaRPr lang="en-US" sz="2000" dirty="0" smtClean="0"/>
          </a:p>
          <a:p>
            <a:pPr lvl="0" eaLnBrk="0" hangingPunct="0"/>
            <a:endParaRPr lang="en-US" sz="2000" dirty="0" smtClean="0"/>
          </a:p>
          <a:p>
            <a:pPr eaLnBrk="0" hangingPunct="0"/>
            <a:endParaRPr lang="en-US" sz="2000" dirty="0" smtClean="0"/>
          </a:p>
          <a:p>
            <a:pPr eaLnBrk="0" hangingPunct="0"/>
            <a:r>
              <a:rPr lang="en-US" sz="2000" dirty="0" smtClean="0"/>
              <a:t>Add </a:t>
            </a:r>
            <a:r>
              <a:rPr lang="en-US" sz="2000" dirty="0"/>
              <a:t>200 µL of diluent (</a:t>
            </a:r>
            <a:r>
              <a:rPr lang="en-US" sz="2000" dirty="0">
                <a:solidFill>
                  <a:srgbClr val="FF0000"/>
                </a:solidFill>
              </a:rPr>
              <a:t>please obtain bottle from </a:t>
            </a:r>
            <a:endParaRPr lang="en-US" sz="2000" dirty="0" smtClean="0">
              <a:solidFill>
                <a:srgbClr val="FF0000"/>
              </a:solidFill>
            </a:endParaRPr>
          </a:p>
          <a:p>
            <a:pPr eaLnBrk="0" hangingPunct="0"/>
            <a:r>
              <a:rPr lang="en-US" sz="2000" dirty="0" smtClean="0">
                <a:solidFill>
                  <a:srgbClr val="FF0000"/>
                </a:solidFill>
              </a:rPr>
              <a:t>instructors</a:t>
            </a:r>
            <a:r>
              <a:rPr lang="en-US" sz="2000" dirty="0"/>
              <a:t>) to the sample cup (small plastic cup) </a:t>
            </a:r>
            <a:endParaRPr lang="en-US" sz="2000" dirty="0" smtClean="0"/>
          </a:p>
          <a:p>
            <a:pPr eaLnBrk="0" hangingPunct="0"/>
            <a:r>
              <a:rPr lang="en-US" sz="2000" dirty="0" smtClean="0"/>
              <a:t>using </a:t>
            </a:r>
            <a:r>
              <a:rPr lang="en-US" sz="2000" dirty="0"/>
              <a:t>a clean calibrated transfer pipette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14" name="Down Arrow 13"/>
          <p:cNvSpPr/>
          <p:nvPr/>
        </p:nvSpPr>
        <p:spPr bwMode="auto">
          <a:xfrm>
            <a:off x="3352800" y="1219200"/>
            <a:ext cx="381000" cy="533400"/>
          </a:xfrm>
          <a:prstGeom prst="down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20" name="Down Arrow 19"/>
          <p:cNvSpPr/>
          <p:nvPr/>
        </p:nvSpPr>
        <p:spPr bwMode="auto">
          <a:xfrm>
            <a:off x="3348567" y="2819400"/>
            <a:ext cx="381000" cy="533400"/>
          </a:xfrm>
          <a:prstGeom prst="down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24" name="Down Arrow 23"/>
          <p:cNvSpPr/>
          <p:nvPr/>
        </p:nvSpPr>
        <p:spPr bwMode="auto">
          <a:xfrm>
            <a:off x="3365500" y="4800600"/>
            <a:ext cx="381000" cy="533400"/>
          </a:xfrm>
          <a:prstGeom prst="down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21" name="Picture 20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1" t="19118" r="20567" b="16422"/>
          <a:stretch/>
        </p:blipFill>
        <p:spPr bwMode="auto">
          <a:xfrm>
            <a:off x="7955597" y="5387234"/>
            <a:ext cx="875030" cy="12579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1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03" t="20098" r="30397" b="17892"/>
          <a:stretch/>
        </p:blipFill>
        <p:spPr bwMode="auto">
          <a:xfrm>
            <a:off x="7073900" y="4267200"/>
            <a:ext cx="673100" cy="14192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Picture 22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5" t="5078" r="21769" b="28392"/>
          <a:stretch/>
        </p:blipFill>
        <p:spPr bwMode="auto">
          <a:xfrm>
            <a:off x="6097905" y="2438400"/>
            <a:ext cx="975995" cy="12122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Picture 24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88" r="24414" b="20345"/>
          <a:stretch/>
        </p:blipFill>
        <p:spPr bwMode="auto">
          <a:xfrm>
            <a:off x="7108825" y="2439035"/>
            <a:ext cx="970280" cy="12153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6" name="Picture 25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3" t="17893" r="12360" b="13726"/>
          <a:stretch/>
        </p:blipFill>
        <p:spPr bwMode="auto">
          <a:xfrm>
            <a:off x="7704667" y="685800"/>
            <a:ext cx="1028065" cy="11944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3216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en-US" smtClean="0"/>
              <a:t>Corn</a:t>
            </a:r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1066800" y="2362200"/>
            <a:ext cx="7848600" cy="2678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/>
              <a:t> </a:t>
            </a:r>
            <a:r>
              <a:rPr lang="en-US" b="1"/>
              <a:t>Corn or maize (zea mays) is a domesticated plant of the Americas. </a:t>
            </a:r>
          </a:p>
          <a:p>
            <a:pPr>
              <a:buFont typeface="Arial" charset="0"/>
              <a:buChar char="•"/>
            </a:pPr>
            <a:r>
              <a:rPr lang="en-US" b="1"/>
              <a:t> Like other indigenous plants like beans, squash, melons, and tobacco, European colonists quickly adopted maize agriculture</a:t>
            </a:r>
          </a:p>
          <a:p>
            <a:pPr>
              <a:buFont typeface="Arial" charset="0"/>
              <a:buChar char="•"/>
            </a:pPr>
            <a:r>
              <a:rPr lang="en-US" b="1"/>
              <a:t>Maize quickly spread to other parts of the world as well. </a:t>
            </a:r>
          </a:p>
          <a:p>
            <a:endParaRPr lang="en-US"/>
          </a:p>
        </p:txBody>
      </p:sp>
      <p:sp>
        <p:nvSpPr>
          <p:cNvPr id="4100" name="AutoShape 11" descr="data:image/jpg;base64,/9j/4AAQSkZJRgABAQAAAQABAAD/2wCEAAkGBhQREBIUEhQVFBAWFxgXFxYXFyEbHRwbFBcXGyIbHBwXGygjGBomJRggIjEgLyc1LC4tICc9NzEsNiYsLSwBCQoKDgwOGg8PGi0lHCQqLCkpLywsKSksLCwtLCksKSwpLyksKSwtLCwsKSwsLCwpKSksKSwsKSksLCwsLCksLP/AABEIAGgAaAMBIgACEQEDEQH/xAAcAAABBQEBAQAAAAAAAAAAAAACAAQFBgcDAQj/xAA1EAACAgEDAwMCBAQFBQAAAAABAgMREgAEIQUTMQYiQQcyI1FSYUJxgZEUFWJyghckM2PR/8QAGAEAAwEBAAAAAAAAAAAAAAAAAQIDAAT/xAAfEQEBAAIDAQADAQAAAAAAAAABAAIRITFBURNhcQP/2gAMAwEAAhEDEQA/ANtCihoHQH40KbpS5QG3VVZl+QHyAP8AXBv7aInRQeGW5GEflrx4gQVIBUgggiwQfgj5Guh0w6vJuFjvapFJLf2yuyLVH5VW58ccD99Ljhjj0Q3uz31H6Vj2nUtkU9my3b/4eaMu2N0CAoN4KwQRkfptRQbXb6xTjCCNWGYWaQrfISlXIj4HLD+/5ah/W3VN3uMdvvtusLhZniKOSHYR8YmzZGJFhrBYWBxcBP1tpt3nuHzJhWIsR90YiemP+77j/qYjSOQbCf8At2i30KptYpywjjWOaZVGTN2ypWL9IzbksSAFBs+NTu7+rEubTH2xfasEaqQb8sZ5F9zj8kGI+bFnR+l+gdM3G02+TTRTt2Y5O1I6Bp5VZgKWwWpTZqgBz44l06XsmTqGy2kWW5aOSDvG5GLdok9yQgiFA/sFkAsDQ9usCeygFN/T/wBUpv8Abuyxdl0chkyzJyAIcsQCxPIJPyp1aQNZp9NZzDvtxt5Y3jmkhjfFlxrsMysKPBB7oIYWpo88a0sari7JWIDRgaAa6DRYxBR+Wlr0aWhPVjrnowbmYymUx5RolqnvXATi0ku1vvciuQtfOoXe+glTDOdlioqSI/aMmYkEmQlUYsDRtQR5WwNX/wCBoGGhqWq216TD05mnlnRIipj94CgZSl1UEsaxBwCKACPINCunVPXW0ih7iSxzuaCRROrO5PgAAkgfJJFAA3qC690w76RotsZFh2rEF6tVlYYPHELDMUXng0CSB+kF/wBLdu6IYd1uVDCnYSZdyvJOX2t+3gfp40Fy8jo9mPXPXuz3e1McwaLdBso6XuYSJysgcUKvgqcWokY83rNRWZYi17YDJdFUDNlFfzxYVvkY/wBdG9a+nodpBFDtttFJNIQqvNIGfkgAIHYC/wB6Cr8ckDVV6/6a3W0aGLcBHE5pKNglAPaaUFQC/IuyA3J86nkPbZ64osdTkikMkE8bmORsGQEL3HQxggyqoJCnhvtUC/nWm/TpNiCse2E080akybkiQxGRgM8Wc42xJ8CyPnWcdMi2g3AG6zbaQcBEod6ViMiSWVQt+fcCeAOCdahsfqVtI4gTBLttqgxV+2vbv4VREx8/BAq/nWxT2ZOOKx9R6MJZ9tMpCywO3JUnKORCrpwwq7DDyAVHB1J6rvp315tt7J24+4kuJYJKmJYDyVIJVqsHg+DqxjVylejRjQjRDWY3Qa80hpaE958DQHRjwNCdGWY7Hpqw9zAtjI7SFS1gM5tsb+0MxLEeLJqtct7EI85lZY6BaTI0hCjksf4SAPv/AL2AAJA6oX1Z6rGkMEDuEEsodrP8EIvx/FblAB8/00F0bgctG+pfUZlnhTYosT7pQX3kntNMQoiWUKxj5YC/gsAtFr1U910Cbb7iH/uHkTvzxCyxVTGsYkaJZWaqaR4wfPsJN3oeg9XZn3BVSySDEq1tGfvYrwcWcIFHPGMZ4PFNNzu5kEDSOzQL3UhPtEYZccyiih/H8+SDya1Fdk+/ClU2uxh2uzc95ZmvumJlFIryANcitchVVOI8jk1kpbSun9K6bt4o9woiKmPNZpCZGZcci4MhJJrkkC6/trJP8xSVYQIV7cUcasXzILCNEYlqZYnIH31wecTWZuH0thXcybhZo4JFgWJY2vMge8BaJxZQoADYg81+wOLjvVnftKdQ9BbTAzbYOzrPHgC7GNCu4RHpOAUAyHN8Dg8av50KIFACgBQKAAoAD4AHgaIasGpF3ENENCNENaxGulpLpaE94PA0J0Q8DQHRlYTqDj9M7ePcz7yQB53o9yWj20RQAiXwiCiSfJJNnU5WsO6l1XcdRkPdeZlLOYtrHGHUBG4tAjZke0EsDR/LxpcnUCuHqb6lbQxNHAo3R4JsMka82rh8bZrHtwskjyPOqb1nqiSQ7TYtC0DbeUs8bFr97LyC6qyn3vY/kQSPE3tumQbSFA1nrEpLKConkiyagwizCLKFxon5/MLWqp1zp08G4dZpO9LQNs6s9obGYLsb+QA2pu/Z+uqe6budhFCkcmy7ky33GMrAyNk4yULeeQGVEALfwOdSXSuiRjq+0l6eQkMkTzSLZBRIikTxkc5B2KjEn2spIPjVQ6X09ZGmM86Ke7XaEZmlf8JSCkfAr3VkaC4/On3pn1CvTdwZFiA2zAJIOGlEas9NkHosGIsKuBPtBJUHWEO7ctuWvRqoeiPV02+lnEiIsYWOSPC7CyNIArksQzUgNgAef21Ode3M8aIdumbmRAwxs4G7rkBT45PFX81qw8bp6pUaIaoe19SdQZnXshnXEMoioo8iqwB/FNxinGfzQ45Fre9T6nJFKohZS3fClUpwOyChyyoU5ZTRsmqsWdDcxX9dLTDokszRt3wBIJJFsDEMquwVwLNWtHzpa00+HjQnRDwNCx1pWhvUG53A7ce1Qd2ViDM4tIVUWXYA+5uQFT5PngHTf036Pg2IJjyeVgA8rm2bm/AoKL5oDz5vzp63qCDuvD3U7saLIy34Rrpvyriz+QIv7hdEg+pEi9UeOWXb/wCXZMBKpGKgqChMt0zcUVvgk/AGhstp6nf1F3MkLp2GaJmBbKM4Mzci2I5YAKpo8fmDxVaXbyJ0OZzX425TAt5ZBQL+7yGIND8qI86vEvT9nvpRu5NxHPtwvbjTICMYm3yJP4lmrHjgXfxTvqFtYpAJ03Q3Lu8iIqFTFFFFExKKFvmygZr8nx4pcvtjvmjvTnpuHcPuGfcGEK1NLamMgpHSG8bbhuMmBCm1HBa/brb7TbdH3JgCywGJwW4PdYjt27cXTED8lqgBQGsig3OckSRHHJmLMGoBQoU0CMSRfIUkkUCK1pMXqra/4X/BzRbjs4CGxGTlY8goxORPP538aXHUeXVJfTDoph2zSE2ZSoU/OEAKAn+ZyavgMP31cxqg+mfXO02+07Em5jM0AcKrAwu6JkyWswUCQigQCRf7aeenfqbDuuWRoI7cdyR1CDBUblmqiwc0OftPxzqggagjutG/92EY8yHn/YvLf34X/kNPgNRnTd4k0kkisGVaRSPFYq5N/vmP6KNSo0bRDS0hpaE1QPqR6olgaCLaPKN1w/bSPIOpvyKJf7DageDZqgdUPceutzUq7aV0jIVpRLbmF6OUcTfcV8C7tfjm21a/q1v5FeBGLDalGIwqzMti3ohhGqG6FBiaJAOs122zHbCLyFxKuoA90lDg3d2aoCyvPHxPPLU+IamO92QT25iROP8AxpQ9qf3qgPcG8A35GpJfSqSsMaQrxIre51LA+SxsH5AIHwfPGuS7JWcqKkdbJAWgvBsMclyUUBRN18EcakvT0qQB8pLyx8qQFKmiAx4PMg48835Ooq64q9XLddNhibEsMzyFWFL9xJvJkYhbsAf0586GHZpuJURLzI5ZnLnFCv3U3i/CeCcfHxMJ1GNhliKb3cqObA5N/NAf216nVYXDxowQ8hggCsBdHivBoi6/f8jqZ/o/IOO6D6jsu3QinV4mKqeVYrTGgQAck8mvzX54rlPDmWKlysdlj7RGcgBQUMKyHiuTf73qSj6VF+OnAjfHt0Ta0D+/PJujwa+bNSnU98DCwX7uK+34I934gxNAXz+XkcEH8nljAKt/4F9zFkgU4nAdsLVYqQwVq+CVIuxS1iLGucHSk7sEbYRuCzzmgCVwVsAAfhQ3/MnnkUbdTnMIQPiVeh/JEQrRQCwby8HkC+AdBNPlErkZTs7AyEUwrHE3aAVYrK6v4BrVRhqddQ9SS7hWhVnTavI0jBqYC+DWKq3tDcoWPivgasHT/XW627ROJmm24YIbycFEa290iqyvV+5xfNeADqryyIqNiqWvxiWPIP6ueDX8g3i6GltZCjxuxLY3Rzq68EY/bdc1TMAwoZjRMmyF9GbLq8MrFUljZwLKq6lgOPIUmvNaWs5+jHTlqeY338ihQWFRPawFeGvyOTiPH3G1qw7pPFG/VjdZb+JLH4cAZaVmPckl4+3gD2L5/wDmqKZa4IUMxHIYFiSQWZVoi2HANgt/XhaWo591MSfbjpxiSnaIKFSTmhkZoleieCzKstcUCTxVabx7L2LkshBL+LplDE88Y0faLyJ8UCSp0tLSY8zM73Pp2WHbQzN+H3T+H7ixCKAeFH8OPJZvPmueI/cbXMB3NKLCI5GQF/uD76I5NHx+evdLWxdm5VYWEwVQ5fHILktliOPcSqfbYIscnnzY11TYkkgyErwRZ9rc0Cf1rbfd8qCQB7SVpaJHN1O+lbOWYsIjEkchomVkU5foTuGmZr/kfnEitd/UfpZ9rGnchdVYk5Fld2xT7SVY4/q54AUnzpaWkzy1kH2xMNssAiqVZIpX5Cxk2bJUVQxs3VEA+eBY0cccklSdpA6g4BVC5EDEMWz+asBQVuuT8rS0cuOY/qvP0y6wqbmBVGMO5gwA/wDdt/fz/qKM9n5w0tLS10YdUsu7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68275" y="-471488"/>
            <a:ext cx="990600" cy="99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1" name="AutoShape 13" descr="data:image/jpg;base64,/9j/4AAQSkZJRgABAQAAAQABAAD/2wCEAAkGBhQREBIUEhQVFBAWFxgXFxYXFyEbHRwbFBcXGyIbHBwXGygjGBomJRggIjEgLyc1LC4tICc9NzEsNiYsLSwBCQoKDgwOGg8PGi0lHCQqLCkpLywsKSksLCwtLCksKSwpLyksKSwtLCwsKSwsLCwpKSksKSwsKSksLCwsLCksLP/AABEIAGgAaAMBIgACEQEDEQH/xAAcAAABBQEBAQAAAAAAAAAAAAACAAQFBgcDAQj/xAA1EAACAgEDAwMCBAQFBQAAAAABAgMREgAEIQUTMQYiQQcyI1FSYUJxgZEUFWJyghckM2PR/8QAGAEAAwEBAAAAAAAAAAAAAAAAAQIDAAT/xAAfEQEBAAIDAQADAQAAAAAAAAABAAIRITFBURNhcQP/2gAMAwEAAhEDEQA/ANtCihoHQH40KbpS5QG3VVZl+QHyAP8AXBv7aInRQeGW5GEflrx4gQVIBUgggiwQfgj5Guh0w6vJuFjvapFJLf2yuyLVH5VW58ccD99Ljhjj0Q3uz31H6Vj2nUtkU9my3b/4eaMu2N0CAoN4KwQRkfptRQbXb6xTjCCNWGYWaQrfISlXIj4HLD+/5ah/W3VN3uMdvvtusLhZniKOSHYR8YmzZGJFhrBYWBxcBP1tpt3nuHzJhWIsR90YiemP+77j/qYjSOQbCf8At2i30KptYpywjjWOaZVGTN2ypWL9IzbksSAFBs+NTu7+rEubTH2xfasEaqQb8sZ5F9zj8kGI+bFnR+l+gdM3G02+TTRTt2Y5O1I6Bp5VZgKWwWpTZqgBz44l06XsmTqGy2kWW5aOSDvG5GLdok9yQgiFA/sFkAsDQ9usCeygFN/T/wBUpv8Abuyxdl0chkyzJyAIcsQCxPIJPyp1aQNZp9NZzDvtxt5Y3jmkhjfFlxrsMysKPBB7oIYWpo88a0sari7JWIDRgaAa6DRYxBR+Wlr0aWhPVjrnowbmYymUx5RolqnvXATi0ku1vvciuQtfOoXe+glTDOdlioqSI/aMmYkEmQlUYsDRtQR5WwNX/wCBoGGhqWq216TD05mnlnRIipj94CgZSl1UEsaxBwCKACPINCunVPXW0ih7iSxzuaCRROrO5PgAAkgfJJFAA3qC690w76RotsZFh2rEF6tVlYYPHELDMUXng0CSB+kF/wBLdu6IYd1uVDCnYSZdyvJOX2t+3gfp40Fy8jo9mPXPXuz3e1McwaLdBso6XuYSJysgcUKvgqcWokY83rNRWZYi17YDJdFUDNlFfzxYVvkY/wBdG9a+nodpBFDtttFJNIQqvNIGfkgAIHYC/wB6Cr8ckDVV6/6a3W0aGLcBHE5pKNglAPaaUFQC/IuyA3J86nkPbZ64osdTkikMkE8bmORsGQEL3HQxggyqoJCnhvtUC/nWm/TpNiCse2E080akybkiQxGRgM8Wc42xJ8CyPnWcdMi2g3AG6zbaQcBEod6ViMiSWVQt+fcCeAOCdahsfqVtI4gTBLttqgxV+2vbv4VREx8/BAq/nWxT2ZOOKx9R6MJZ9tMpCywO3JUnKORCrpwwq7DDyAVHB1J6rvp315tt7J24+4kuJYJKmJYDyVIJVqsHg+DqxjVylejRjQjRDWY3Qa80hpaE958DQHRjwNCdGWY7Hpqw9zAtjI7SFS1gM5tsb+0MxLEeLJqtct7EI85lZY6BaTI0hCjksf4SAPv/AL2AAJA6oX1Z6rGkMEDuEEsodrP8EIvx/FblAB8/00F0bgctG+pfUZlnhTYosT7pQX3kntNMQoiWUKxj5YC/gsAtFr1U910Cbb7iH/uHkTvzxCyxVTGsYkaJZWaqaR4wfPsJN3oeg9XZn3BVSySDEq1tGfvYrwcWcIFHPGMZ4PFNNzu5kEDSOzQL3UhPtEYZccyiih/H8+SDya1Fdk+/ClU2uxh2uzc95ZmvumJlFIryANcitchVVOI8jk1kpbSun9K6bt4o9woiKmPNZpCZGZcci4MhJJrkkC6/trJP8xSVYQIV7cUcasXzILCNEYlqZYnIH31wecTWZuH0thXcybhZo4JFgWJY2vMge8BaJxZQoADYg81+wOLjvVnftKdQ9BbTAzbYOzrPHgC7GNCu4RHpOAUAyHN8Dg8av50KIFACgBQKAAoAD4AHgaIasGpF3ENENCNENaxGulpLpaE94PA0J0Q8DQHRlYTqDj9M7ePcz7yQB53o9yWj20RQAiXwiCiSfJJNnU5WsO6l1XcdRkPdeZlLOYtrHGHUBG4tAjZke0EsDR/LxpcnUCuHqb6lbQxNHAo3R4JsMka82rh8bZrHtwskjyPOqb1nqiSQ7TYtC0DbeUs8bFr97LyC6qyn3vY/kQSPE3tumQbSFA1nrEpLKConkiyagwizCLKFxon5/MLWqp1zp08G4dZpO9LQNs6s9obGYLsb+QA2pu/Z+uqe6budhFCkcmy7ky33GMrAyNk4yULeeQGVEALfwOdSXSuiRjq+0l6eQkMkTzSLZBRIikTxkc5B2KjEn2spIPjVQ6X09ZGmM86Ke7XaEZmlf8JSCkfAr3VkaC4/On3pn1CvTdwZFiA2zAJIOGlEas9NkHosGIsKuBPtBJUHWEO7ctuWvRqoeiPV02+lnEiIsYWOSPC7CyNIArksQzUgNgAef21Ode3M8aIdumbmRAwxs4G7rkBT45PFX81qw8bp6pUaIaoe19SdQZnXshnXEMoioo8iqwB/FNxinGfzQ45Fre9T6nJFKohZS3fClUpwOyChyyoU5ZTRsmqsWdDcxX9dLTDokszRt3wBIJJFsDEMquwVwLNWtHzpa00+HjQnRDwNCx1pWhvUG53A7ce1Qd2ViDM4tIVUWXYA+5uQFT5PngHTf036Pg2IJjyeVgA8rm2bm/AoKL5oDz5vzp63qCDuvD3U7saLIy34Rrpvyriz+QIv7hdEg+pEi9UeOWXb/wCXZMBKpGKgqChMt0zcUVvgk/AGhstp6nf1F3MkLp2GaJmBbKM4Mzci2I5YAKpo8fmDxVaXbyJ0OZzX425TAt5ZBQL+7yGIND8qI86vEvT9nvpRu5NxHPtwvbjTICMYm3yJP4lmrHjgXfxTvqFtYpAJ03Q3Lu8iIqFTFFFFExKKFvmygZr8nx4pcvtjvmjvTnpuHcPuGfcGEK1NLamMgpHSG8bbhuMmBCm1HBa/brb7TbdH3JgCywGJwW4PdYjt27cXTED8lqgBQGsig3OckSRHHJmLMGoBQoU0CMSRfIUkkUCK1pMXqra/4X/BzRbjs4CGxGTlY8goxORPP538aXHUeXVJfTDoph2zSE2ZSoU/OEAKAn+ZyavgMP31cxqg+mfXO02+07Em5jM0AcKrAwu6JkyWswUCQigQCRf7aeenfqbDuuWRoI7cdyR1CDBUblmqiwc0OftPxzqggagjutG/92EY8yHn/YvLf34X/kNPgNRnTd4k0kkisGVaRSPFYq5N/vmP6KNSo0bRDS0hpaE1QPqR6olgaCLaPKN1w/bSPIOpvyKJf7DageDZqgdUPceutzUq7aV0jIVpRLbmF6OUcTfcV8C7tfjm21a/q1v5FeBGLDalGIwqzMti3ohhGqG6FBiaJAOs122zHbCLyFxKuoA90lDg3d2aoCyvPHxPPLU+IamO92QT25iROP8AxpQ9qf3qgPcG8A35GpJfSqSsMaQrxIre51LA+SxsH5AIHwfPGuS7JWcqKkdbJAWgvBsMclyUUBRN18EcakvT0qQB8pLyx8qQFKmiAx4PMg48835Ooq64q9XLddNhibEsMzyFWFL9xJvJkYhbsAf0586GHZpuJURLzI5ZnLnFCv3U3i/CeCcfHxMJ1GNhliKb3cqObA5N/NAf216nVYXDxowQ8hggCsBdHivBoi6/f8jqZ/o/IOO6D6jsu3QinV4mKqeVYrTGgQAck8mvzX54rlPDmWKlysdlj7RGcgBQUMKyHiuTf73qSj6VF+OnAjfHt0Ta0D+/PJujwa+bNSnU98DCwX7uK+34I934gxNAXz+XkcEH8nljAKt/4F9zFkgU4nAdsLVYqQwVq+CVIuxS1iLGucHSk7sEbYRuCzzmgCVwVsAAfhQ3/MnnkUbdTnMIQPiVeh/JEQrRQCwby8HkC+AdBNPlErkZTs7AyEUwrHE3aAVYrK6v4BrVRhqddQ9SS7hWhVnTavI0jBqYC+DWKq3tDcoWPivgasHT/XW627ROJmm24YIbycFEa290iqyvV+5xfNeADqryyIqNiqWvxiWPIP6ueDX8g3i6GltZCjxuxLY3Rzq68EY/bdc1TMAwoZjRMmyF9GbLq8MrFUljZwLKq6lgOPIUmvNaWs5+jHTlqeY338ihQWFRPawFeGvyOTiPH3G1qw7pPFG/VjdZb+JLH4cAZaVmPckl4+3gD2L5/wDmqKZa4IUMxHIYFiSQWZVoi2HANgt/XhaWo591MSfbjpxiSnaIKFSTmhkZoleieCzKstcUCTxVabx7L2LkshBL+LplDE88Y0faLyJ8UCSp0tLSY8zM73Pp2WHbQzN+H3T+H7ixCKAeFH8OPJZvPmueI/cbXMB3NKLCI5GQF/uD76I5NHx+evdLWxdm5VYWEwVQ5fHILktliOPcSqfbYIscnnzY11TYkkgyErwRZ9rc0Cf1rbfd8qCQB7SVpaJHN1O+lbOWYsIjEkchomVkU5foTuGmZr/kfnEitd/UfpZ9rGnchdVYk5Fld2xT7SVY4/q54AUnzpaWkzy1kH2xMNssAiqVZIpX5Cxk2bJUVQxs3VEA+eBY0cccklSdpA6g4BVC5EDEMWz+asBQVuuT8rS0cuOY/qvP0y6wqbmBVGMO5gwA/wDdt/fz/qKM9n5w0tLS10YdUsu7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68275" y="-471488"/>
            <a:ext cx="990600" cy="99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4102" name="Picture 19" descr="http://4.bp.blogspot.com/__dCNSUbnD38/Sw1vs9gRthI/AAAAAAAAAIs/MdWqL48Md2o/s320/diorama+iroquois+village+nys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9200" y="4702175"/>
            <a:ext cx="2743200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11" descr="http://bioweb.uwlax.edu/bio203/s2008/knudsen_ashl/Images/Harvest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7400" y="4648200"/>
            <a:ext cx="2952750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13" descr="The Corn Belt in the United States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5813" y="304800"/>
            <a:ext cx="3468687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15" descr="http://www.turnbacktogod.com/wp-content/uploads/2008/09/farmer-corn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91200" y="304800"/>
            <a:ext cx="3152775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Helvetica" pitchFamily="34" charset="0"/>
              </a:rPr>
              <a:t>: </a:t>
            </a:r>
          </a:p>
          <a:p>
            <a:pPr eaLnBrk="0" hangingPunct="0"/>
            <a:r>
              <a:rPr lang="en-US" sz="600"/>
              <a:t>  </a:t>
            </a:r>
            <a:r>
              <a:rPr lang="en-US" sz="25800"/>
              <a:t/>
            </a:r>
            <a:br>
              <a:rPr lang="en-US" sz="25800"/>
            </a:br>
            <a:endParaRPr lang="en-US"/>
          </a:p>
          <a:p>
            <a:pPr eaLnBrk="0" hangingPunct="0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219200" y="300335"/>
            <a:ext cx="739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/>
              <a:t>Activity </a:t>
            </a:r>
            <a:r>
              <a:rPr lang="en-US" u="sng" dirty="0" smtClean="0"/>
              <a:t>II </a:t>
            </a:r>
            <a:r>
              <a:rPr lang="en-US" u="sng" dirty="0"/>
              <a:t>– Hands-On </a:t>
            </a:r>
            <a:r>
              <a:rPr lang="en-US" u="sng" dirty="0" smtClean="0"/>
              <a:t>Exercise: Aflatoxin Analysis</a:t>
            </a:r>
            <a:endParaRPr lang="en-US" u="sng" dirty="0"/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092200" y="685800"/>
            <a:ext cx="7300912" cy="5970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/>
            <a:r>
              <a:rPr lang="en-US" sz="2000" dirty="0"/>
              <a:t>Transfer 200 µL of grain extract to a sample </a:t>
            </a:r>
            <a:r>
              <a:rPr lang="en-US" sz="2000" dirty="0" smtClean="0"/>
              <a:t>cup. Mix </a:t>
            </a:r>
            <a:r>
              <a:rPr lang="en-US" sz="2000" dirty="0"/>
              <a:t>the sample using the pipette by drawing and expelling the liquid in and out of the pipette 3 times (be careful not to push liquid from the sample cup during expelling of the liquid). </a:t>
            </a:r>
            <a:endParaRPr lang="en-US" sz="2000" dirty="0" smtClean="0"/>
          </a:p>
          <a:p>
            <a:pPr lvl="0"/>
            <a:endParaRPr lang="en-US" sz="2000" dirty="0"/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 dirty="0">
              <a:ea typeface="Calibri" pitchFamily="34" charset="0"/>
              <a:cs typeface="Times New Roman" pitchFamily="18" charset="0"/>
            </a:endParaRPr>
          </a:p>
          <a:p>
            <a:endParaRPr lang="en-US" sz="2000" dirty="0" smtClean="0"/>
          </a:p>
          <a:p>
            <a:r>
              <a:rPr lang="en-US" sz="2000" dirty="0" smtClean="0"/>
              <a:t>Insert </a:t>
            </a:r>
            <a:r>
              <a:rPr lang="en-US" sz="2000" dirty="0"/>
              <a:t>test </a:t>
            </a:r>
            <a:r>
              <a:rPr lang="en-US" sz="2000" dirty="0" smtClean="0"/>
              <a:t>strip (arrow pointing down) </a:t>
            </a:r>
            <a:r>
              <a:rPr lang="en-US" sz="2000" dirty="0"/>
              <a:t>into liquid and allow test to develop</a:t>
            </a:r>
            <a:r>
              <a:rPr lang="en-US" sz="2000" dirty="0" smtClean="0"/>
              <a:t>.</a:t>
            </a:r>
            <a:endParaRPr lang="en-US" sz="2000" dirty="0"/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000" dirty="0" smtClean="0">
              <a:ea typeface="Calibri" pitchFamily="34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000" dirty="0">
              <a:ea typeface="Calibri" pitchFamily="34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000" dirty="0" smtClean="0">
              <a:ea typeface="Calibri" pitchFamily="34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000" dirty="0">
              <a:ea typeface="Calibri" pitchFamily="34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000" dirty="0" smtClean="0">
              <a:ea typeface="Calibri" pitchFamily="34" charset="0"/>
              <a:cs typeface="Times New Roman" pitchFamily="18" charset="0"/>
            </a:endParaRPr>
          </a:p>
          <a:p>
            <a:pPr lvl="0"/>
            <a:r>
              <a:rPr lang="en-US" sz="2000" dirty="0"/>
              <a:t>Read results after 5 minutes and interpret according to the </a:t>
            </a:r>
            <a:r>
              <a:rPr lang="en-US" sz="2000" i="1" dirty="0"/>
              <a:t>Interpreting the Lateral Flow Strip </a:t>
            </a:r>
            <a:r>
              <a:rPr lang="en-US" sz="2000" dirty="0"/>
              <a:t>section.</a:t>
            </a:r>
          </a:p>
          <a:p>
            <a:pPr lvl="0" eaLnBrk="0" hangingPunct="0"/>
            <a:endParaRPr lang="en-US" sz="2000" dirty="0" smtClean="0"/>
          </a:p>
          <a:p>
            <a:pPr lvl="0" eaLnBrk="0" hangingPunct="0"/>
            <a:endParaRPr lang="en-US" sz="2000" dirty="0" smtClean="0"/>
          </a:p>
          <a:p>
            <a:pPr eaLnBrk="0" hangingPunct="0"/>
            <a:endParaRPr lang="en-US" sz="2000" dirty="0" smtClean="0"/>
          </a:p>
        </p:txBody>
      </p:sp>
      <p:sp>
        <p:nvSpPr>
          <p:cNvPr id="14" name="Down Arrow 13"/>
          <p:cNvSpPr/>
          <p:nvPr/>
        </p:nvSpPr>
        <p:spPr bwMode="auto">
          <a:xfrm>
            <a:off x="3395133" y="2227580"/>
            <a:ext cx="381000" cy="533400"/>
          </a:xfrm>
          <a:prstGeom prst="down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20" name="Down Arrow 19"/>
          <p:cNvSpPr/>
          <p:nvPr/>
        </p:nvSpPr>
        <p:spPr bwMode="auto">
          <a:xfrm>
            <a:off x="3365500" y="4038600"/>
            <a:ext cx="381000" cy="533400"/>
          </a:xfrm>
          <a:prstGeom prst="down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23" name="Picture 22" descr="R aflatoxin result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5410200"/>
            <a:ext cx="2943225" cy="117026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1" name="Picture 10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66" t="18627" r="26593" b="22059"/>
          <a:stretch/>
        </p:blipFill>
        <p:spPr bwMode="auto">
          <a:xfrm>
            <a:off x="6299200" y="3475778"/>
            <a:ext cx="838200" cy="14772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5" t="18628" r="12697" b="9558"/>
          <a:stretch/>
        </p:blipFill>
        <p:spPr bwMode="auto">
          <a:xfrm>
            <a:off x="6534679" y="1676400"/>
            <a:ext cx="863600" cy="12287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5876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Helvetica" pitchFamily="34" charset="0"/>
              </a:rPr>
              <a:t>: </a:t>
            </a:r>
          </a:p>
          <a:p>
            <a:pPr eaLnBrk="0" hangingPunct="0"/>
            <a:r>
              <a:rPr lang="en-US" sz="600"/>
              <a:t>  </a:t>
            </a:r>
            <a:r>
              <a:rPr lang="en-US" sz="25800"/>
              <a:t/>
            </a:r>
            <a:br>
              <a:rPr lang="en-US" sz="25800"/>
            </a:br>
            <a:endParaRPr lang="en-US"/>
          </a:p>
          <a:p>
            <a:pPr eaLnBrk="0" hangingPunct="0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219200" y="431800"/>
            <a:ext cx="739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/>
              <a:t>Activity </a:t>
            </a:r>
            <a:r>
              <a:rPr lang="en-US" u="sng" dirty="0" smtClean="0"/>
              <a:t>III </a:t>
            </a:r>
            <a:r>
              <a:rPr lang="en-US" u="sng" dirty="0"/>
              <a:t>– Hands-On </a:t>
            </a:r>
            <a:r>
              <a:rPr lang="en-US" u="sng" dirty="0" smtClean="0"/>
              <a:t>Exercise: Gluten Analysis</a:t>
            </a:r>
            <a:endParaRPr lang="en-US" u="sng" dirty="0"/>
          </a:p>
        </p:txBody>
      </p:sp>
      <p:sp>
        <p:nvSpPr>
          <p:cNvPr id="3" name="Rectangle 2"/>
          <p:cNvSpPr/>
          <p:nvPr/>
        </p:nvSpPr>
        <p:spPr>
          <a:xfrm>
            <a:off x="990600" y="893465"/>
            <a:ext cx="7848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Add 5 mL of distilled water to </a:t>
            </a:r>
            <a:r>
              <a:rPr lang="en-US" dirty="0" smtClean="0"/>
              <a:t>sample </a:t>
            </a:r>
            <a:r>
              <a:rPr lang="en-US" dirty="0"/>
              <a:t>provided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Shake </a:t>
            </a:r>
            <a:r>
              <a:rPr lang="en-US" dirty="0"/>
              <a:t>the sample for 2 minutes.</a:t>
            </a:r>
          </a:p>
          <a:p>
            <a:endParaRPr lang="en-US" dirty="0" smtClean="0"/>
          </a:p>
          <a:p>
            <a:r>
              <a:rPr lang="en-US" dirty="0" smtClean="0"/>
              <a:t>Allow </a:t>
            </a:r>
            <a:r>
              <a:rPr lang="en-US" dirty="0"/>
              <a:t>the sample to sit 3 minutes for the large particles to settle. The liquid portion (i.e. sample) obtained will be </a:t>
            </a:r>
            <a:endParaRPr lang="en-US" dirty="0" smtClean="0"/>
          </a:p>
          <a:p>
            <a:r>
              <a:rPr lang="en-US" dirty="0" smtClean="0"/>
              <a:t>used </a:t>
            </a:r>
            <a:r>
              <a:rPr lang="en-US" dirty="0"/>
              <a:t>in </a:t>
            </a:r>
            <a:r>
              <a:rPr lang="en-US" dirty="0">
                <a:solidFill>
                  <a:srgbClr val="FF0000"/>
                </a:solidFill>
              </a:rPr>
              <a:t>step 2 below</a:t>
            </a:r>
            <a:r>
              <a:rPr lang="en-US" dirty="0"/>
              <a:t>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Follow </a:t>
            </a:r>
            <a:r>
              <a:rPr lang="en-US" dirty="0"/>
              <a:t>the test as described below for the extraction of gluten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own Arrow 3"/>
          <p:cNvSpPr/>
          <p:nvPr/>
        </p:nvSpPr>
        <p:spPr bwMode="auto">
          <a:xfrm>
            <a:off x="3335867" y="1371600"/>
            <a:ext cx="304800" cy="457200"/>
          </a:xfrm>
          <a:prstGeom prst="down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10" name="Picture 9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81" b="1463"/>
          <a:stretch/>
        </p:blipFill>
        <p:spPr bwMode="auto">
          <a:xfrm>
            <a:off x="1134533" y="4617928"/>
            <a:ext cx="7476067" cy="19014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Down Arrow 10"/>
          <p:cNvSpPr/>
          <p:nvPr/>
        </p:nvSpPr>
        <p:spPr bwMode="auto">
          <a:xfrm>
            <a:off x="3352800" y="2438400"/>
            <a:ext cx="304800" cy="457200"/>
          </a:xfrm>
          <a:prstGeom prst="down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2" name="Down Arrow 11"/>
          <p:cNvSpPr/>
          <p:nvPr/>
        </p:nvSpPr>
        <p:spPr bwMode="auto">
          <a:xfrm>
            <a:off x="3352800" y="3886200"/>
            <a:ext cx="304800" cy="457200"/>
          </a:xfrm>
          <a:prstGeom prst="down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9" name="Picture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8" r="20249" b="27206"/>
          <a:stretch/>
        </p:blipFill>
        <p:spPr bwMode="auto">
          <a:xfrm>
            <a:off x="7162800" y="893465"/>
            <a:ext cx="838200" cy="1143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7" t="12645" r="21183" b="35071"/>
          <a:stretch/>
        </p:blipFill>
        <p:spPr bwMode="auto">
          <a:xfrm rot="16200000">
            <a:off x="4863782" y="1524000"/>
            <a:ext cx="1169035" cy="6857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71" t="14951" r="33368" b="14951"/>
          <a:stretch/>
        </p:blipFill>
        <p:spPr bwMode="auto">
          <a:xfrm>
            <a:off x="7903210" y="3124200"/>
            <a:ext cx="707390" cy="1219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2027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Helvetica" pitchFamily="34" charset="0"/>
              </a:rPr>
              <a:t>: </a:t>
            </a:r>
          </a:p>
          <a:p>
            <a:pPr eaLnBrk="0" hangingPunct="0"/>
            <a:r>
              <a:rPr lang="en-US" sz="600"/>
              <a:t>  </a:t>
            </a:r>
            <a:r>
              <a:rPr lang="en-US" sz="25800"/>
              <a:t/>
            </a:r>
            <a:br>
              <a:rPr lang="en-US" sz="25800"/>
            </a:br>
            <a:endParaRPr lang="en-US"/>
          </a:p>
          <a:p>
            <a:pPr eaLnBrk="0" hangingPunct="0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219200" y="457200"/>
            <a:ext cx="739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/>
              <a:t>Activity </a:t>
            </a:r>
            <a:r>
              <a:rPr lang="en-US" u="sng" dirty="0" smtClean="0"/>
              <a:t>III </a:t>
            </a:r>
            <a:r>
              <a:rPr lang="en-US" u="sng" dirty="0"/>
              <a:t>– Hands-On </a:t>
            </a:r>
            <a:r>
              <a:rPr lang="en-US" u="sng" dirty="0" smtClean="0"/>
              <a:t>Exercise: Gluten Analysis</a:t>
            </a:r>
            <a:endParaRPr lang="en-US" u="sng" dirty="0"/>
          </a:p>
        </p:txBody>
      </p:sp>
      <p:pic>
        <p:nvPicPr>
          <p:cNvPr id="8" name="Picture 7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81"/>
          <a:stretch/>
        </p:blipFill>
        <p:spPr bwMode="auto">
          <a:xfrm>
            <a:off x="4191000" y="4419600"/>
            <a:ext cx="4419600" cy="22098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787098"/>
            <a:ext cx="7391400" cy="20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1219200" y="956101"/>
            <a:ext cx="769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Follow the test as described below to determine the presence of gluten.</a:t>
            </a:r>
          </a:p>
        </p:txBody>
      </p:sp>
      <p:sp>
        <p:nvSpPr>
          <p:cNvPr id="4" name="Rectangle 3"/>
          <p:cNvSpPr/>
          <p:nvPr/>
        </p:nvSpPr>
        <p:spPr>
          <a:xfrm>
            <a:off x="1257300" y="4343400"/>
            <a:ext cx="25747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Interpret the results</a:t>
            </a:r>
          </a:p>
        </p:txBody>
      </p:sp>
    </p:spTree>
    <p:extLst>
      <p:ext uri="{BB962C8B-B14F-4D97-AF65-F5344CB8AC3E}">
        <p14:creationId xmlns:p14="http://schemas.microsoft.com/office/powerpoint/2010/main" val="321948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512485"/>
              </p:ext>
            </p:extLst>
          </p:nvPr>
        </p:nvGraphicFramePr>
        <p:xfrm>
          <a:off x="1066800" y="838200"/>
          <a:ext cx="7543800" cy="53340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738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28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70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242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SUNDAY ACADEMY DATA SHEET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42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946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Activity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Circle the response for test outcome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42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Black Light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42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What was the code number for your sample?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242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Did sample give positive result?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Yes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242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242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Aflatoxin Test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242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What was the code number for your sample?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946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Was your sample positive or negative for aflatoxin?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Positive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Negative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242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242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Did the black light and aflatoxin test results agree?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Yes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242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242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Gluten Test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242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What was the code number for your sample?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54147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Did sample give positive result?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Yes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79461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Did your result match the expected result (see instructor)?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Yes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No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9885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0"/>
            <a:ext cx="7620000" cy="1143000"/>
          </a:xfrm>
        </p:spPr>
        <p:txBody>
          <a:bodyPr/>
          <a:lstStyle/>
          <a:p>
            <a:pPr algn="ctr"/>
            <a:r>
              <a:rPr lang="en-US" smtClean="0"/>
              <a:t>Corn &amp; Native Americans </a:t>
            </a:r>
          </a:p>
        </p:txBody>
      </p:sp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1066800" y="2362200"/>
            <a:ext cx="7848600" cy="2308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/>
              <a:t> </a:t>
            </a:r>
            <a:r>
              <a:rPr lang="en-US" b="1"/>
              <a:t>Corn was grown by Native Americans as staple of their diet</a:t>
            </a:r>
          </a:p>
          <a:p>
            <a:pPr>
              <a:buFont typeface="Arial" charset="0"/>
              <a:buChar char="•"/>
            </a:pPr>
            <a:r>
              <a:rPr lang="en-US" b="1"/>
              <a:t> Mastered the agronomic method of the “three sisters’ concept: corn, beans and squash</a:t>
            </a:r>
          </a:p>
          <a:p>
            <a:pPr>
              <a:buFont typeface="Arial" charset="0"/>
              <a:buChar char="•"/>
            </a:pPr>
            <a:r>
              <a:rPr lang="en-US" b="1"/>
              <a:t> Many of these same principles are used today to grow corn. </a:t>
            </a:r>
            <a:endParaRPr lang="en-US"/>
          </a:p>
        </p:txBody>
      </p:sp>
      <p:pic>
        <p:nvPicPr>
          <p:cNvPr id="5124" name="Picture 6" descr="http://t0.gstatic.com/images?q=tbn:NmOAd5ocfDlRMM:http://www.mentalfloss.com/wp-content/uploads/2007/11/435_indian_corn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977900"/>
            <a:ext cx="19050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AutoShape 11" descr="data:image/jpg;base64,/9j/4AAQSkZJRgABAQAAAQABAAD/2wCEAAkGBhQREBIUEhQVFBAWFxgXFxYXFyEbHRwbFBcXGyIbHBwXGygjGBomJRggIjEgLyc1LC4tICc9NzEsNiYsLSwBCQoKDgwOGg8PGi0lHCQqLCkpLywsKSksLCwtLCksKSwpLyksKSwtLCwsKSwsLCwpKSksKSwsKSksLCwsLCksLP/AABEIAGgAaAMBIgACEQEDEQH/xAAcAAABBQEBAQAAAAAAAAAAAAACAAQFBgcDAQj/xAA1EAACAgEDAwMCBAQFBQAAAAABAgMREgAEIQUTMQYiQQcyI1FSYUJxgZEUFWJyghckM2PR/8QAGAEAAwEBAAAAAAAAAAAAAAAAAQIDAAT/xAAfEQEBAAIDAQADAQAAAAAAAAABAAIRITFBURNhcQP/2gAMAwEAAhEDEQA/ANtCihoHQH40KbpS5QG3VVZl+QHyAP8AXBv7aInRQeGW5GEflrx4gQVIBUgggiwQfgj5Guh0w6vJuFjvapFJLf2yuyLVH5VW58ccD99Ljhjj0Q3uz31H6Vj2nUtkU9my3b/4eaMu2N0CAoN4KwQRkfptRQbXb6xTjCCNWGYWaQrfISlXIj4HLD+/5ah/W3VN3uMdvvtusLhZniKOSHYR8YmzZGJFhrBYWBxcBP1tpt3nuHzJhWIsR90YiemP+77j/qYjSOQbCf8At2i30KptYpywjjWOaZVGTN2ypWL9IzbksSAFBs+NTu7+rEubTH2xfasEaqQb8sZ5F9zj8kGI+bFnR+l+gdM3G02+TTRTt2Y5O1I6Bp5VZgKWwWpTZqgBz44l06XsmTqGy2kWW5aOSDvG5GLdok9yQgiFA/sFkAsDQ9usCeygFN/T/wBUpv8Abuyxdl0chkyzJyAIcsQCxPIJPyp1aQNZp9NZzDvtxt5Y3jmkhjfFlxrsMysKPBB7oIYWpo88a0sari7JWIDRgaAa6DRYxBR+Wlr0aWhPVjrnowbmYymUx5RolqnvXATi0ku1vvciuQtfOoXe+glTDOdlioqSI/aMmYkEmQlUYsDRtQR5WwNX/wCBoGGhqWq216TD05mnlnRIipj94CgZSl1UEsaxBwCKACPINCunVPXW0ih7iSxzuaCRROrO5PgAAkgfJJFAA3qC690w76RotsZFh2rEF6tVlYYPHELDMUXng0CSB+kF/wBLdu6IYd1uVDCnYSZdyvJOX2t+3gfp40Fy8jo9mPXPXuz3e1McwaLdBso6XuYSJysgcUKvgqcWokY83rNRWZYi17YDJdFUDNlFfzxYVvkY/wBdG9a+nodpBFDtttFJNIQqvNIGfkgAIHYC/wB6Cr8ckDVV6/6a3W0aGLcBHE5pKNglAPaaUFQC/IuyA3J86nkPbZ64osdTkikMkE8bmORsGQEL3HQxggyqoJCnhvtUC/nWm/TpNiCse2E080akybkiQxGRgM8Wc42xJ8CyPnWcdMi2g3AG6zbaQcBEod6ViMiSWVQt+fcCeAOCdahsfqVtI4gTBLttqgxV+2vbv4VREx8/BAq/nWxT2ZOOKx9R6MJZ9tMpCywO3JUnKORCrpwwq7DDyAVHB1J6rvp315tt7J24+4kuJYJKmJYDyVIJVqsHg+DqxjVylejRjQjRDWY3Qa80hpaE958DQHRjwNCdGWY7Hpqw9zAtjI7SFS1gM5tsb+0MxLEeLJqtct7EI85lZY6BaTI0hCjksf4SAPv/AL2AAJA6oX1Z6rGkMEDuEEsodrP8EIvx/FblAB8/00F0bgctG+pfUZlnhTYosT7pQX3kntNMQoiWUKxj5YC/gsAtFr1U910Cbb7iH/uHkTvzxCyxVTGsYkaJZWaqaR4wfPsJN3oeg9XZn3BVSySDEq1tGfvYrwcWcIFHPGMZ4PFNNzu5kEDSOzQL3UhPtEYZccyiih/H8+SDya1Fdk+/ClU2uxh2uzc95ZmvumJlFIryANcitchVVOI8jk1kpbSun9K6bt4o9woiKmPNZpCZGZcci4MhJJrkkC6/trJP8xSVYQIV7cUcasXzILCNEYlqZYnIH31wecTWZuH0thXcybhZo4JFgWJY2vMge8BaJxZQoADYg81+wOLjvVnftKdQ9BbTAzbYOzrPHgC7GNCu4RHpOAUAyHN8Dg8av50KIFACgBQKAAoAD4AHgaIasGpF3ENENCNENaxGulpLpaE94PA0J0Q8DQHRlYTqDj9M7ePcz7yQB53o9yWj20RQAiXwiCiSfJJNnU5WsO6l1XcdRkPdeZlLOYtrHGHUBG4tAjZke0EsDR/LxpcnUCuHqb6lbQxNHAo3R4JsMka82rh8bZrHtwskjyPOqb1nqiSQ7TYtC0DbeUs8bFr97LyC6qyn3vY/kQSPE3tumQbSFA1nrEpLKConkiyagwizCLKFxon5/MLWqp1zp08G4dZpO9LQNs6s9obGYLsb+QA2pu/Z+uqe6budhFCkcmy7ky33GMrAyNk4yULeeQGVEALfwOdSXSuiRjq+0l6eQkMkTzSLZBRIikTxkc5B2KjEn2spIPjVQ6X09ZGmM86Ke7XaEZmlf8JSCkfAr3VkaC4/On3pn1CvTdwZFiA2zAJIOGlEas9NkHosGIsKuBPtBJUHWEO7ctuWvRqoeiPV02+lnEiIsYWOSPC7CyNIArksQzUgNgAef21Ode3M8aIdumbmRAwxs4G7rkBT45PFX81qw8bp6pUaIaoe19SdQZnXshnXEMoioo8iqwB/FNxinGfzQ45Fre9T6nJFKohZS3fClUpwOyChyyoU5ZTRsmqsWdDcxX9dLTDokszRt3wBIJJFsDEMquwVwLNWtHzpa00+HjQnRDwNCx1pWhvUG53A7ce1Qd2ViDM4tIVUWXYA+5uQFT5PngHTf036Pg2IJjyeVgA8rm2bm/AoKL5oDz5vzp63qCDuvD3U7saLIy34Rrpvyriz+QIv7hdEg+pEi9UeOWXb/wCXZMBKpGKgqChMt0zcUVvgk/AGhstp6nf1F3MkLp2GaJmBbKM4Mzci2I5YAKpo8fmDxVaXbyJ0OZzX425TAt5ZBQL+7yGIND8qI86vEvT9nvpRu5NxHPtwvbjTICMYm3yJP4lmrHjgXfxTvqFtYpAJ03Q3Lu8iIqFTFFFFExKKFvmygZr8nx4pcvtjvmjvTnpuHcPuGfcGEK1NLamMgpHSG8bbhuMmBCm1HBa/brb7TbdH3JgCywGJwW4PdYjt27cXTED8lqgBQGsig3OckSRHHJmLMGoBQoU0CMSRfIUkkUCK1pMXqra/4X/BzRbjs4CGxGTlY8goxORPP538aXHUeXVJfTDoph2zSE2ZSoU/OEAKAn+ZyavgMP31cxqg+mfXO02+07Em5jM0AcKrAwu6JkyWswUCQigQCRf7aeenfqbDuuWRoI7cdyR1CDBUblmqiwc0OftPxzqggagjutG/92EY8yHn/YvLf34X/kNPgNRnTd4k0kkisGVaRSPFYq5N/vmP6KNSo0bRDS0hpaE1QPqR6olgaCLaPKN1w/bSPIOpvyKJf7DageDZqgdUPceutzUq7aV0jIVpRLbmF6OUcTfcV8C7tfjm21a/q1v5FeBGLDalGIwqzMti3ohhGqG6FBiaJAOs122zHbCLyFxKuoA90lDg3d2aoCyvPHxPPLU+IamO92QT25iROP8AxpQ9qf3qgPcG8A35GpJfSqSsMaQrxIre51LA+SxsH5AIHwfPGuS7JWcqKkdbJAWgvBsMclyUUBRN18EcakvT0qQB8pLyx8qQFKmiAx4PMg48835Ooq64q9XLddNhibEsMzyFWFL9xJvJkYhbsAf0586GHZpuJURLzI5ZnLnFCv3U3i/CeCcfHxMJ1GNhliKb3cqObA5N/NAf216nVYXDxowQ8hggCsBdHivBoi6/f8jqZ/o/IOO6D6jsu3QinV4mKqeVYrTGgQAck8mvzX54rlPDmWKlysdlj7RGcgBQUMKyHiuTf73qSj6VF+OnAjfHt0Ta0D+/PJujwa+bNSnU98DCwX7uK+34I934gxNAXz+XkcEH8nljAKt/4F9zFkgU4nAdsLVYqQwVq+CVIuxS1iLGucHSk7sEbYRuCzzmgCVwVsAAfhQ3/MnnkUbdTnMIQPiVeh/JEQrRQCwby8HkC+AdBNPlErkZTs7AyEUwrHE3aAVYrK6v4BrVRhqddQ9SS7hWhVnTavI0jBqYC+DWKq3tDcoWPivgasHT/XW627ROJmm24YIbycFEa290iqyvV+5xfNeADqryyIqNiqWvxiWPIP6ueDX8g3i6GltZCjxuxLY3Rzq68EY/bdc1TMAwoZjRMmyF9GbLq8MrFUljZwLKq6lgOPIUmvNaWs5+jHTlqeY338ihQWFRPawFeGvyOTiPH3G1qw7pPFG/VjdZb+JLH4cAZaVmPckl4+3gD2L5/wDmqKZa4IUMxHIYFiSQWZVoi2HANgt/XhaWo591MSfbjpxiSnaIKFSTmhkZoleieCzKstcUCTxVabx7L2LkshBL+LplDE88Y0faLyJ8UCSp0tLSY8zM73Pp2WHbQzN+H3T+H7ixCKAeFH8OPJZvPmueI/cbXMB3NKLCI5GQF/uD76I5NHx+evdLWxdm5VYWEwVQ5fHILktliOPcSqfbYIscnnzY11TYkkgyErwRZ9rc0Cf1rbfd8qCQB7SVpaJHN1O+lbOWYsIjEkchomVkU5foTuGmZr/kfnEitd/UfpZ9rGnchdVYk5Fld2xT7SVY4/q54AUnzpaWkzy1kH2xMNssAiqVZIpX5Cxk2bJUVQxs3VEA+eBY0cccklSdpA6g4BVC5EDEMWz+asBQVuuT8rS0cuOY/qvP0y6wqbmBVGMO5gwA/wDdt/fz/qKM9n5w0tLS10YdUsu7/9k=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68275" y="-471488"/>
            <a:ext cx="990600" cy="99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26" name="AutoShape 13" descr="data:image/jpg;base64,/9j/4AAQSkZJRgABAQAAAQABAAD/2wCEAAkGBhQREBIUEhQVFBAWFxgXFxYXFyEbHRwbFBcXGyIbHBwXGygjGBomJRggIjEgLyc1LC4tICc9NzEsNiYsLSwBCQoKDgwOGg8PGi0lHCQqLCkpLywsKSksLCwtLCksKSwpLyksKSwtLCwsKSwsLCwpKSksKSwsKSksLCwsLCksLP/AABEIAGgAaAMBIgACEQEDEQH/xAAcAAABBQEBAQAAAAAAAAAAAAACAAQFBgcDAQj/xAA1EAACAgEDAwMCBAQFBQAAAAABAgMREgAEIQUTMQYiQQcyI1FSYUJxgZEUFWJyghckM2PR/8QAGAEAAwEBAAAAAAAAAAAAAAAAAQIDAAT/xAAfEQEBAAIDAQADAQAAAAAAAAABAAIRITFBURNhcQP/2gAMAwEAAhEDEQA/ANtCihoHQH40KbpS5QG3VVZl+QHyAP8AXBv7aInRQeGW5GEflrx4gQVIBUgggiwQfgj5Guh0w6vJuFjvapFJLf2yuyLVH5VW58ccD99Ljhjj0Q3uz31H6Vj2nUtkU9my3b/4eaMu2N0CAoN4KwQRkfptRQbXb6xTjCCNWGYWaQrfISlXIj4HLD+/5ah/W3VN3uMdvvtusLhZniKOSHYR8YmzZGJFhrBYWBxcBP1tpt3nuHzJhWIsR90YiemP+77j/qYjSOQbCf8At2i30KptYpywjjWOaZVGTN2ypWL9IzbksSAFBs+NTu7+rEubTH2xfasEaqQb8sZ5F9zj8kGI+bFnR+l+gdM3G02+TTRTt2Y5O1I6Bp5VZgKWwWpTZqgBz44l06XsmTqGy2kWW5aOSDvG5GLdok9yQgiFA/sFkAsDQ9usCeygFN/T/wBUpv8Abuyxdl0chkyzJyAIcsQCxPIJPyp1aQNZp9NZzDvtxt5Y3jmkhjfFlxrsMysKPBB7oIYWpo88a0sari7JWIDRgaAa6DRYxBR+Wlr0aWhPVjrnowbmYymUx5RolqnvXATi0ku1vvciuQtfOoXe+glTDOdlioqSI/aMmYkEmQlUYsDRtQR5WwNX/wCBoGGhqWq216TD05mnlnRIipj94CgZSl1UEsaxBwCKACPINCunVPXW0ih7iSxzuaCRROrO5PgAAkgfJJFAA3qC690w76RotsZFh2rEF6tVlYYPHELDMUXng0CSB+kF/wBLdu6IYd1uVDCnYSZdyvJOX2t+3gfp40Fy8jo9mPXPXuz3e1McwaLdBso6XuYSJysgcUKvgqcWokY83rNRWZYi17YDJdFUDNlFfzxYVvkY/wBdG9a+nodpBFDtttFJNIQqvNIGfkgAIHYC/wB6Cr8ckDVV6/6a3W0aGLcBHE5pKNglAPaaUFQC/IuyA3J86nkPbZ64osdTkikMkE8bmORsGQEL3HQxggyqoJCnhvtUC/nWm/TpNiCse2E080akybkiQxGRgM8Wc42xJ8CyPnWcdMi2g3AG6zbaQcBEod6ViMiSWVQt+fcCeAOCdahsfqVtI4gTBLttqgxV+2vbv4VREx8/BAq/nWxT2ZOOKx9R6MJZ9tMpCywO3JUnKORCrpwwq7DDyAVHB1J6rvp315tt7J24+4kuJYJKmJYDyVIJVqsHg+DqxjVylejRjQjRDWY3Qa80hpaE958DQHRjwNCdGWY7Hpqw9zAtjI7SFS1gM5tsb+0MxLEeLJqtct7EI85lZY6BaTI0hCjksf4SAPv/AL2AAJA6oX1Z6rGkMEDuEEsodrP8EIvx/FblAB8/00F0bgctG+pfUZlnhTYosT7pQX3kntNMQoiWUKxj5YC/gsAtFr1U910Cbb7iH/uHkTvzxCyxVTGsYkaJZWaqaR4wfPsJN3oeg9XZn3BVSySDEq1tGfvYrwcWcIFHPGMZ4PFNNzu5kEDSOzQL3UhPtEYZccyiih/H8+SDya1Fdk+/ClU2uxh2uzc95ZmvumJlFIryANcitchVVOI8jk1kpbSun9K6bt4o9woiKmPNZpCZGZcci4MhJJrkkC6/trJP8xSVYQIV7cUcasXzILCNEYlqZYnIH31wecTWZuH0thXcybhZo4JFgWJY2vMge8BaJxZQoADYg81+wOLjvVnftKdQ9BbTAzbYOzrPHgC7GNCu4RHpOAUAyHN8Dg8av50KIFACgBQKAAoAD4AHgaIasGpF3ENENCNENaxGulpLpaE94PA0J0Q8DQHRlYTqDj9M7ePcz7yQB53o9yWj20RQAiXwiCiSfJJNnU5WsO6l1XcdRkPdeZlLOYtrHGHUBG4tAjZke0EsDR/LxpcnUCuHqb6lbQxNHAo3R4JsMka82rh8bZrHtwskjyPOqb1nqiSQ7TYtC0DbeUs8bFr97LyC6qyn3vY/kQSPE3tumQbSFA1nrEpLKConkiyagwizCLKFxon5/MLWqp1zp08G4dZpO9LQNs6s9obGYLsb+QA2pu/Z+uqe6budhFCkcmy7ky33GMrAyNk4yULeeQGVEALfwOdSXSuiRjq+0l6eQkMkTzSLZBRIikTxkc5B2KjEn2spIPjVQ6X09ZGmM86Ke7XaEZmlf8JSCkfAr3VkaC4/On3pn1CvTdwZFiA2zAJIOGlEas9NkHosGIsKuBPtBJUHWEO7ctuWvRqoeiPV02+lnEiIsYWOSPC7CyNIArksQzUgNgAef21Ode3M8aIdumbmRAwxs4G7rkBT45PFX81qw8bp6pUaIaoe19SdQZnXshnXEMoioo8iqwB/FNxinGfzQ45Fre9T6nJFKohZS3fClUpwOyChyyoU5ZTRsmqsWdDcxX9dLTDokszRt3wBIJJFsDEMquwVwLNWtHzpa00+HjQnRDwNCx1pWhvUG53A7ce1Qd2ViDM4tIVUWXYA+5uQFT5PngHTf036Pg2IJjyeVgA8rm2bm/AoKL5oDz5vzp63qCDuvD3U7saLIy34Rrpvyriz+QIv7hdEg+pEi9UeOWXb/wCXZMBKpGKgqChMt0zcUVvgk/AGhstp6nf1F3MkLp2GaJmBbKM4Mzci2I5YAKpo8fmDxVaXbyJ0OZzX425TAt5ZBQL+7yGIND8qI86vEvT9nvpRu5NxHPtwvbjTICMYm3yJP4lmrHjgXfxTvqFtYpAJ03Q3Lu8iIqFTFFFFExKKFvmygZr8nx4pcvtjvmjvTnpuHcPuGfcGEK1NLamMgpHSG8bbhuMmBCm1HBa/brb7TbdH3JgCywGJwW4PdYjt27cXTED8lqgBQGsig3OckSRHHJmLMGoBQoU0CMSRfIUkkUCK1pMXqra/4X/BzRbjs4CGxGTlY8goxORPP538aXHUeXVJfTDoph2zSE2ZSoU/OEAKAn+ZyavgMP31cxqg+mfXO02+07Em5jM0AcKrAwu6JkyWswUCQigQCRf7aeenfqbDuuWRoI7cdyR1CDBUblmqiwc0OftPxzqggagjutG/92EY8yHn/YvLf34X/kNPgNRnTd4k0kkisGVaRSPFYq5N/vmP6KNSo0bRDS0hpaE1QPqR6olgaCLaPKN1w/bSPIOpvyKJf7DageDZqgdUPceutzUq7aV0jIVpRLbmF6OUcTfcV8C7tfjm21a/q1v5FeBGLDalGIwqzMti3ohhGqG6FBiaJAOs122zHbCLyFxKuoA90lDg3d2aoCyvPHxPPLU+IamO92QT25iROP8AxpQ9qf3qgPcG8A35GpJfSqSsMaQrxIre51LA+SxsH5AIHwfPGuS7JWcqKkdbJAWgvBsMclyUUBRN18EcakvT0qQB8pLyx8qQFKmiAx4PMg48835Ooq64q9XLddNhibEsMzyFWFL9xJvJkYhbsAf0586GHZpuJURLzI5ZnLnFCv3U3i/CeCcfHxMJ1GNhliKb3cqObA5N/NAf216nVYXDxowQ8hggCsBdHivBoi6/f8jqZ/o/IOO6D6jsu3QinV4mKqeVYrTGgQAck8mvzX54rlPDmWKlysdlj7RGcgBQUMKyHiuTf73qSj6VF+OnAjfHt0Ta0D+/PJujwa+bNSnU98DCwX7uK+34I934gxNAXz+XkcEH8nljAKt/4F9zFkgU4nAdsLVYqQwVq+CVIuxS1iLGucHSk7sEbYRuCzzmgCVwVsAAfhQ3/MnnkUbdTnMIQPiVeh/JEQrRQCwby8HkC+AdBNPlErkZTs7AyEUwrHE3aAVYrK6v4BrVRhqddQ9SS7hWhVnTavI0jBqYC+DWKq3tDcoWPivgasHT/XW627ROJmm24YIbycFEa290iqyvV+5xfNeADqryyIqNiqWvxiWPIP6ueDX8g3i6GltZCjxuxLY3Rzq68EY/bdc1TMAwoZjRMmyF9GbLq8MrFUljZwLKq6lgOPIUmvNaWs5+jHTlqeY338ihQWFRPawFeGvyOTiPH3G1qw7pPFG/VjdZb+JLH4cAZaVmPckl4+3gD2L5/wDmqKZa4IUMxHIYFiSQWZVoi2HANgt/XhaWo591MSfbjpxiSnaIKFSTmhkZoleieCzKstcUCTxVabx7L2LkshBL+LplDE88Y0faLyJ8UCSp0tLSY8zM73Pp2WHbQzN+H3T+H7ixCKAeFH8OPJZvPmueI/cbXMB3NKLCI5GQF/uD76I5NHx+evdLWxdm5VYWEwVQ5fHILktliOPcSqfbYIscnnzY11TYkkgyErwRZ9rc0Cf1rbfd8qCQB7SVpaJHN1O+lbOWYsIjEkchomVkU5foTuGmZr/kfnEitd/UfpZ9rGnchdVYk5Fld2xT7SVY4/q54AUnzpaWkzy1kH2xMNssAiqVZIpX5Cxk2bJUVQxs3VEA+eBY0cccklSdpA6g4BVC5EDEMWz+asBQVuuT8rS0cuOY/qvP0y6wqbmBVGMO5gwA/wDdt/fz/qKM9n5w0tLS10YdUsu7/9k=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68275" y="-471488"/>
            <a:ext cx="990600" cy="99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5127" name="Picture 15" descr="http://i.ehow.com/images/a02/58/cs/plant-native-american-sisters-method-200X2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43800" y="9144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17" descr="http://www.fs.fed.us/r9/hoosier/images/historical/indian_corn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26300" y="4953000"/>
            <a:ext cx="163195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19" descr="http://4.bp.blogspot.com/__dCNSUbnD38/Sw1vs9gRthI/AAAAAAAAAIs/MdWqL48Md2o/s320/diorama+iroquois+village+nysm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66800" y="4598988"/>
            <a:ext cx="2895600" cy="196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en-US" smtClean="0"/>
              <a:t>Corn Today </a:t>
            </a:r>
          </a:p>
        </p:txBody>
      </p:sp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990600" y="2590800"/>
            <a:ext cx="7848600" cy="15700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/>
              <a:t> </a:t>
            </a:r>
            <a:r>
              <a:rPr lang="en-US" b="1"/>
              <a:t>Today corn is the number one crop grown in the United States</a:t>
            </a:r>
          </a:p>
          <a:p>
            <a:pPr>
              <a:buFont typeface="Arial" charset="0"/>
              <a:buChar char="•"/>
            </a:pPr>
            <a:r>
              <a:rPr lang="en-US" b="1"/>
              <a:t> It is used in a variety of different food, feed and nonfood</a:t>
            </a:r>
          </a:p>
          <a:p>
            <a:endParaRPr lang="en-US"/>
          </a:p>
        </p:txBody>
      </p:sp>
      <p:pic>
        <p:nvPicPr>
          <p:cNvPr id="6148" name="Picture 10" descr="corprod.jpg (36037 bytes)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4572000"/>
            <a:ext cx="30384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4" descr="http://www.kycorn.org/images/f4t%20-%20corn%20us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3733800"/>
            <a:ext cx="2819400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9" descr="http://www.soultek.com/blog/uploaded_images/corn_feed_as_bad_as_ethanol-7093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285750"/>
            <a:ext cx="1371600" cy="222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11" descr="http://www.epa.gov/smartway/growandgo/smartway_images/e85-pump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96200" y="228600"/>
            <a:ext cx="1223963" cy="218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en-US" smtClean="0"/>
              <a:t>Keeping Corn Safe  </a:t>
            </a:r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990600" y="1828800"/>
            <a:ext cx="7848600" cy="2678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/>
              <a:t> </a:t>
            </a:r>
            <a:r>
              <a:rPr lang="en-US" b="1"/>
              <a:t>Because corn is so important to our lives and economy we need to keep the corn supply safe to eat. </a:t>
            </a:r>
          </a:p>
          <a:p>
            <a:r>
              <a:rPr lang="en-US" b="1"/>
              <a:t> </a:t>
            </a:r>
          </a:p>
          <a:p>
            <a:pPr>
              <a:buFont typeface="Arial" charset="0"/>
              <a:buChar char="•"/>
            </a:pPr>
            <a:r>
              <a:rPr lang="en-US" b="1"/>
              <a:t>Corn like other foods must be grown, harvested, stored, processed and handled properly to prevent attack by insects and microorganisms that can make corn unsafe to eat.</a:t>
            </a:r>
            <a:endParaRPr lang="en-US"/>
          </a:p>
        </p:txBody>
      </p:sp>
      <p:pic>
        <p:nvPicPr>
          <p:cNvPr id="7172" name="Picture 4" descr="http://www.gpsd.dst.il.us/microorganism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4572000"/>
            <a:ext cx="2819400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6" descr="http://www.ces.ncsu.edu/plymouth/graphics/ent/cewlarvae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4114800"/>
            <a:ext cx="1576388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8" descr="http://entweb.clemson.edu/eiis/factshot/images/cornearworm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0400" y="304800"/>
            <a:ext cx="1928813" cy="139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10" descr="http://www.ent.iastate.edu/images/plantpath/corn/fusarium/fusarium_insect_inj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" y="457200"/>
            <a:ext cx="1981200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381000"/>
            <a:ext cx="7620000" cy="1143000"/>
          </a:xfrm>
        </p:spPr>
        <p:txBody>
          <a:bodyPr/>
          <a:lstStyle/>
          <a:p>
            <a:pPr algn="ctr"/>
            <a:r>
              <a:rPr lang="en-US" smtClean="0"/>
              <a:t>Molds  </a:t>
            </a:r>
          </a:p>
        </p:txBody>
      </p:sp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1066800" y="2362200"/>
            <a:ext cx="7848600" cy="2308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dirty="0"/>
              <a:t> One group of organisms that we are very concerned about are molds.  </a:t>
            </a:r>
          </a:p>
          <a:p>
            <a:pPr>
              <a:buFont typeface="Arial" charset="0"/>
              <a:buChar char="•"/>
            </a:pPr>
            <a:r>
              <a:rPr lang="en-US" dirty="0"/>
              <a:t> Molds are microscopic fungi that can grow on foods and feeds.  </a:t>
            </a:r>
          </a:p>
          <a:p>
            <a:pPr>
              <a:buFont typeface="Arial" charset="0"/>
              <a:buChar char="•"/>
            </a:pPr>
            <a:r>
              <a:rPr lang="en-US" dirty="0"/>
              <a:t> </a:t>
            </a:r>
            <a:r>
              <a:rPr lang="en-US" b="1" dirty="0"/>
              <a:t>We are particularly concerned with those that produce toxins or poisons called mycotoxins</a:t>
            </a:r>
            <a:r>
              <a:rPr lang="en-US" dirty="0"/>
              <a:t>.  </a:t>
            </a:r>
          </a:p>
        </p:txBody>
      </p:sp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Helvetica" pitchFamily="34" charset="0"/>
              </a:rPr>
              <a:t>: </a:t>
            </a:r>
          </a:p>
          <a:p>
            <a:pPr eaLnBrk="0" hangingPunct="0"/>
            <a:r>
              <a:rPr lang="en-US" sz="600"/>
              <a:t>  </a:t>
            </a:r>
            <a:r>
              <a:rPr lang="en-US" sz="25800"/>
              <a:t/>
            </a:r>
            <a:br>
              <a:rPr lang="en-US" sz="25800"/>
            </a:br>
            <a:endParaRPr lang="en-US"/>
          </a:p>
          <a:p>
            <a:pPr eaLnBrk="0" hangingPunct="0"/>
            <a:endParaRPr lang="en-US"/>
          </a:p>
        </p:txBody>
      </p:sp>
      <p:pic>
        <p:nvPicPr>
          <p:cNvPr id="8197" name="Picture 8" descr="http://www.apsnet.org/education/K-12PlantPathways/NewsViews/Images/aspergillus_ea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381000"/>
            <a:ext cx="2781300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10" descr="http://www.microscopesblog.com/uploaded_images/fungi-7458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0" y="4359275"/>
            <a:ext cx="1866900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AutoShape 12" descr="data:image/jpg;base64,/9j/4AAQSkZJRgABAQAAAQABAAD/2wCEAAkGBhQSERUUExQUFRUVFx4VGRcUGBkYGBgXFxcXFBgZFxwYHCYeHR4jGRgUHy8gJCcpLCwsFyAxNTAqNycrLCkBCQoKDgwOGg8PGjQkHyQsKSwvMTIsKTUtLiwsKTQsKTAuKSkvKSwtKiksLCwsLCwsMTQsLCwsNCwsLCksKSwsLP/AABEIAGsAjwMBIgACEQEDEQH/xAAcAAABBAMBAAAAAAAAAAAAAAAFAwQGBwABAgj/xAA3EAABAgQDBQQJBAMBAAAAAAABAhEAAwQhBRIxBkFRYXEigZHBBxMjMkJSobHwktHh8RQVYrL/xAAaAQACAwEBAAAAAAAAAAAAAAAEBQACAwYB/8QALBEAAgEDAwIEBQUAAAAAAAAAAQIAAwQREiExBSITMkGRQlFhcaEUFcHR4f/aAAwDAQACEQMRAD8Ao6MjIyJJMjI3GRJJqNxkbaJJDWz2FBRC1gMNAd/OJXMqDu05RHsPqGQBBCQt4W1V1tlp0/T6aKoI5hmkSVkBnguKdSdR+cYGYZYglyOUEavFDoC45wHVo5GY3YajpxtD0nFSZSkksprEWf8AmIzi+ESK4ZZvs5wsmaB9FcR+CO6evcw1rV3uCOsHWdyxHh1DuPyP7nL9Q6d4T6kGx/EgGP7Mz6NeWamx91aboV0PkbwKi3KDHAUmTPQJslViFB2gRjnouCwZtAvOnUylHtDkknXob8zDAENxFboyeaVzGQrU0q5aihaVIUmxSoEEdQYSiSsyNtGo3EkmoyNxkSSajcZEp2e2aBT66cOzqlB0PAq5coyq1VpLqaaU6bVDhYHw7AJ04ZkpZHzqsnu3nueCiNjVN7/afcLN94l9Kkr10Gg0A5ARN9mdlAp1TUuLFIO97v5QIlepUbCwtqNOkuW3lPLwCdLvkUpPFIJA6tpCtCto9D0uHy5T5EhJOrADppaGmI7NU88HPJQSd+UBT6OCLvBLUSV53l7fqApNxtKfo6htPKOp63gntRsaukzTEHNKS11KSFB7M1n7oApJIfQcTYfnSADTdW0zpKV5RdNedo5pxe0SutwkKkhxfKPtERoJqlqyyU5jxUPqBEgqZUwMJtQorOqUgdl+MUr2jNhtWnEV3HUUqMBTBOJHkSyFEHcWgrQ1apZdBIPKF6vAlgZkKCwRvDE9DugUiqAVlW6FcxbxgwoRuDmL2rq+xGJJqpVLWpCKyUCdBMTZQ6EXHTTlEPx70QzUArpFioRrlcCYPJXcx5QZlgs+o4i4h9SYiuWXQoj7RvTr6ud4K9vjy7SmKmmXLWUzEqQoapUCkjqDCcX7U1lNWJyVklC9wU3aHRQ7Q7jEWxb0NJmduhqAQfgnbuikh+4p74J054gpJXZhKraMEY0bAiktCOAUAmzgD7oufIRYMtQUQkaCITs5OyktqYsHZ6g9ccqdbDpzhTdKz1B+IxtiFQmGtncPzzUjQXJbc38tFjIDAcg0AMDwQSXSVBQ5hi9tN7W4wcu4G5rHyMHW1M01weYJcVNbbRR46kpvDeYe6OqVZgjMHxOcWw1M2WpKg4IYxRm0shSJvq37ILcjeL8XMs0VLt7hwIUohyFN3vyi3M8JxM2J9UhEwuHaxOo6eMNykjMpZ3vZiSXYXO64gBhdeUKYn+vzfErMsz5TyzfQPpYtugK4XJGeIZbvpBxzG/8AsyE6FLceGh5b4VmVKJiMqglXwuoXHf8AgjmroJiiQmWSU2JYkBtS41hHDaVSSorPb1CXbjc8w39xHVUxp5niMz51cQVLWZExSNxOjuBwIh3Q1ecqSdU/aONoahK0Oxzps/Ln4wxw9ft5Z+cX/Sf2Bi4Uag+NzzN7d+xqR9Nx/MPJTDiROUn3SR0jSZUbVLgvEEZsyk43G2haikFc1CBcqWEjvIEZzOPsHPaPLyi6Nj8NQiWma7TFnL0ALjxaKZwx5M8FQuhdwdLHQ9YvbZ7FZU/1SUqBaW+UM+ZxYsOF4z0DXql9Z0aYbmTSVO+mjfYwSkTwpLb4HS5KJqiA6FpsX8xoRzhZCylWQtmbXlFs4lMZj9Mq7ljzvG5hAFoHyFLUnKXCk2P7iEqmhBAZSk8wSfEGPNU90x5NqB4xAdvpgCFc+HSJNICkqIKgoCK/21xP1k4oBsnUjQn8EWUyrCRSfZik25aXvrvh9hG0Zk6h0mzOdN7DSGRIcP7vHfbfwO+E6mWLM3I3Lvfu3x6QDzPASOJLqTa+UVG5ltvVd+ZaBWI45JWsdqZwz/CeTPEeWOlxHKKckM39/wBRiKKg5mpqsRiPl1AIypJ1uCb36awdwLDiqcg7kS8x6qJSB9z3QIocNdW/z7otfZqgkope2wJUXO+zAD84wQq52lFcpkj7QDOZI/eBi8XSSyb89BDbaevEyoXKll5cuxPzL1PcNOrxxRUrCAru7NLZY1tLNXXW8qxRhbDqz1U6XM+RaV/pUFeUIKjiDIqnoTbD0aJrEippcomKSCUmyZoZxfcrnECwqqTTkBQOYFvlKVpLEHgoGzHVos/0O7Ripw+Wkl1yfZK49n3T3pbwiH+l3Zs0tUKxCAuTPLTUl2E3i4uMwDvxB5RaovxCZocdpjPHduJily1IMyWpIYk5b9yQS2up8Il+y+06JyEqJZaQxHHp+0QL/Y09SgZeysWKFa8LH4o5komSFBaQCN44gcOBjBpuoluzMUu43ix/eEU1qiSeVt0R+h2hSUBQUjgyyzcr3h1KnmcrMTYaMCkHuJfxbpA1a4SiupjCKVs9Q7CIY1iUzKpMtgSNbs+4AjXfFYYqFpUorDW1d/7/AJi4JlIGtYCI/i2FuCGcEcIW0eqFmww2jT9uR0wp3la/5roZwwuf57oxCczFt/O138NINV+ApWkhCWWLsN435eY4QF/1ExCSUk2dxvHHzh0rhhkRNVomm2lhvOjJLjmN318ocUKFKGlh4uNISw2jmLFy6XZwPwweWgSgB3xfIG5mYQscCPcOlBPaLaR3i2LFS0plKLJDFtCTDZAUsAbtO6D+C7OiyiIX3V6EXtjK3tADl5G1YEpKjMBJzXIOoJ4QYw6W/CJFPorNAKfKyKtvjn3uGq7NzG/h9vbKVVHEKLjiOznKSY+i/bL/AAKsZz7GayF8vlV3fYx6TqqSVVyFS5gC5cxLEcQbgg7joQY8dxbHop9KPqMtNUq9nohZ+H/k8ue6NFPoZm6+onGP+juZQKnG60ZT6pYGua1wNFJB84icimUzesW3AKLR6fqKaVVSShaUzJawxBuCPzfFUbVeiebIJmUrzZWuTWYgcvnHS/I6xjVQjiH2NSnqxUkQwyQlBBGvE3P1iW4XW6XiMUdKolmPA8YlOF4W1yXhHdVKY83M68FVXEk9JNzCEaiQ8bkKYM8dqMIncZ2gZbByJF8VpMpzaKFwRFbzcdWpayQxJOm6LYxs+zUeEU9POWYuzuo/cw66XVLKwP0gV8usofuIXw9819YlGHYAqZf7wA2aX205mIbfFlUNSGED3t09NtImi0wAMCawvZoJZ4PpkgBhDWXWBo6VUQtNYt5pbSZqeABEdxID6wWqqqI5idU1yY8HcRiE01lKrjiFFiOCI7ycfMMbQpo0I5iSSyNg/SnNo2lzXmSfFSenEcovfAtppFXLC5S0qB4HTrwjyRKgvgGKzZE1KpUxSCSAcp16jQxZX9DKFfUT1FimzMiodSkss/Giyu/j3xHarY2dLvLImD9KvA2+sGdmK5cyUkrU5IHCD6YHubCjX3Yb/MQihe1aWwO3yMrUy1yyy0qSf+g0JzaqLOWgEXAPWBtXs7TrBzSkd3Z/8tCap0M57H9xGK9VHxr7SqMTnqmkS5YKidw4AOfoCYrddP2iDYv9X3x6IwnBpMmbMMtABYBySqxd2zE8B4RVm32HS0Va8qQHuW4wfb2X6alzv6ylW8FZwFGwkew4FJfRvKJRQ4qG1gHQU4UADfdqdIsHY/Y+lmAFcrN1XM+2aBqth455hn65Ka5YGMJWLDjD+nMyZ7iFq6An66RPKTZ2ml+5JljnlBPibwRCANBGa9BGe5/YQV+rA+RPcyBSNkaib75TLH6leAt9YK0mwdOm60+tPGZcdydIlBEJTTDi36fb0fKu/wBd4urX1epsWwPpt/s//9k=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68275" y="-487363"/>
            <a:ext cx="1362075" cy="1019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0" name="AutoShape 14" descr="data:image/jpg;base64,/9j/4AAQSkZJRgABAQAAAQABAAD/2wCEAAkGBhQSERUUExQUFRUVFx4VGRcUGBkYGBgXFxcXFBgZFxwYHCYeHR4jGRgUHy8gJCcpLCwsFyAxNTAqNycrLCkBCQoKDgwOGg8PGjQkHyQsKSwvMTIsKTUtLiwsKTQsKTAuKSkvKSwtKiksLCwsLCwsMTQsLCwsNCwsLCksKSwsLP/AABEIAGsAjwMBIgACEQEDEQH/xAAcAAABBAMBAAAAAAAAAAAAAAAFAwQGBwABAgj/xAA3EAABAgQDBQQJBAMBAAAAAAABAhEAAwQhBRIxBkFRYXEigZHBBxMjMkJSobHwktHh8RQVYrL/xAAaAQACAwEBAAAAAAAAAAAAAAAEBQACAwYB/8QALBEAAgEDAwIEBQUAAAAAAAAAAQIAAwQREiExBSITMkGRQlFhcaEUFcHR4f/aAAwDAQACEQMRAD8Ao6MjIyJJMjI3GRJJqNxkbaJJDWz2FBRC1gMNAd/OJXMqDu05RHsPqGQBBCQt4W1V1tlp0/T6aKoI5hmkSVkBnguKdSdR+cYGYZYglyOUEavFDoC45wHVo5GY3YajpxtD0nFSZSkksprEWf8AmIzi+ESK4ZZvs5wsmaB9FcR+CO6evcw1rV3uCOsHWdyxHh1DuPyP7nL9Q6d4T6kGx/EgGP7Mz6NeWamx91aboV0PkbwKi3KDHAUmTPQJslViFB2gRjnouCwZtAvOnUylHtDkknXob8zDAENxFboyeaVzGQrU0q5aihaVIUmxSoEEdQYSiSsyNtGo3EkmoyNxkSSajcZEp2e2aBT66cOzqlB0PAq5coyq1VpLqaaU6bVDhYHw7AJ04ZkpZHzqsnu3nueCiNjVN7/afcLN94l9Kkr10Gg0A5ARN9mdlAp1TUuLFIO97v5QIlepUbCwtqNOkuW3lPLwCdLvkUpPFIJA6tpCtCto9D0uHy5T5EhJOrADppaGmI7NU88HPJQSd+UBT6OCLvBLUSV53l7fqApNxtKfo6htPKOp63gntRsaukzTEHNKS11KSFB7M1n7oApJIfQcTYfnSADTdW0zpKV5RdNedo5pxe0SutwkKkhxfKPtERoJqlqyyU5jxUPqBEgqZUwMJtQorOqUgdl+MUr2jNhtWnEV3HUUqMBTBOJHkSyFEHcWgrQ1apZdBIPKF6vAlgZkKCwRvDE9DugUiqAVlW6FcxbxgwoRuDmL2rq+xGJJqpVLWpCKyUCdBMTZQ6EXHTTlEPx70QzUArpFioRrlcCYPJXcx5QZlgs+o4i4h9SYiuWXQoj7RvTr6ud4K9vjy7SmKmmXLWUzEqQoapUCkjqDCcX7U1lNWJyVklC9wU3aHRQ7Q7jEWxb0NJmduhqAQfgnbuikh+4p74J054gpJXZhKraMEY0bAiktCOAUAmzgD7oufIRYMtQUQkaCITs5OyktqYsHZ6g9ccqdbDpzhTdKz1B+IxtiFQmGtncPzzUjQXJbc38tFjIDAcg0AMDwQSXSVBQ5hi9tN7W4wcu4G5rHyMHW1M01weYJcVNbbRR46kpvDeYe6OqVZgjMHxOcWw1M2WpKg4IYxRm0shSJvq37ILcjeL8XMs0VLt7hwIUohyFN3vyi3M8JxM2J9UhEwuHaxOo6eMNykjMpZ3vZiSXYXO64gBhdeUKYn+vzfErMsz5TyzfQPpYtugK4XJGeIZbvpBxzG/8AsyE6FLceGh5b4VmVKJiMqglXwuoXHf8AgjmroJiiQmWSU2JYkBtS41hHDaVSSorPb1CXbjc8w39xHVUxp5niMz51cQVLWZExSNxOjuBwIh3Q1ecqSdU/aONoahK0Oxzps/Ln4wxw9ft5Z+cX/Sf2Bi4Uag+NzzN7d+xqR9Nx/MPJTDiROUn3SR0jSZUbVLgvEEZsyk43G2haikFc1CBcqWEjvIEZzOPsHPaPLyi6Nj8NQiWma7TFnL0ALjxaKZwx5M8FQuhdwdLHQ9YvbZ7FZU/1SUqBaW+UM+ZxYsOF4z0DXql9Z0aYbmTSVO+mjfYwSkTwpLb4HS5KJqiA6FpsX8xoRzhZCylWQtmbXlFs4lMZj9Mq7ljzvG5hAFoHyFLUnKXCk2P7iEqmhBAZSk8wSfEGPNU90x5NqB4xAdvpgCFc+HSJNICkqIKgoCK/21xP1k4oBsnUjQn8EWUyrCRSfZik25aXvrvh9hG0Zk6h0mzOdN7DSGRIcP7vHfbfwO+E6mWLM3I3Lvfu3x6QDzPASOJLqTa+UVG5ltvVd+ZaBWI45JWsdqZwz/CeTPEeWOlxHKKckM39/wBRiKKg5mpqsRiPl1AIypJ1uCb36awdwLDiqcg7kS8x6qJSB9z3QIocNdW/z7otfZqgkope2wJUXO+zAD84wQq52lFcpkj7QDOZI/eBi8XSSyb89BDbaevEyoXKll5cuxPzL1PcNOrxxRUrCAru7NLZY1tLNXXW8qxRhbDqz1U6XM+RaV/pUFeUIKjiDIqnoTbD0aJrEippcomKSCUmyZoZxfcrnECwqqTTkBQOYFvlKVpLEHgoGzHVos/0O7Ripw+Wkl1yfZK49n3T3pbwiH+l3Zs0tUKxCAuTPLTUl2E3i4uMwDvxB5RaovxCZocdpjPHduJily1IMyWpIYk5b9yQS2up8Il+y+06JyEqJZaQxHHp+0QL/Y09SgZeysWKFa8LH4o5komSFBaQCN44gcOBjBpuoluzMUu43ix/eEU1qiSeVt0R+h2hSUBQUjgyyzcr3h1KnmcrMTYaMCkHuJfxbpA1a4SiupjCKVs9Q7CIY1iUzKpMtgSNbs+4AjXfFYYqFpUorDW1d/7/AJi4JlIGtYCI/i2FuCGcEcIW0eqFmww2jT9uR0wp3la/5roZwwuf57oxCczFt/O138NINV+ApWkhCWWLsN435eY4QF/1ExCSUk2dxvHHzh0rhhkRNVomm2lhvOjJLjmN318ocUKFKGlh4uNISw2jmLFy6XZwPwweWgSgB3xfIG5mYQscCPcOlBPaLaR3i2LFS0plKLJDFtCTDZAUsAbtO6D+C7OiyiIX3V6EXtjK3tADl5G1YEpKjMBJzXIOoJ4QYw6W/CJFPorNAKfKyKtvjn3uGq7NzG/h9vbKVVHEKLjiOznKSY+i/bL/AAKsZz7GayF8vlV3fYx6TqqSVVyFS5gC5cxLEcQbgg7joQY8dxbHop9KPqMtNUq9nohZ+H/k8ue6NFPoZm6+onGP+juZQKnG60ZT6pYGua1wNFJB84icimUzesW3AKLR6fqKaVVSShaUzJawxBuCPzfFUbVeiebIJmUrzZWuTWYgcvnHS/I6xjVQjiH2NSnqxUkQwyQlBBGvE3P1iW4XW6XiMUdKolmPA8YlOF4W1yXhHdVKY83M68FVXEk9JNzCEaiQ8bkKYM8dqMIncZ2gZbByJF8VpMpzaKFwRFbzcdWpayQxJOm6LYxs+zUeEU9POWYuzuo/cw66XVLKwP0gV8usofuIXw9819YlGHYAqZf7wA2aX205mIbfFlUNSGED3t09NtImi0wAMCawvZoJZ4PpkgBhDWXWBo6VUQtNYt5pbSZqeABEdxID6wWqqqI5idU1yY8HcRiE01lKrjiFFiOCI7ycfMMbQpo0I5iSSyNg/SnNo2lzXmSfFSenEcovfAtppFXLC5S0qB4HTrwjyRKgvgGKzZE1KpUxSCSAcp16jQxZX9DKFfUT1FimzMiodSkss/Giyu/j3xHarY2dLvLImD9KvA2+sGdmK5cyUkrU5IHCD6YHubCjX3Yb/MQihe1aWwO3yMrUy1yyy0qSf+g0JzaqLOWgEXAPWBtXs7TrBzSkd3Z/8tCap0M57H9xGK9VHxr7SqMTnqmkS5YKidw4AOfoCYrddP2iDYv9X3x6IwnBpMmbMMtABYBySqxd2zE8B4RVm32HS0Va8qQHuW4wfb2X6alzv6ylW8FZwFGwkew4FJfRvKJRQ4qG1gHQU4UADfdqdIsHY/Y+lmAFcrN1XM+2aBqth455hn65Ka5YGMJWLDjD+nMyZ7iFq6An66RPKTZ2ml+5JljnlBPibwRCANBGa9BGe5/YQV+rA+RPcyBSNkaib75TLH6leAt9YK0mwdOm60+tPGZcdydIlBEJTTDi36fb0fKu/wBd4urX1epsWwPpt/s//9k=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68275" y="-487363"/>
            <a:ext cx="1362075" cy="1019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8201" name="Picture 16" descr="http://www.infobarrel.com/media/image/56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4724400"/>
            <a:ext cx="2540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8" descr="http://www.dogfoodadvisor.com/wp-content/uploads/2009/04/moldy-brea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0600" y="381000"/>
            <a:ext cx="26987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381000"/>
            <a:ext cx="7620000" cy="1143000"/>
          </a:xfrm>
        </p:spPr>
        <p:txBody>
          <a:bodyPr/>
          <a:lstStyle/>
          <a:p>
            <a:pPr algn="ctr"/>
            <a:r>
              <a:rPr lang="en-US" smtClean="0"/>
              <a:t>Alfatoxin </a:t>
            </a: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1066800" y="2362200"/>
            <a:ext cx="7848600" cy="2308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dirty="0"/>
              <a:t> One type of mycotoxin that we are concerned about is </a:t>
            </a:r>
            <a:r>
              <a:rPr lang="en-US" dirty="0" smtClean="0"/>
              <a:t>aflatoxin – which is </a:t>
            </a:r>
            <a:r>
              <a:rPr lang="en-US" dirty="0"/>
              <a:t>produced by the mold </a:t>
            </a:r>
            <a:r>
              <a:rPr lang="en-US" i="1" dirty="0" err="1"/>
              <a:t>Aspergillus</a:t>
            </a:r>
            <a:r>
              <a:rPr lang="en-US" i="1" dirty="0"/>
              <a:t> </a:t>
            </a:r>
            <a:r>
              <a:rPr lang="en-US" i="1" dirty="0" err="1"/>
              <a:t>flavus</a:t>
            </a:r>
            <a:r>
              <a:rPr lang="en-US" i="1" dirty="0"/>
              <a:t> </a:t>
            </a:r>
            <a:r>
              <a:rPr lang="en-US" dirty="0" smtClean="0"/>
              <a:t>and </a:t>
            </a:r>
            <a:r>
              <a:rPr lang="en-US" dirty="0"/>
              <a:t>other species of molds.  </a:t>
            </a:r>
          </a:p>
          <a:p>
            <a:pPr>
              <a:buFont typeface="Arial" charset="0"/>
              <a:buChar char="•"/>
            </a:pPr>
            <a:r>
              <a:rPr lang="en-US" dirty="0"/>
              <a:t> This toxin can cause a variety of ailments ranging from vomiting and abdominal pain to liver disease and liver cancers    </a:t>
            </a:r>
          </a:p>
          <a:p>
            <a:endParaRPr lang="en-US" dirty="0"/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Helvetica" pitchFamily="34" charset="0"/>
              </a:rPr>
              <a:t>: </a:t>
            </a:r>
          </a:p>
          <a:p>
            <a:pPr eaLnBrk="0" hangingPunct="0"/>
            <a:r>
              <a:rPr lang="en-US" sz="600"/>
              <a:t>  </a:t>
            </a:r>
            <a:r>
              <a:rPr lang="en-US" sz="25800"/>
              <a:t/>
            </a:r>
            <a:br>
              <a:rPr lang="en-US" sz="25800"/>
            </a:br>
            <a:endParaRPr lang="en-US"/>
          </a:p>
          <a:p>
            <a:pPr eaLnBrk="0" hangingPunct="0"/>
            <a:endParaRPr lang="en-US"/>
          </a:p>
        </p:txBody>
      </p:sp>
      <p:pic>
        <p:nvPicPr>
          <p:cNvPr id="9221" name="Picture 6" descr="http://www.food-info.net/images/aflatoxin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4191000"/>
            <a:ext cx="2219325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2" descr="http://www.nwnyteam.org/AgFocus2009/Aug/3%20corn%20mold%20sampl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228600"/>
            <a:ext cx="2822575" cy="213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4" descr="http://www.biology-online.org/user_files/Image/Zoology/ZO-toxicdogfoo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4360863"/>
            <a:ext cx="2743200" cy="225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6" descr="http://www.aflatoxin.info/images/scholor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1200" y="457200"/>
            <a:ext cx="3141663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381000"/>
            <a:ext cx="7620000" cy="1143000"/>
          </a:xfrm>
        </p:spPr>
        <p:txBody>
          <a:bodyPr/>
          <a:lstStyle/>
          <a:p>
            <a:pPr algn="ctr"/>
            <a:r>
              <a:rPr lang="en-US" smtClean="0"/>
              <a:t>Alfatoxin </a:t>
            </a:r>
          </a:p>
        </p:txBody>
      </p:sp>
      <p:sp>
        <p:nvSpPr>
          <p:cNvPr id="10243" name="Text Box 4"/>
          <p:cNvSpPr txBox="1">
            <a:spLocks noChangeArrowheads="1"/>
          </p:cNvSpPr>
          <p:nvPr/>
        </p:nvSpPr>
        <p:spPr bwMode="auto">
          <a:xfrm>
            <a:off x="1066800" y="2362200"/>
            <a:ext cx="7848600" cy="230832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dirty="0"/>
              <a:t> Because </a:t>
            </a:r>
            <a:r>
              <a:rPr lang="en-US" dirty="0" smtClean="0"/>
              <a:t>mold is </a:t>
            </a:r>
            <a:r>
              <a:rPr lang="en-US" dirty="0"/>
              <a:t>in the environment and </a:t>
            </a:r>
            <a:r>
              <a:rPr lang="en-US" dirty="0" smtClean="0"/>
              <a:t>that it is difficult to keep </a:t>
            </a:r>
            <a:r>
              <a:rPr lang="en-US" dirty="0"/>
              <a:t>foods totally free from the molds that produce the toxin, there is a limit of the amount of aflatoxin that can be present in foods. </a:t>
            </a:r>
          </a:p>
          <a:p>
            <a:pPr lvl="1">
              <a:buFont typeface="Arial" charset="0"/>
              <a:buChar char="•"/>
            </a:pPr>
            <a:r>
              <a:rPr lang="en-US" dirty="0"/>
              <a:t>    20 parts/billion (ppb) except milk 0.5 (ppb)   </a:t>
            </a:r>
          </a:p>
          <a:p>
            <a:endParaRPr lang="en-US" dirty="0"/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Helvetica" pitchFamily="34" charset="0"/>
              </a:rPr>
              <a:t>: </a:t>
            </a:r>
          </a:p>
          <a:p>
            <a:pPr eaLnBrk="0" hangingPunct="0"/>
            <a:r>
              <a:rPr lang="en-US" sz="600"/>
              <a:t>  </a:t>
            </a:r>
            <a:r>
              <a:rPr lang="en-US" sz="25800"/>
              <a:t/>
            </a:r>
            <a:br>
              <a:rPr lang="en-US" sz="25800"/>
            </a:br>
            <a:endParaRPr lang="en-US"/>
          </a:p>
          <a:p>
            <a:pPr eaLnBrk="0" hangingPunct="0"/>
            <a:endParaRPr lang="en-US"/>
          </a:p>
        </p:txBody>
      </p:sp>
      <p:pic>
        <p:nvPicPr>
          <p:cNvPr id="10245" name="Picture 2" descr="http://www.nwnyteam.org/AgFocus2009/Aug/3%20corn%20mold%20sampl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28600"/>
            <a:ext cx="2822575" cy="213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4" descr="http://www.biology-online.org/user_files/Image/Zoology/ZO-toxicdogfoo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4360863"/>
            <a:ext cx="2743200" cy="225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6" descr="http://www.aflatoxin.info/images/scholor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457200"/>
            <a:ext cx="3141663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2" descr="http://www.aflatoxin.info/Images/chick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0" y="4800600"/>
            <a:ext cx="2819400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66800" y="0"/>
            <a:ext cx="7620000" cy="1143000"/>
          </a:xfrm>
        </p:spPr>
        <p:txBody>
          <a:bodyPr/>
          <a:lstStyle/>
          <a:p>
            <a:pPr algn="ctr"/>
            <a:r>
              <a:rPr lang="en-US" smtClean="0"/>
              <a:t>Alfatoxin Determination </a:t>
            </a:r>
          </a:p>
        </p:txBody>
      </p:sp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1066800" y="3733800"/>
            <a:ext cx="7848600" cy="2678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/>
              <a:t> </a:t>
            </a:r>
            <a:r>
              <a:rPr lang="en-US" b="1"/>
              <a:t>Scientists have methods to determine if aflatoxin is present in corn and other feedstuffs. </a:t>
            </a:r>
          </a:p>
          <a:p>
            <a:pPr>
              <a:buFont typeface="Arial" charset="0"/>
              <a:buChar char="•"/>
            </a:pPr>
            <a:r>
              <a:rPr lang="en-US" b="1"/>
              <a:t> Today we will learn how to detect aflatoxin in corn.  </a:t>
            </a:r>
          </a:p>
          <a:p>
            <a:pPr lvl="1">
              <a:buFont typeface="Arial" charset="0"/>
              <a:buChar char="•"/>
            </a:pPr>
            <a:r>
              <a:rPr lang="en-US" b="1"/>
              <a:t>  Virtual Laboratory Experiment</a:t>
            </a:r>
          </a:p>
          <a:p>
            <a:pPr lvl="1">
              <a:buFont typeface="Arial" charset="0"/>
              <a:buChar char="•"/>
            </a:pPr>
            <a:r>
              <a:rPr lang="en-US" b="1"/>
              <a:t> “Hands-On” Experiment</a:t>
            </a:r>
          </a:p>
          <a:p>
            <a:pPr lvl="1">
              <a:buFont typeface="Arial" charset="0"/>
              <a:buChar char="•"/>
            </a:pPr>
            <a:r>
              <a:rPr lang="en-US" b="1"/>
              <a:t> Summary of what we learned</a:t>
            </a:r>
          </a:p>
          <a:p>
            <a:pPr lvl="2"/>
            <a:r>
              <a:rPr lang="en-US"/>
              <a:t> </a:t>
            </a:r>
          </a:p>
        </p:txBody>
      </p:sp>
      <p:sp>
        <p:nvSpPr>
          <p:cNvPr id="11268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100">
                <a:solidFill>
                  <a:srgbClr val="000000"/>
                </a:solidFill>
                <a:latin typeface="Helvetica" pitchFamily="34" charset="0"/>
              </a:rPr>
              <a:t>: </a:t>
            </a:r>
          </a:p>
          <a:p>
            <a:pPr eaLnBrk="0" hangingPunct="0"/>
            <a:r>
              <a:rPr lang="en-US" sz="600"/>
              <a:t>  </a:t>
            </a:r>
            <a:r>
              <a:rPr lang="en-US" sz="25800"/>
              <a:t/>
            </a:r>
            <a:br>
              <a:rPr lang="en-US" sz="25800"/>
            </a:br>
            <a:endParaRPr lang="en-US"/>
          </a:p>
          <a:p>
            <a:pPr eaLnBrk="0" hangingPunct="0"/>
            <a:endParaRPr lang="en-US"/>
          </a:p>
        </p:txBody>
      </p:sp>
      <p:pic>
        <p:nvPicPr>
          <p:cNvPr id="11269" name="Picture 4" descr="http://www.apsnet.org/education/K-12PlantPathways/NewsViews/Images/aspergillus_u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123950"/>
            <a:ext cx="16002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8" descr="An optical biosensor lets chemist Chris Maragos measure the blue fluorescence of aflatoxin or fumonisin in corn.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914400"/>
            <a:ext cx="1905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8" descr="aflatoxin test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6400" y="1219200"/>
            <a:ext cx="333375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12" descr="http://www.envirologix.com/artman/uploads/strip-vial-extract-corn-web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15200" y="4953000"/>
            <a:ext cx="16573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tebook">
  <a:themeElements>
    <a:clrScheme name="Notebook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Noteboo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Notebook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tebook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tebook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Designs\Notebook.pot</Template>
  <TotalTime>5253</TotalTime>
  <Words>1269</Words>
  <Application>Microsoft Office PowerPoint</Application>
  <PresentationFormat>On-screen Show (4:3)</PresentationFormat>
  <Paragraphs>235</Paragraphs>
  <Slides>23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Helvetica</vt:lpstr>
      <vt:lpstr>Times New Roman</vt:lpstr>
      <vt:lpstr>Webdings</vt:lpstr>
      <vt:lpstr>Notebook</vt:lpstr>
      <vt:lpstr>The Importance and Analysis of Aflatoxin and Gluten in Corn</vt:lpstr>
      <vt:lpstr>Corn</vt:lpstr>
      <vt:lpstr>Corn &amp; Native Americans </vt:lpstr>
      <vt:lpstr>Corn Today </vt:lpstr>
      <vt:lpstr>Keeping Corn Safe  </vt:lpstr>
      <vt:lpstr>Molds  </vt:lpstr>
      <vt:lpstr>Alfatoxin </vt:lpstr>
      <vt:lpstr>Alfatoxin </vt:lpstr>
      <vt:lpstr>Alfatoxin Determination </vt:lpstr>
      <vt:lpstr>Gluten </vt:lpstr>
      <vt:lpstr>Gluten </vt:lpstr>
      <vt:lpstr>Gluten </vt:lpstr>
      <vt:lpstr>Gluten </vt:lpstr>
      <vt:lpstr>Activities</vt:lpstr>
      <vt:lpstr>Activities</vt:lpstr>
      <vt:lpstr>Activities</vt:lpstr>
      <vt:lpstr>Activities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 &amp; Dairy Microbiology</dc:title>
  <dc:creator>Charlene Wolf-Hall</dc:creator>
  <cp:lastModifiedBy>Kathleen Wahlberg</cp:lastModifiedBy>
  <cp:revision>316</cp:revision>
  <cp:lastPrinted>2000-09-13T20:27:18Z</cp:lastPrinted>
  <dcterms:created xsi:type="dcterms:W3CDTF">2000-08-29T21:10:06Z</dcterms:created>
  <dcterms:modified xsi:type="dcterms:W3CDTF">2017-12-10T03:34:35Z</dcterms:modified>
</cp:coreProperties>
</file>