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handoutMasterIdLst>
    <p:handoutMasterId r:id="rId21"/>
  </p:handoutMasterIdLst>
  <p:sldIdLst>
    <p:sldId id="259" r:id="rId2"/>
    <p:sldId id="260" r:id="rId3"/>
    <p:sldId id="307" r:id="rId4"/>
    <p:sldId id="308" r:id="rId5"/>
    <p:sldId id="309" r:id="rId6"/>
    <p:sldId id="310" r:id="rId7"/>
    <p:sldId id="311" r:id="rId8"/>
    <p:sldId id="320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283" r:id="rId18"/>
    <p:sldId id="321" r:id="rId19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D1"/>
    <a:srgbClr val="FF00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1" autoAdjust="0"/>
    <p:restoredTop sz="94291" autoAdjust="0"/>
  </p:normalViewPr>
  <p:slideViewPr>
    <p:cSldViewPr snapToGrid="0">
      <p:cViewPr varScale="1">
        <p:scale>
          <a:sx n="83" d="100"/>
          <a:sy n="83" d="100"/>
        </p:scale>
        <p:origin x="1181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7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4D3104-7C32-464C-9EAF-D5ADE0F0C997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D6D96-6BB4-4A0D-AB67-089331ACE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0082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0AB3B1F-2656-4E3D-8231-7D80EF5B0B2E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0774173-5491-45AB-AABE-6923A2F84B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534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2050"/>
            <a:ext cx="4181475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1124CD22-BD2E-4041-A351-C288E34DFA48}" type="slidenum">
              <a:rPr lang="en-US">
                <a:solidFill>
                  <a:prstClr val="black"/>
                </a:solidFill>
                <a:latin typeface="Calibri"/>
              </a:rPr>
              <a:pPr defTabSz="931774">
                <a:defRPr/>
              </a:pPr>
              <a:t>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0979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4"/>
            <a:ext cx="7848600" cy="1927225"/>
          </a:xfrm>
        </p:spPr>
        <p:txBody>
          <a:bodyPr anchor="b">
            <a:noAutofit/>
          </a:bodyPr>
          <a:lstStyle>
            <a:lvl1pPr>
              <a:defRPr sz="405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2209800"/>
            <a:ext cx="7848600" cy="1588"/>
          </a:xfrm>
          <a:prstGeom prst="line">
            <a:avLst/>
          </a:prstGeom>
          <a:ln w="25400" cmpd="dbl">
            <a:solidFill>
              <a:schemeClr val="tx2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6797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918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679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262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4"/>
            <a:ext cx="8534400" cy="5173581"/>
          </a:xfrm>
        </p:spPr>
        <p:txBody>
          <a:bodyPr>
            <a:normAutofit/>
          </a:bodyPr>
          <a:lstStyle>
            <a:lvl1pPr>
              <a:defRPr sz="1650"/>
            </a:lvl1pPr>
            <a:lvl2pPr>
              <a:defRPr sz="1650"/>
            </a:lvl2pPr>
            <a:lvl3pPr>
              <a:defRPr sz="1650"/>
            </a:lvl3pPr>
            <a:lvl4pPr>
              <a:defRPr sz="1650"/>
            </a:lvl4pPr>
            <a:lvl5pPr>
              <a:defRPr sz="16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381000" y="457200"/>
            <a:ext cx="8305800" cy="457200"/>
          </a:xfrm>
        </p:spPr>
        <p:txBody>
          <a:bodyPr>
            <a:noAutofit/>
          </a:bodyPr>
          <a:lstStyle>
            <a:lvl1pPr marL="0" indent="0" algn="ctr">
              <a:buNone/>
              <a:defRPr sz="2700" b="1">
                <a:solidFill>
                  <a:srgbClr val="331D19"/>
                </a:solidFill>
                <a:latin typeface="Cambria" pitchFamily="18" charset="0"/>
              </a:defRPr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81000" y="1066800"/>
            <a:ext cx="8305800" cy="0"/>
          </a:xfrm>
          <a:prstGeom prst="line">
            <a:avLst/>
          </a:prstGeom>
          <a:ln w="88900" cmpd="tri">
            <a:solidFill>
              <a:schemeClr val="tx1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4042231" y="5376448"/>
            <a:ext cx="39251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WCSMO-10, Orlando,</a:t>
            </a:r>
            <a:r>
              <a:rPr lang="en-US" sz="1200" baseline="0" dirty="0">
                <a:solidFill>
                  <a:schemeClr val="bg1"/>
                </a:solidFill>
              </a:rPr>
              <a:t> FL | May 19-24, 2013 | </a:t>
            </a:r>
            <a:fld id="{D2522AC4-51BB-4F3D-BAB4-9BE1638E94DD}" type="slidenum">
              <a:rPr lang="en-US" sz="1200" baseline="0" smtClean="0">
                <a:solidFill>
                  <a:schemeClr val="bg1"/>
                </a:solidFill>
              </a:rPr>
              <a:pPr/>
              <a:t>‹#›</a:t>
            </a:fld>
            <a:r>
              <a:rPr lang="en-US" sz="1200" baseline="0" dirty="0">
                <a:solidFill>
                  <a:schemeClr val="bg1"/>
                </a:solidFill>
              </a:rPr>
              <a:t> of 30 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408" y="6179224"/>
            <a:ext cx="1048569" cy="28976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l"/>
            <a:r>
              <a:rPr lang="en-US" sz="1600" dirty="0" smtClean="0">
                <a:solidFill>
                  <a:schemeClr val="bg1"/>
                </a:solidFill>
                <a:latin typeface="Cambria" panose="02040503050406030204" pitchFamily="18" charset="0"/>
              </a:rPr>
              <a:t>North Dakota State University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484319" y="6536323"/>
            <a:ext cx="6575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aseline="0" dirty="0" smtClean="0"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| </a:t>
            </a:r>
            <a:fld id="{F49D5A2B-A034-4ADA-9C94-414682632169}" type="slidenum">
              <a:rPr lang="en-US" sz="1600" baseline="0" smtClean="0"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pPr/>
              <a:t>‹#›</a:t>
            </a:fld>
            <a:r>
              <a:rPr lang="en-US" sz="1600" baseline="0" dirty="0" smtClean="0"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|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0"/>
            <a:ext cx="9144000" cy="44938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84956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1"/>
            <a:ext cx="7772400" cy="2200275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8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9746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271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15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15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4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547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724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506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6"/>
            <a:ext cx="2139696" cy="4243615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8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9827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833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4990532" y="6534509"/>
            <a:ext cx="3696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Calibri" pitchFamily="34" charset="0"/>
              </a:rPr>
              <a:t>EMI 2017, UC San Diego, California| June 4-7</a:t>
            </a:r>
            <a:r>
              <a:rPr lang="en-US" sz="1200" baseline="0" dirty="0">
                <a:solidFill>
                  <a:schemeClr val="bg1"/>
                </a:solidFill>
                <a:latin typeface="Calibri" pitchFamily="34" charset="0"/>
              </a:rPr>
              <a:t>, 2017 | </a:t>
            </a:r>
            <a:fld id="{F49D5A2B-A034-4ADA-9C94-414682632169}" type="slidenum">
              <a:rPr lang="en-US" sz="1200" baseline="0" smtClean="0">
                <a:solidFill>
                  <a:schemeClr val="bg1"/>
                </a:solidFill>
                <a:latin typeface="Calibri" pitchFamily="34" charset="0"/>
              </a:rPr>
              <a:pPr/>
              <a:t>‹#›</a:t>
            </a:fld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811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685800" rtl="0" eaLnBrk="1" latinLnBrk="0" hangingPunct="1">
        <a:spcBef>
          <a:spcPct val="0"/>
        </a:spcBef>
        <a:buNone/>
        <a:defRPr sz="3000" kern="1200" spc="-75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spcBef>
          <a:spcPct val="20000"/>
        </a:spcBef>
        <a:buClr>
          <a:schemeClr val="tx1"/>
        </a:buClr>
        <a:buSzPct val="85000"/>
        <a:buFont typeface="Arial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342900" indent="-137160" algn="l" defTabSz="6858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548640" indent="-137160" algn="l" defTabSz="6858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75438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891540" indent="-102870" algn="l" defTabSz="6858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050" kern="1200" baseline="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02870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16586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30302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440180" indent="-137160" algn="l" defTabSz="6858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wordclouds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ndepscor@ndus.edu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18995"/>
            <a:ext cx="9144000" cy="1161288"/>
          </a:xfrm>
        </p:spPr>
        <p:txBody>
          <a:bodyPr/>
          <a:lstStyle/>
          <a:p>
            <a:pPr algn="ctr"/>
            <a:r>
              <a:rPr lang="en-US" sz="2800" b="1" dirty="0" smtClean="0">
                <a:solidFill>
                  <a:srgbClr val="000000"/>
                </a:solidFill>
              </a:rPr>
              <a:t>Probability, Games &amp; Sentiment Analysis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000" y="3203167"/>
            <a:ext cx="685800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70000"/>
              </a:lnSpc>
              <a:spcBef>
                <a:spcPct val="50000"/>
              </a:spcBef>
            </a:pPr>
            <a:r>
              <a:rPr lang="en-US" sz="2800" dirty="0" smtClean="0">
                <a:solidFill>
                  <a:srgbClr val="000000"/>
                </a:solidFill>
              </a:rPr>
              <a:t>NATURE Sunday Academy</a:t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/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/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/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sz="2200" dirty="0" smtClean="0">
                <a:solidFill>
                  <a:srgbClr val="000000"/>
                </a:solidFill>
              </a:rPr>
              <a:t>Ravi </a:t>
            </a:r>
            <a:r>
              <a:rPr lang="en-US" sz="2200" dirty="0">
                <a:solidFill>
                  <a:srgbClr val="000000"/>
                </a:solidFill>
              </a:rPr>
              <a:t>Kiran </a:t>
            </a:r>
            <a:r>
              <a:rPr lang="en-US" sz="2200" dirty="0" smtClean="0">
                <a:solidFill>
                  <a:srgbClr val="000000"/>
                </a:solidFill>
              </a:rPr>
              <a:t>Yellavajjala</a:t>
            </a:r>
            <a:br>
              <a:rPr lang="en-US" sz="2200" dirty="0" smtClean="0">
                <a:solidFill>
                  <a:srgbClr val="000000"/>
                </a:solidFill>
              </a:rPr>
            </a:br>
            <a:r>
              <a:rPr lang="en-US" sz="2200" dirty="0" smtClean="0">
                <a:solidFill>
                  <a:srgbClr val="000000"/>
                </a:solidFill>
              </a:rPr>
              <a:t>North Dakota State University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45" y="5900290"/>
            <a:ext cx="4413799" cy="4457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0960" y="78377"/>
            <a:ext cx="9022080" cy="6714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721" y="5636433"/>
            <a:ext cx="2503243" cy="97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5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6781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Probability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Sentiment Analysis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5497" y="373439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Let’s play Roulette Wheel </a:t>
            </a:r>
            <a:endParaRPr lang="en-US" sz="4000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331" y="1192731"/>
            <a:ext cx="3137338" cy="2564912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97" y="3848198"/>
            <a:ext cx="9113006" cy="2733911"/>
          </a:xfrm>
        </p:spPr>
        <p:txBody>
          <a:bodyPr>
            <a:normAutofit/>
          </a:bodyPr>
          <a:lstStyle/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Arial"/>
              </a:rPr>
              <a:t>Option-1: Straight Up bet</a:t>
            </a:r>
          </a:p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Arial"/>
              </a:rPr>
              <a:t>	Bet on a single number</a:t>
            </a:r>
          </a:p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Arial"/>
              </a:rPr>
              <a:t>Option-2: Bet on black/ red</a:t>
            </a:r>
          </a:p>
          <a:p>
            <a:pPr algn="ctr" defTabSz="457200"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Everyone gets 5 chances to play.</a:t>
            </a:r>
          </a:p>
          <a:p>
            <a:pPr algn="ctr" defTabSz="457200"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You can choose either option-1 or 2</a:t>
            </a:r>
          </a:p>
          <a:p>
            <a:pPr algn="ctr" defTabSz="457200"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You will play with me with the fake currency you were given.</a:t>
            </a:r>
          </a:p>
          <a:p>
            <a:pPr algn="ctr" defTabSz="457200">
              <a:spcBef>
                <a:spcPts val="0"/>
              </a:spcBef>
              <a:buClrTx/>
              <a:buSzTx/>
            </a:pPr>
            <a:endParaRPr lang="en-US" sz="2000" dirty="0">
              <a:latin typeface="Arial"/>
            </a:endParaRPr>
          </a:p>
          <a:p>
            <a:pPr marL="0" indent="0" algn="ctr">
              <a:buNone/>
            </a:pP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7078349" y="2475187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(45 </a:t>
            </a:r>
            <a:r>
              <a:rPr lang="en-US" b="1" dirty="0"/>
              <a:t>mins</a:t>
            </a:r>
            <a:r>
              <a:rPr lang="en-US" b="1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594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6781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Probability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Sentiment Analysis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5497" y="373439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How Can Casinos Make Money</a:t>
            </a:r>
            <a:endParaRPr lang="en-US" sz="4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1">
                <a:extLst>
                  <a:ext uri="{FF2B5EF4-FFF2-40B4-BE49-F238E27FC236}">
                    <a16:creationId xmlns:a16="http://schemas.microsoft.com/office/drawing/2014/main" id="{8E4AFDB2-1397-4671-B44F-389940806D1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79041" y="1301590"/>
                <a:ext cx="8601414" cy="5173581"/>
              </a:xfrm>
            </p:spPr>
            <p:txBody>
              <a:bodyPr>
                <a:normAutofit/>
              </a:bodyPr>
              <a:lstStyle/>
              <a:p>
                <a:pPr marL="0" indent="0" algn="ctr" defTabSz="457200">
                  <a:spcBef>
                    <a:spcPts val="0"/>
                  </a:spcBef>
                  <a:buClrTx/>
                  <a:buSzTx/>
                  <a:buNone/>
                </a:pPr>
                <a:r>
                  <a:rPr lang="en-US" sz="2400" b="1" dirty="0">
                    <a:solidFill>
                      <a:srgbClr val="C00000"/>
                    </a:solidFill>
                    <a:latin typeface="Arial"/>
                  </a:rPr>
                  <a:t>Straight Up </a:t>
                </a:r>
                <a:r>
                  <a:rPr lang="en-US" sz="2400" b="1" dirty="0" smtClean="0">
                    <a:solidFill>
                      <a:srgbClr val="C00000"/>
                    </a:solidFill>
                    <a:latin typeface="Arial"/>
                  </a:rPr>
                  <a:t>Bet</a:t>
                </a:r>
                <a:endParaRPr lang="en-US" sz="2400" b="1" dirty="0">
                  <a:solidFill>
                    <a:srgbClr val="C00000"/>
                  </a:solidFill>
                  <a:latin typeface="Arial"/>
                </a:endParaRPr>
              </a:p>
              <a:p>
                <a:pPr marL="0" indent="0" algn="just" defTabSz="457200">
                  <a:spcBef>
                    <a:spcPts val="0"/>
                  </a:spcBef>
                  <a:buClrTx/>
                  <a:buSzTx/>
                  <a:buNone/>
                </a:pPr>
                <a:endParaRPr lang="en-US" sz="2400" b="1" dirty="0" smtClean="0">
                  <a:solidFill>
                    <a:schemeClr val="tx1"/>
                  </a:solidFill>
                  <a:latin typeface="Arial"/>
                </a:endParaRP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b="1" dirty="0" smtClean="0">
                    <a:solidFill>
                      <a:schemeClr val="tx1"/>
                    </a:solidFill>
                    <a:latin typeface="Arial"/>
                  </a:rPr>
                  <a:t>Number of possibilities – 38;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𝛀</m:t>
                    </m:r>
                    <m:r>
                      <a:rPr lang="en-US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={</m:t>
                    </m:r>
                    <m:r>
                      <a:rPr lang="en-US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𝟎𝟎</m:t>
                    </m:r>
                    <m:r>
                      <a:rPr lang="en-US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,…….</m:t>
                    </m:r>
                    <m:r>
                      <a:rPr lang="en-US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𝟑𝟔</m:t>
                    </m:r>
                    <m:r>
                      <a:rPr lang="en-US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sz="2400" b="1" dirty="0" smtClean="0">
                  <a:solidFill>
                    <a:schemeClr val="tx1"/>
                  </a:solidFill>
                  <a:latin typeface="Arial"/>
                </a:endParaRP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b="1" dirty="0" smtClean="0">
                    <a:solidFill>
                      <a:schemeClr val="tx1"/>
                    </a:solidFill>
                    <a:latin typeface="Arial"/>
                  </a:rPr>
                  <a:t>For example if you choose a number, say K and bet $1 on it</a:t>
                </a:r>
              </a:p>
              <a:p>
                <a:pPr marL="0" indent="0" algn="just" defTabSz="457200">
                  <a:spcBef>
                    <a:spcPts val="0"/>
                  </a:spcBef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𝒑𝒓𝒐𝒇𝒊𝒕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$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𝒊𝒇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𝒏𝒖𝒎𝒃𝒆𝒓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≠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𝑲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$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𝟑𝟓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𝒊𝒇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𝒏𝒖𝒎𝒃𝒆𝒓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𝑲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b="1" dirty="0" smtClean="0">
                  <a:solidFill>
                    <a:schemeClr val="tx1"/>
                  </a:solidFill>
                  <a:latin typeface="Arial"/>
                </a:endParaRP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b="1" dirty="0" smtClean="0">
                    <a:solidFill>
                      <a:schemeClr val="tx1"/>
                    </a:solidFill>
                    <a:latin typeface="Arial"/>
                  </a:rPr>
                  <a:t>For instance, if you play roulette 38 times and assuming that each outcome is equally likely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b="1" dirty="0" smtClean="0">
                    <a:solidFill>
                      <a:schemeClr val="tx1"/>
                    </a:solidFill>
                    <a:latin typeface="Arial"/>
                  </a:rPr>
                  <a:t>You will loose 37 times and win 1 time. That is you will win $35 and loose $37. 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b="1" dirty="0" smtClean="0">
                    <a:solidFill>
                      <a:schemeClr val="tx1"/>
                    </a:solidFill>
                    <a:latin typeface="Arial"/>
                  </a:rPr>
                  <a:t>If you play 380 times, casino earns at least $20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endParaRPr lang="en-US" sz="2000" dirty="0">
                  <a:solidFill>
                    <a:schemeClr val="tx1"/>
                  </a:solidFill>
                  <a:latin typeface="Arial"/>
                </a:endParaRPr>
              </a:p>
              <a:p>
                <a:pPr marL="0" indent="0">
                  <a:buNone/>
                </a:pP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Content Placeholder 1">
                <a:extLst>
                  <a:ext uri="{FF2B5EF4-FFF2-40B4-BE49-F238E27FC236}">
                    <a16:creationId xmlns="" xmlns:a16="http://schemas.microsoft.com/office/drawing/2014/main" id="{8E4AFDB2-1397-4671-B44F-389940806D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9041" y="1301590"/>
                <a:ext cx="8601414" cy="5173581"/>
              </a:xfrm>
              <a:blipFill rotWithShape="0">
                <a:blip r:embed="rId2"/>
                <a:stretch>
                  <a:fillRect l="-992" t="-825" r="-1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6482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6781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Probability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Sentiment Analysis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5497" y="373439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How Can Casinos Make Money</a:t>
            </a:r>
            <a:endParaRPr lang="en-US" sz="4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1">
                <a:extLst>
                  <a:ext uri="{FF2B5EF4-FFF2-40B4-BE49-F238E27FC236}">
                    <a16:creationId xmlns:a16="http://schemas.microsoft.com/office/drawing/2014/main" id="{8E4AFDB2-1397-4671-B44F-389940806D1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79041" y="1301590"/>
                <a:ext cx="8601414" cy="5173581"/>
              </a:xfrm>
            </p:spPr>
            <p:txBody>
              <a:bodyPr>
                <a:normAutofit/>
              </a:bodyPr>
              <a:lstStyle/>
              <a:p>
                <a:pPr marL="0" indent="0" algn="ctr" defTabSz="457200">
                  <a:spcBef>
                    <a:spcPts val="0"/>
                  </a:spcBef>
                  <a:buClrTx/>
                  <a:buSzTx/>
                  <a:buNone/>
                </a:pPr>
                <a:r>
                  <a:rPr lang="en-US" sz="2400" b="1" dirty="0" smtClean="0">
                    <a:solidFill>
                      <a:srgbClr val="C00000"/>
                    </a:solidFill>
                    <a:latin typeface="Arial"/>
                  </a:rPr>
                  <a:t>Bet on Black/ Red</a:t>
                </a:r>
                <a:endParaRPr lang="en-US" sz="2400" b="1" dirty="0">
                  <a:solidFill>
                    <a:srgbClr val="C00000"/>
                  </a:solidFill>
                  <a:latin typeface="Arial"/>
                </a:endParaRPr>
              </a:p>
              <a:p>
                <a:pPr marL="0" indent="0" algn="just" defTabSz="457200">
                  <a:spcBef>
                    <a:spcPts val="0"/>
                  </a:spcBef>
                  <a:buClrTx/>
                  <a:buSzTx/>
                  <a:buNone/>
                </a:pPr>
                <a:endParaRPr lang="en-US" sz="2400" b="1" dirty="0" smtClean="0">
                  <a:solidFill>
                    <a:schemeClr val="tx1"/>
                  </a:solidFill>
                  <a:latin typeface="Arial"/>
                </a:endParaRP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b="1" dirty="0" smtClean="0">
                    <a:solidFill>
                      <a:schemeClr val="tx1"/>
                    </a:solidFill>
                    <a:latin typeface="Arial"/>
                  </a:rPr>
                  <a:t>Number of possibilities – 18 – black; 18 – red. 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b="1" dirty="0" smtClean="0">
                    <a:solidFill>
                      <a:schemeClr val="tx1"/>
                    </a:solidFill>
                    <a:latin typeface="Arial"/>
                  </a:rPr>
                  <a:t>For example if you choose black, and bet $1 on it</a:t>
                </a:r>
              </a:p>
              <a:p>
                <a:pPr marL="0" indent="0" algn="just" defTabSz="457200">
                  <a:spcBef>
                    <a:spcPts val="0"/>
                  </a:spcBef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𝒑𝒓𝒐𝒇𝒊𝒕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$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𝒊𝒇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𝒄𝒐𝒍𝒐𝒓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≠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𝒃𝒍𝒂𝒄𝒌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$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𝒊𝒇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𝒄𝒐𝒍𝒐𝒓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𝒃𝒍𝒂𝒄𝒌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b="1" dirty="0" smtClean="0">
                  <a:solidFill>
                    <a:schemeClr val="tx1"/>
                  </a:solidFill>
                  <a:latin typeface="Arial"/>
                </a:endParaRP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b="1" dirty="0" smtClean="0">
                    <a:solidFill>
                      <a:schemeClr val="tx1"/>
                    </a:solidFill>
                    <a:latin typeface="Arial"/>
                  </a:rPr>
                  <a:t>For instance, if you bet on black/ red 38 </a:t>
                </a:r>
                <a:r>
                  <a:rPr lang="en-US" sz="2400" b="1" dirty="0">
                    <a:latin typeface="Arial"/>
                  </a:rPr>
                  <a:t>times and assuming that each outcome is equally likely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b="1" dirty="0" smtClean="0">
                    <a:solidFill>
                      <a:schemeClr val="tx1"/>
                    </a:solidFill>
                    <a:latin typeface="Arial"/>
                  </a:rPr>
                  <a:t>You will loose 20 times and win 18 times (remember the two green slots). That is you will win $18 and loose $20. 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b="1" dirty="0" smtClean="0">
                    <a:solidFill>
                      <a:schemeClr val="tx1"/>
                    </a:solidFill>
                    <a:latin typeface="Arial"/>
                  </a:rPr>
                  <a:t>If you play 380 times, casino earns at least $20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endParaRPr lang="en-US" sz="2000" dirty="0">
                  <a:solidFill>
                    <a:schemeClr val="tx1"/>
                  </a:solidFill>
                  <a:latin typeface="Arial"/>
                </a:endParaRPr>
              </a:p>
              <a:p>
                <a:pPr marL="0" indent="0">
                  <a:buNone/>
                </a:pP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Content Placeholder 1">
                <a:extLst>
                  <a:ext uri="{FF2B5EF4-FFF2-40B4-BE49-F238E27FC236}">
                    <a16:creationId xmlns="" xmlns:a16="http://schemas.microsoft.com/office/drawing/2014/main" id="{8E4AFDB2-1397-4671-B44F-389940806D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9041" y="1301590"/>
                <a:ext cx="8601414" cy="5173581"/>
              </a:xfrm>
              <a:blipFill rotWithShape="0">
                <a:blip r:embed="rId2"/>
                <a:stretch>
                  <a:fillRect l="-992" t="-825" r="-1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4352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6781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Probability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Sentiment Analysis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5497" y="373439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Gambler’s Fallacy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041" y="1301590"/>
            <a:ext cx="8601414" cy="5173581"/>
          </a:xfrm>
        </p:spPr>
        <p:txBody>
          <a:bodyPr>
            <a:normAutofit/>
          </a:bodyPr>
          <a:lstStyle/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Arial"/>
              </a:rPr>
              <a:t>Strategy-1: I saw some of you betting on numbers that did not win the bet previously thinking that their turn is due.</a:t>
            </a:r>
          </a:p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endParaRPr lang="en-US" sz="2400" b="1" dirty="0" smtClean="0">
              <a:solidFill>
                <a:srgbClr val="C00000"/>
              </a:solidFill>
              <a:latin typeface="Arial"/>
            </a:endParaRPr>
          </a:p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r>
              <a:rPr lang="en-US" sz="2400" b="1" dirty="0" smtClean="0">
                <a:latin typeface="Arial"/>
              </a:rPr>
              <a:t>Will this strategy-1 work?</a:t>
            </a:r>
          </a:p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endParaRPr lang="en-US" sz="2400" b="1" dirty="0">
              <a:solidFill>
                <a:srgbClr val="C00000"/>
              </a:solidFill>
              <a:latin typeface="Arial"/>
            </a:endParaRPr>
          </a:p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Arial"/>
              </a:rPr>
              <a:t>Strategy-2</a:t>
            </a:r>
            <a:r>
              <a:rPr lang="en-US" sz="2400" b="1" dirty="0">
                <a:solidFill>
                  <a:srgbClr val="C00000"/>
                </a:solidFill>
                <a:latin typeface="Arial"/>
              </a:rPr>
              <a:t>: I saw some of you betting on numbers </a:t>
            </a:r>
            <a:r>
              <a:rPr lang="en-US" sz="2400" b="1" dirty="0" smtClean="0">
                <a:solidFill>
                  <a:srgbClr val="C00000"/>
                </a:solidFill>
                <a:latin typeface="Arial"/>
              </a:rPr>
              <a:t>won </a:t>
            </a:r>
            <a:r>
              <a:rPr lang="en-US" sz="2400" b="1" dirty="0">
                <a:solidFill>
                  <a:srgbClr val="C00000"/>
                </a:solidFill>
                <a:latin typeface="Arial"/>
              </a:rPr>
              <a:t>the bet previously thinking that </a:t>
            </a:r>
            <a:r>
              <a:rPr lang="en-US" sz="2400" b="1" dirty="0" smtClean="0">
                <a:solidFill>
                  <a:srgbClr val="C00000"/>
                </a:solidFill>
                <a:latin typeface="Arial"/>
              </a:rPr>
              <a:t>they are lucky/ more probable.</a:t>
            </a:r>
          </a:p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endParaRPr lang="en-US" sz="2400" b="1" dirty="0">
              <a:solidFill>
                <a:srgbClr val="C00000"/>
              </a:solidFill>
              <a:latin typeface="Arial"/>
            </a:endParaRPr>
          </a:p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r>
              <a:rPr lang="en-US" sz="2400" b="1" dirty="0">
                <a:latin typeface="Arial"/>
              </a:rPr>
              <a:t>Will this </a:t>
            </a:r>
            <a:r>
              <a:rPr lang="en-US" sz="2400" b="1" dirty="0" smtClean="0">
                <a:latin typeface="Arial"/>
              </a:rPr>
              <a:t>strategy-2 </a:t>
            </a:r>
            <a:r>
              <a:rPr lang="en-US" sz="2400" b="1" dirty="0">
                <a:latin typeface="Arial"/>
              </a:rPr>
              <a:t>work?</a:t>
            </a:r>
          </a:p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endParaRPr lang="en-US" sz="2400" b="1" dirty="0">
              <a:solidFill>
                <a:srgbClr val="C00000"/>
              </a:solidFill>
              <a:latin typeface="Arial"/>
            </a:endParaRPr>
          </a:p>
          <a:p>
            <a:pPr algn="just" defTabSz="457200">
              <a:spcBef>
                <a:spcPts val="0"/>
              </a:spcBef>
              <a:buClrTx/>
              <a:buSzTx/>
            </a:pPr>
            <a:endParaRPr lang="en-US" sz="2000" dirty="0">
              <a:solidFill>
                <a:schemeClr val="tx1"/>
              </a:solidFill>
              <a:latin typeface="Arial"/>
            </a:endParaRPr>
          </a:p>
          <a:p>
            <a:pPr marL="0" indent="0">
              <a:buNone/>
            </a:pP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911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6781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Probability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Sentiment Analysis</a:t>
            </a:r>
            <a:endParaRPr lang="en-US" sz="16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5497" y="373439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Sentiment Analysis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041" y="1216352"/>
            <a:ext cx="8601414" cy="4729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>
                <a:solidFill>
                  <a:schemeClr val="tx1"/>
                </a:solidFill>
                <a:latin typeface="+mj-lt"/>
              </a:rPr>
              <a:t>Do you see online reviews before you purchase a product online? </a:t>
            </a:r>
            <a:endParaRPr lang="en-US" sz="18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098" name="Picture 2" descr="Image result for conflicting numeric ratings for produ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111" y="1689318"/>
            <a:ext cx="4911778" cy="271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 txBox="1">
            <a:spLocks/>
          </p:cNvSpPr>
          <p:nvPr/>
        </p:nvSpPr>
        <p:spPr>
          <a:xfrm>
            <a:off x="279041" y="4956609"/>
            <a:ext cx="8601414" cy="1048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37160" indent="-137160" algn="l" defTabSz="685800" rtl="0" eaLnBrk="1" latinLnBrk="0" hangingPunct="1">
              <a:spcBef>
                <a:spcPct val="20000"/>
              </a:spcBef>
              <a:buClr>
                <a:schemeClr val="tx1"/>
              </a:buClr>
              <a:buSzPct val="85000"/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891540" indent="-10287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650" kern="1200" baseline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10287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6586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0302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1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b="1" dirty="0" smtClean="0">
                <a:latin typeface="+mj-lt"/>
              </a:rPr>
              <a:t>Numeric ratings versus actual reviews – which is better?</a:t>
            </a:r>
          </a:p>
          <a:p>
            <a:pPr marL="0" indent="0">
              <a:buFont typeface="Arial" pitchFamily="34" charset="0"/>
              <a:buNone/>
            </a:pPr>
            <a:r>
              <a:rPr lang="en-US" sz="1800" b="1" dirty="0" smtClean="0">
                <a:latin typeface="+mj-lt"/>
              </a:rPr>
              <a:t>How can we make life easier for prospective customers/ users?</a:t>
            </a:r>
            <a:endParaRPr lang="en-US" sz="1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3022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6781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Probability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Sentiment Analysis</a:t>
            </a:r>
            <a:endParaRPr lang="en-US" sz="16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5497" y="373439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Review of Reviews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041" y="1216351"/>
            <a:ext cx="8601414" cy="2611730"/>
          </a:xfrm>
        </p:spPr>
        <p:txBody>
          <a:bodyPr>
            <a:normAutofit/>
          </a:bodyPr>
          <a:lstStyle/>
          <a:p>
            <a:pPr algn="just"/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Please go through the reviews for Iphone-7 and a restaurant.</a:t>
            </a:r>
          </a:p>
          <a:p>
            <a:pPr algn="just"/>
            <a:r>
              <a:rPr lang="en-US" sz="2000" b="1" dirty="0" smtClean="0">
                <a:latin typeface="+mj-lt"/>
              </a:rPr>
              <a:t>Identify the keywords used by the reviewers to describe the product, customer service, packaging and delivery. (look for adjectives)</a:t>
            </a:r>
          </a:p>
          <a:p>
            <a:pPr algn="just"/>
            <a:r>
              <a:rPr lang="en-US" sz="2000" b="1" dirty="0">
                <a:latin typeface="+mj-lt"/>
              </a:rPr>
              <a:t>Now open </a:t>
            </a:r>
            <a:r>
              <a:rPr lang="en-US" sz="2000" b="1" dirty="0">
                <a:latin typeface="+mj-lt"/>
                <a:hlinkClick r:id="rId2"/>
              </a:rPr>
              <a:t>https://www.wordclouds.com</a:t>
            </a:r>
            <a:r>
              <a:rPr lang="en-US" sz="2000" b="1" dirty="0" smtClean="0">
                <a:latin typeface="+mj-lt"/>
                <a:hlinkClick r:id="rId2"/>
              </a:rPr>
              <a:t>/</a:t>
            </a:r>
            <a:r>
              <a:rPr lang="en-US" sz="2000" b="1" dirty="0" smtClean="0">
                <a:latin typeface="+mj-lt"/>
              </a:rPr>
              <a:t> and input all the keywords and create a word cloud</a:t>
            </a:r>
            <a:r>
              <a:rPr lang="en-US" sz="2000" b="1" dirty="0">
                <a:latin typeface="+mj-lt"/>
              </a:rPr>
              <a:t>.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8806" t="32674" r="60932" b="26347"/>
          <a:stretch/>
        </p:blipFill>
        <p:spPr>
          <a:xfrm>
            <a:off x="70753" y="2948122"/>
            <a:ext cx="4008994" cy="22803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9402" t="41871" r="59145" b="21358"/>
          <a:stretch/>
        </p:blipFill>
        <p:spPr>
          <a:xfrm>
            <a:off x="4390375" y="2805721"/>
            <a:ext cx="3809834" cy="18366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5812" t="33362" r="76325" b="18015"/>
          <a:stretch/>
        </p:blipFill>
        <p:spPr>
          <a:xfrm>
            <a:off x="2915138" y="4349473"/>
            <a:ext cx="2790092" cy="213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73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6781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Probability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Sentiment Analysis</a:t>
            </a:r>
            <a:endParaRPr lang="en-US" sz="16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5497" y="373439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Word Cloud of my Lab</a:t>
            </a:r>
            <a:endParaRPr lang="en-US" sz="4000" dirty="0">
              <a:solidFill>
                <a:srgbClr val="0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3333" r="10834" b="25555"/>
          <a:stretch/>
        </p:blipFill>
        <p:spPr>
          <a:xfrm>
            <a:off x="1215650" y="1165843"/>
            <a:ext cx="6703984" cy="4516370"/>
          </a:xfrm>
          <a:prstGeom prst="rect">
            <a:avLst/>
          </a:prstGeom>
        </p:spPr>
      </p:pic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293" y="5713209"/>
            <a:ext cx="8601414" cy="65894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Go home and create word clouds for your family businesses/ services</a:t>
            </a:r>
            <a:endParaRPr lang="en-US" sz="20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4174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flipV="1">
            <a:off x="465513" y="5918662"/>
            <a:ext cx="8329352" cy="1"/>
          </a:xfrm>
          <a:prstGeom prst="line">
            <a:avLst/>
          </a:prstGeom>
          <a:ln w="92075" cmpd="tri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52">
            <a:extLst>
              <a:ext uri="{FF2B5EF4-FFF2-40B4-BE49-F238E27FC236}">
                <a16:creationId xmlns:a16="http://schemas.microsoft.com/office/drawing/2014/main" id="{DE3266D9-4C85-44BA-90D6-4C118A267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381" y="4558508"/>
            <a:ext cx="2743200" cy="9390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2067" y="2660073"/>
            <a:ext cx="82762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2018-2019 NATURE Sunday Academy program is supported by the National Science Foundation under NSF </a:t>
            </a:r>
            <a:r>
              <a:rPr lang="en-US" dirty="0" err="1" smtClean="0"/>
              <a:t>EPSCoR</a:t>
            </a:r>
            <a:r>
              <a:rPr lang="en-US" dirty="0" smtClean="0"/>
              <a:t> Track-1 Award OIA-1355466.</a:t>
            </a:r>
            <a:br>
              <a:rPr lang="en-US" dirty="0" smtClean="0"/>
            </a:br>
            <a:r>
              <a:rPr lang="en-US" dirty="0" smtClean="0"/>
              <a:t>Any opinions, findings, and conclusions or recommendations</a:t>
            </a:r>
            <a:br>
              <a:rPr lang="en-US" dirty="0" smtClean="0"/>
            </a:br>
            <a:r>
              <a:rPr lang="en-US" dirty="0" smtClean="0"/>
              <a:t>expressed in this material are those of the author(s) and do not</a:t>
            </a:r>
            <a:br>
              <a:rPr lang="en-US" dirty="0" smtClean="0"/>
            </a:br>
            <a:r>
              <a:rPr lang="en-US" dirty="0" smtClean="0"/>
              <a:t>necessarily reflect the views of the National Science Foundation.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50836" y="1321087"/>
            <a:ext cx="35282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For more information,</a:t>
            </a:r>
            <a:br>
              <a:rPr lang="en-US" dirty="0" smtClean="0"/>
            </a:br>
            <a:r>
              <a:rPr lang="en-US" dirty="0" smtClean="0"/>
              <a:t>701-231-8400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ndepscor@ndus.edu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44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flipV="1">
            <a:off x="465513" y="5918662"/>
            <a:ext cx="8329352" cy="1"/>
          </a:xfrm>
          <a:prstGeom prst="line">
            <a:avLst/>
          </a:prstGeom>
          <a:ln w="92075" cmpd="tri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048996" y="2186247"/>
            <a:ext cx="28847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</a:rPr>
              <a:t>THANK YOU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12328" y="3550187"/>
            <a:ext cx="3283528" cy="128782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6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21599966" rev="0"/>
              </a:camera>
              <a:lightRig rig="threePt" dir="t"/>
            </a:scene3d>
            <a:sp3d extrusionH="57150">
              <a:bevelT h="25400" prst="softRound"/>
              <a:bevelB w="69850" h="38100" prst="cross"/>
            </a:sp3d>
          </a:bodyPr>
          <a:lstStyle/>
          <a:p>
            <a:pPr algn="ctr"/>
            <a:r>
              <a:rPr lang="en-US" sz="4000" dirty="0"/>
              <a:t>Questions</a:t>
            </a:r>
            <a:r>
              <a:rPr lang="en-US" sz="8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5902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940" y="1246882"/>
            <a:ext cx="8534400" cy="5173581"/>
          </a:xfrm>
        </p:spPr>
        <p:txBody>
          <a:bodyPr>
            <a:normAutofit lnSpcReduction="10000"/>
          </a:bodyPr>
          <a:lstStyle/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/>
              </a:rPr>
              <a:t>Objectives and Learning Outcomes</a:t>
            </a:r>
            <a:endParaRPr lang="en-US" sz="2800" b="1" dirty="0">
              <a:solidFill>
                <a:srgbClr val="000000"/>
              </a:solidFill>
              <a:latin typeface="Arial"/>
            </a:endParaRPr>
          </a:p>
          <a:p>
            <a:pPr marL="457200" lvl="1" indent="0" defTabSz="457200">
              <a:spcBef>
                <a:spcPts val="0"/>
              </a:spcBef>
              <a:buClrTx/>
              <a:buSzTx/>
              <a:buNone/>
            </a:pPr>
            <a:endParaRPr lang="en-US" sz="1300" dirty="0">
              <a:solidFill>
                <a:srgbClr val="000000"/>
              </a:solidFill>
              <a:latin typeface="Arial"/>
            </a:endParaRP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/>
              </a:rPr>
              <a:t>Probability</a:t>
            </a:r>
            <a:endParaRPr lang="en-US" sz="2800" b="1" dirty="0">
              <a:solidFill>
                <a:srgbClr val="000000"/>
              </a:solidFill>
              <a:latin typeface="Arial"/>
            </a:endParaRPr>
          </a:p>
          <a:p>
            <a:pPr marL="627063" lvl="1" indent="-169863" defTabSz="457200">
              <a:spcBef>
                <a:spcPts val="0"/>
              </a:spcBef>
              <a:buClrTx/>
              <a:buSzTx/>
            </a:pPr>
            <a:r>
              <a:rPr lang="en-US" sz="1700" dirty="0" smtClean="0">
                <a:solidFill>
                  <a:srgbClr val="000000"/>
                </a:solidFill>
                <a:latin typeface="Arial"/>
              </a:rPr>
              <a:t>Definition</a:t>
            </a:r>
            <a:endParaRPr lang="en-US" sz="1700" dirty="0">
              <a:solidFill>
                <a:srgbClr val="000000"/>
              </a:solidFill>
              <a:latin typeface="Arial"/>
            </a:endParaRPr>
          </a:p>
          <a:p>
            <a:pPr marL="627063" lvl="1" indent="-169863" defTabSz="457200">
              <a:spcBef>
                <a:spcPts val="0"/>
              </a:spcBef>
              <a:buClrTx/>
              <a:buSzTx/>
            </a:pPr>
            <a:r>
              <a:rPr lang="en-US" sz="1700" dirty="0" smtClean="0">
                <a:solidFill>
                  <a:srgbClr val="000000"/>
                </a:solidFill>
                <a:latin typeface="Arial"/>
              </a:rPr>
              <a:t>Activity-1: Coin flipping experiment</a:t>
            </a:r>
          </a:p>
          <a:p>
            <a:pPr marL="627063" lvl="1" indent="-169863" defTabSz="457200">
              <a:spcBef>
                <a:spcPts val="0"/>
              </a:spcBef>
              <a:buClrTx/>
              <a:buSzTx/>
            </a:pPr>
            <a:r>
              <a:rPr lang="en-US" sz="1700" dirty="0" smtClean="0">
                <a:solidFill>
                  <a:srgbClr val="000000"/>
                </a:solidFill>
                <a:latin typeface="Arial"/>
              </a:rPr>
              <a:t>Activity-2: Rolling dice experiments</a:t>
            </a:r>
          </a:p>
          <a:p>
            <a:pPr marL="627063" lvl="1" indent="-169863" defTabSz="457200">
              <a:spcBef>
                <a:spcPts val="0"/>
              </a:spcBef>
              <a:buClrTx/>
              <a:buSzTx/>
            </a:pPr>
            <a:r>
              <a:rPr lang="en-US" sz="1700" dirty="0" smtClean="0">
                <a:solidFill>
                  <a:srgbClr val="000000"/>
                </a:solidFill>
                <a:latin typeface="Arial"/>
              </a:rPr>
              <a:t>Activity-3: Rolling biased dice</a:t>
            </a:r>
            <a:endParaRPr lang="en-US" sz="1700" dirty="0">
              <a:solidFill>
                <a:srgbClr val="000000"/>
              </a:solidFill>
              <a:latin typeface="Arial"/>
            </a:endParaRPr>
          </a:p>
          <a:p>
            <a:pPr marL="457200" lvl="1" indent="0" defTabSz="457200">
              <a:spcBef>
                <a:spcPts val="0"/>
              </a:spcBef>
              <a:buClrTx/>
              <a:buSzTx/>
              <a:buNone/>
            </a:pPr>
            <a:endParaRPr lang="en-US" sz="1300" dirty="0">
              <a:solidFill>
                <a:srgbClr val="000000"/>
              </a:solidFill>
              <a:latin typeface="Arial"/>
            </a:endParaRP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/>
              </a:rPr>
              <a:t>Monty Hall Game</a:t>
            </a:r>
            <a:endParaRPr lang="en-US" sz="2800" b="1" dirty="0">
              <a:solidFill>
                <a:srgbClr val="000000"/>
              </a:solidFill>
              <a:latin typeface="Arial"/>
            </a:endParaRPr>
          </a:p>
          <a:p>
            <a:pPr marL="627063" lvl="1" indent="-169863" defTabSz="457200">
              <a:spcBef>
                <a:spcPts val="0"/>
              </a:spcBef>
              <a:buClrTx/>
              <a:buSzTx/>
            </a:pPr>
            <a:r>
              <a:rPr lang="en-US" sz="1700" dirty="0" smtClean="0">
                <a:solidFill>
                  <a:srgbClr val="000000"/>
                </a:solidFill>
                <a:latin typeface="Arial"/>
              </a:rPr>
              <a:t>Activity-4: Find the candy bag game</a:t>
            </a:r>
            <a:endParaRPr lang="en-US" sz="1700" dirty="0">
              <a:solidFill>
                <a:srgbClr val="000000"/>
              </a:solidFill>
              <a:latin typeface="Arial"/>
            </a:endParaRPr>
          </a:p>
          <a:p>
            <a:pPr marL="627063" lvl="1" indent="-169863" defTabSz="457200">
              <a:spcBef>
                <a:spcPts val="0"/>
              </a:spcBef>
              <a:buClrTx/>
              <a:buSzTx/>
            </a:pPr>
            <a:r>
              <a:rPr lang="en-US" sz="1700" dirty="0" smtClean="0">
                <a:solidFill>
                  <a:srgbClr val="000000"/>
                </a:solidFill>
                <a:latin typeface="Arial"/>
              </a:rPr>
              <a:t>Explanation</a:t>
            </a:r>
            <a:endParaRPr lang="en-US" sz="1700" dirty="0">
              <a:solidFill>
                <a:srgbClr val="000000"/>
              </a:solidFill>
              <a:latin typeface="Arial"/>
            </a:endParaRP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endParaRPr lang="en-US" sz="1300" b="1" dirty="0" smtClean="0">
              <a:solidFill>
                <a:srgbClr val="000000"/>
              </a:solidFill>
              <a:latin typeface="Arial"/>
            </a:endParaRP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/>
              </a:rPr>
              <a:t>Gambler’s Fallacy </a:t>
            </a:r>
            <a:endParaRPr lang="en-US" sz="2800" b="1" dirty="0">
              <a:solidFill>
                <a:srgbClr val="000000"/>
              </a:solidFill>
              <a:latin typeface="Arial"/>
            </a:endParaRPr>
          </a:p>
          <a:p>
            <a:pPr marL="628650" lvl="1" indent="-171450" defTabSz="457200">
              <a:spcBef>
                <a:spcPts val="0"/>
              </a:spcBef>
              <a:buClrTx/>
              <a:buSzTx/>
            </a:pPr>
            <a:r>
              <a:rPr lang="en-US" sz="1700" dirty="0" smtClean="0">
                <a:solidFill>
                  <a:srgbClr val="000000"/>
                </a:solidFill>
                <a:latin typeface="Arial"/>
              </a:rPr>
              <a:t>Activity-5: Roulette game</a:t>
            </a:r>
          </a:p>
          <a:p>
            <a:pPr marL="628650" lvl="1" indent="-171450" defTabSz="457200">
              <a:spcBef>
                <a:spcPts val="0"/>
              </a:spcBef>
              <a:buClrTx/>
              <a:buSzTx/>
            </a:pPr>
            <a:r>
              <a:rPr lang="en-US" sz="1700" dirty="0" smtClean="0">
                <a:solidFill>
                  <a:srgbClr val="000000"/>
                </a:solidFill>
                <a:latin typeface="Arial"/>
              </a:rPr>
              <a:t>Explanation: how casinos make money and mistakes while betting</a:t>
            </a:r>
            <a:endParaRPr lang="en-US" sz="1700" dirty="0">
              <a:solidFill>
                <a:srgbClr val="000000"/>
              </a:solidFill>
              <a:latin typeface="Arial"/>
            </a:endParaRPr>
          </a:p>
          <a:p>
            <a:pPr marL="457200" lvl="1" indent="0" defTabSz="457200">
              <a:spcBef>
                <a:spcPts val="0"/>
              </a:spcBef>
              <a:buClrTx/>
              <a:buSzTx/>
              <a:buNone/>
            </a:pPr>
            <a:endParaRPr lang="en-US" sz="1300" b="1" dirty="0">
              <a:solidFill>
                <a:srgbClr val="000000"/>
              </a:solidFill>
              <a:latin typeface="Arial"/>
            </a:endParaRP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rial"/>
              </a:rPr>
              <a:t>Sentiment Analysis</a:t>
            </a:r>
          </a:p>
          <a:p>
            <a:pPr marL="628650" lvl="1" indent="-171450" defTabSz="457200">
              <a:spcBef>
                <a:spcPts val="0"/>
              </a:spcBef>
              <a:buClrTx/>
              <a:buSzTx/>
            </a:pPr>
            <a:r>
              <a:rPr lang="en-US" sz="1700" dirty="0" smtClean="0">
                <a:solidFill>
                  <a:srgbClr val="000000"/>
                </a:solidFill>
                <a:latin typeface="Arial"/>
              </a:rPr>
              <a:t>Activity-6: analyze online reviews</a:t>
            </a:r>
            <a:endParaRPr lang="en-US" sz="1700" dirty="0">
              <a:solidFill>
                <a:srgbClr val="000000"/>
              </a:solidFill>
              <a:latin typeface="Arial"/>
            </a:endParaRPr>
          </a:p>
          <a:p>
            <a:pPr marL="628650" lvl="1" indent="-171450" defTabSz="457200">
              <a:spcBef>
                <a:spcPts val="0"/>
              </a:spcBef>
              <a:buClrTx/>
              <a:buSzTx/>
            </a:pPr>
            <a:r>
              <a:rPr lang="en-US" sz="1700" dirty="0" smtClean="0">
                <a:solidFill>
                  <a:srgbClr val="000000"/>
                </a:solidFill>
                <a:latin typeface="Arial"/>
              </a:rPr>
              <a:t>Activity-7: building online word clouds  </a:t>
            </a:r>
            <a:endParaRPr lang="en-US" sz="1700" dirty="0">
              <a:solidFill>
                <a:srgbClr val="000000"/>
              </a:solidFill>
              <a:latin typeface="Arial"/>
            </a:endParaRP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endParaRPr lang="en-US" sz="2800" b="1" dirty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0240" y="435429"/>
            <a:ext cx="8305800" cy="457200"/>
          </a:xfrm>
        </p:spPr>
        <p:txBody>
          <a:bodyPr lIns="0" tIns="0" rIns="0" bIns="0"/>
          <a:lstStyle/>
          <a:p>
            <a:r>
              <a:rPr lang="en-US" sz="4000" dirty="0">
                <a:solidFill>
                  <a:srgbClr val="000000"/>
                </a:solidFill>
              </a:rPr>
              <a:t>Contents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22279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Probability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Sentiment Analysis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931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0240" y="381186"/>
            <a:ext cx="8305800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Objectives and Learning Outcomes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22279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rgbClr val="FFFF00"/>
                </a:solidFill>
                <a:latin typeface="+mj-lt"/>
              </a:rPr>
              <a:t>Obj.s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Probability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Sentiment Analysis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940" y="1246882"/>
            <a:ext cx="8534400" cy="5173581"/>
          </a:xfrm>
        </p:spPr>
        <p:txBody>
          <a:bodyPr>
            <a:normAutofit/>
          </a:bodyPr>
          <a:lstStyle/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2800" b="1" dirty="0" smtClean="0">
                <a:latin typeface="Arial"/>
              </a:rPr>
              <a:t>Objectives:</a:t>
            </a:r>
          </a:p>
          <a:p>
            <a:pPr algn="just" defTabSz="457200">
              <a:spcBef>
                <a:spcPts val="0"/>
              </a:spcBef>
              <a:buClrTx/>
              <a:buSzTx/>
            </a:pPr>
            <a:r>
              <a:rPr lang="en-US" sz="2400" b="1" dirty="0">
                <a:latin typeface="Arial"/>
              </a:rPr>
              <a:t>	</a:t>
            </a:r>
            <a:r>
              <a:rPr lang="en-US" sz="2400" dirty="0" smtClean="0">
                <a:latin typeface="Arial"/>
              </a:rPr>
              <a:t>Introduce probability and use this concept to understand Monty Hall game and Roulette.</a:t>
            </a:r>
          </a:p>
          <a:p>
            <a:pPr algn="just" defTabSz="457200">
              <a:spcBef>
                <a:spcPts val="0"/>
              </a:spcBef>
              <a:buClrTx/>
              <a:buSzTx/>
            </a:pPr>
            <a:r>
              <a:rPr lang="en-US" sz="2400" dirty="0">
                <a:latin typeface="Arial"/>
              </a:rPr>
              <a:t>	</a:t>
            </a:r>
            <a:r>
              <a:rPr lang="en-US" sz="2400" dirty="0" smtClean="0">
                <a:latin typeface="Arial"/>
              </a:rPr>
              <a:t>Introduce sentiment analysis and use this concept to understand online reviews. </a:t>
            </a:r>
            <a:r>
              <a:rPr lang="en-US" sz="2400" b="1" dirty="0" smtClean="0">
                <a:latin typeface="Arial"/>
              </a:rPr>
              <a:t> </a:t>
            </a:r>
          </a:p>
          <a:p>
            <a:pPr algn="just" defTabSz="457200">
              <a:spcBef>
                <a:spcPts val="0"/>
              </a:spcBef>
              <a:buClrTx/>
              <a:buSzTx/>
            </a:pPr>
            <a:endParaRPr lang="en-US" sz="2400" b="1" dirty="0" smtClean="0">
              <a:latin typeface="Arial"/>
            </a:endParaRP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2800" b="1" dirty="0" smtClean="0">
                <a:latin typeface="Arial"/>
              </a:rPr>
              <a:t>Learning Outcomes:</a:t>
            </a:r>
            <a:endParaRPr lang="en-US" sz="1300" dirty="0">
              <a:latin typeface="Arial"/>
            </a:endParaRPr>
          </a:p>
          <a:p>
            <a:pPr algn="just" defTabSz="457200">
              <a:spcBef>
                <a:spcPts val="0"/>
              </a:spcBef>
              <a:buClrTx/>
              <a:buSzTx/>
            </a:pPr>
            <a:r>
              <a:rPr lang="en-US" sz="2400" dirty="0" smtClean="0">
                <a:latin typeface="Arial"/>
              </a:rPr>
              <a:t>	The participants will be able to use probability concepts in games and gambling. 	</a:t>
            </a:r>
          </a:p>
          <a:p>
            <a:pPr algn="just" defTabSz="457200">
              <a:spcBef>
                <a:spcPts val="0"/>
              </a:spcBef>
              <a:buClrTx/>
              <a:buSzTx/>
            </a:pPr>
            <a:r>
              <a:rPr lang="en-US" sz="2800" dirty="0" smtClean="0"/>
              <a:t>	</a:t>
            </a:r>
            <a:r>
              <a:rPr lang="en-US" sz="2400" dirty="0" smtClean="0">
                <a:latin typeface="+mj-lt"/>
              </a:rPr>
              <a:t>The </a:t>
            </a:r>
            <a:r>
              <a:rPr lang="en-US" sz="2400" dirty="0">
                <a:latin typeface="+mj-lt"/>
              </a:rPr>
              <a:t>participants will be able to make better decisions based on the information they get from online resources.</a:t>
            </a: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endParaRPr lang="en-US" sz="2400" b="1" dirty="0">
              <a:latin typeface="+mj-lt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948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22279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Probability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Sentiment Analysis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0240" y="381186"/>
            <a:ext cx="8305800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Probability</a:t>
            </a:r>
            <a:endParaRPr lang="en-US" sz="40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1">
                <a:extLst>
                  <a:ext uri="{FF2B5EF4-FFF2-40B4-BE49-F238E27FC236}">
                    <a16:creationId xmlns:a16="http://schemas.microsoft.com/office/drawing/2014/main" id="{8E4AFDB2-1397-4671-B44F-389940806D1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15940" y="1246882"/>
                <a:ext cx="8534400" cy="5173581"/>
              </a:xfrm>
            </p:spPr>
            <p:txBody>
              <a:bodyPr>
                <a:normAutofit/>
              </a:bodyPr>
              <a:lstStyle/>
              <a:p>
                <a:pPr marL="0" lvl="0" indent="0" defTabSz="457200">
                  <a:spcBef>
                    <a:spcPts val="0"/>
                  </a:spcBef>
                  <a:buClrTx/>
                  <a:buSzTx/>
                  <a:buNone/>
                </a:pPr>
                <a:r>
                  <a:rPr lang="en-US" sz="2800" b="1" dirty="0" smtClean="0">
                    <a:latin typeface="Arial"/>
                  </a:rPr>
                  <a:t>Definition: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b="1" dirty="0">
                    <a:latin typeface="Arial"/>
                  </a:rPr>
                  <a:t>	</a:t>
                </a:r>
                <a:r>
                  <a:rPr lang="en-US" sz="2400" dirty="0" smtClean="0">
                    <a:latin typeface="Arial"/>
                  </a:rPr>
                  <a:t>Probability is the measure of the likelihood that an event will occur.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endParaRPr lang="en-US" sz="2400" dirty="0">
                  <a:latin typeface="Arial"/>
                </a:endParaRPr>
              </a:p>
              <a:p>
                <a:pPr marL="0" indent="0" algn="just" defTabSz="457200">
                  <a:spcBef>
                    <a:spcPts val="0"/>
                  </a:spcBef>
                  <a:buClrTx/>
                  <a:buSzTx/>
                  <a:buNone/>
                </a:pPr>
                <a:r>
                  <a:rPr lang="en-US" sz="2800" b="1" dirty="0" smtClean="0">
                    <a:latin typeface="Arial"/>
                  </a:rPr>
                  <a:t>Mathematical definition: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dirty="0" smtClean="0">
                    <a:latin typeface="Arial"/>
                  </a:rPr>
                  <a:t>	Probability of an event ranges between ‘0’ and ‘1’. </a:t>
                </a:r>
                <a:r>
                  <a:rPr lang="en-US" sz="2400" b="1" dirty="0" smtClean="0">
                    <a:latin typeface="Arial"/>
                  </a:rPr>
                  <a:t> 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r>
                  <a:rPr lang="en-US" sz="2400" dirty="0" smtClean="0">
                    <a:latin typeface="Arial"/>
                  </a:rPr>
                  <a:t>	Higher probability means that the event is highly likely.</a:t>
                </a:r>
              </a:p>
              <a:p>
                <a:pPr algn="just" defTabSz="457200">
                  <a:spcBef>
                    <a:spcPts val="0"/>
                  </a:spcBef>
                  <a:buClrTx/>
                  <a:buSzTx/>
                </a:pPr>
                <a:endParaRPr lang="en-US" sz="2400" b="1" dirty="0" smtClean="0">
                  <a:latin typeface="Arial"/>
                </a:endParaRPr>
              </a:p>
              <a:p>
                <a:pPr marL="0" lvl="0" indent="0" algn="ctr" defTabSz="457200">
                  <a:spcBef>
                    <a:spcPts val="0"/>
                  </a:spcBef>
                  <a:buClrTx/>
                  <a:buSzTx/>
                  <a:buNone/>
                </a:pPr>
                <a:r>
                  <a:rPr lang="en-US" sz="2400" b="1" dirty="0" smtClean="0">
                    <a:latin typeface="+mj-lt"/>
                  </a:rPr>
                  <a:t>P(E)=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#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of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possibilities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that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meet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a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condition</m:t>
                        </m:r>
                      </m:num>
                      <m:den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#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of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equally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likely</m:t>
                        </m:r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possibilities</m:t>
                        </m:r>
                      </m:den>
                    </m:f>
                  </m:oMath>
                </a14:m>
                <a:endParaRPr lang="en-US" sz="2400" b="1" dirty="0" smtClean="0">
                  <a:latin typeface="+mj-lt"/>
                </a:endParaRPr>
              </a:p>
              <a:p>
                <a:pPr marL="0" lvl="0" indent="0" algn="ctr" defTabSz="457200">
                  <a:spcBef>
                    <a:spcPts val="0"/>
                  </a:spcBef>
                  <a:buClrTx/>
                  <a:buSzTx/>
                  <a:buNone/>
                </a:pPr>
                <a:r>
                  <a:rPr lang="en-US" sz="2400" b="1" dirty="0"/>
                  <a:t>P(E</a:t>
                </a:r>
                <a:r>
                  <a:rPr lang="en-US" sz="2400" b="1" dirty="0" smtClean="0"/>
                  <a:t>)- probability of an event ‘E’</a:t>
                </a:r>
              </a:p>
              <a:p>
                <a:pPr marL="0" lvl="0" indent="0" algn="ctr" defTabSz="457200">
                  <a:spcBef>
                    <a:spcPts val="0"/>
                  </a:spcBef>
                  <a:buClrTx/>
                  <a:buSzTx/>
                  <a:buNone/>
                </a:pPr>
                <a:r>
                  <a:rPr lang="en-US" sz="2400" b="1" dirty="0" smtClean="0">
                    <a:latin typeface="+mj-lt"/>
                  </a:rPr>
                  <a:t>Note: P(E)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≥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2400" b="1" dirty="0">
                  <a:latin typeface="+mj-lt"/>
                </a:endParaRP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6" name="Content Placeholder 1">
                <a:extLst>
                  <a:ext uri="{FF2B5EF4-FFF2-40B4-BE49-F238E27FC236}">
                    <a16:creationId xmlns="" xmlns:a16="http://schemas.microsoft.com/office/drawing/2014/main" id="{8E4AFDB2-1397-4671-B44F-389940806D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15940" y="1246882"/>
                <a:ext cx="8534400" cy="5173581"/>
              </a:xfrm>
              <a:blipFill rotWithShape="0">
                <a:blip r:embed="rId2"/>
                <a:stretch>
                  <a:fillRect l="-1500" t="-1297" r="-10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6373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-1" y="381186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Probability Activity-1: Coin Flipping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940" y="1246882"/>
            <a:ext cx="8534400" cy="5173581"/>
          </a:xfrm>
        </p:spPr>
        <p:txBody>
          <a:bodyPr>
            <a:normAutofit/>
          </a:bodyPr>
          <a:lstStyle/>
          <a:p>
            <a:pPr marL="0" lvl="0" indent="0" defTabSz="457200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lang="en-US" sz="2800" b="1" dirty="0" smtClean="0">
                <a:latin typeface="Arial"/>
              </a:rPr>
              <a:t>Flipping a quarter (5 mins):</a:t>
            </a: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Find a neighbor</a:t>
            </a: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One of you will flip the quarter 100 times</a:t>
            </a: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The other one will count the number of heads and tails</a:t>
            </a: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Report the number of heads, number of tails </a:t>
            </a: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Report the probability of getting heads/ tails</a:t>
            </a: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Use worksheet-1</a:t>
            </a:r>
          </a:p>
          <a:p>
            <a:pPr marL="0" indent="0" algn="just" defTabSz="457200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endParaRPr lang="en-US" sz="2400" dirty="0" smtClean="0">
              <a:latin typeface="Arial"/>
            </a:endParaRP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endParaRPr lang="en-US" sz="2400" dirty="0">
              <a:latin typeface="Arial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6781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Probability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Sentiment Analysis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  <p:pic>
        <p:nvPicPr>
          <p:cNvPr id="1026" name="Picture 2" descr="Image result for quarter co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575" y="1313040"/>
            <a:ext cx="1817618" cy="181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844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5497" y="373439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Probability Activity-2: Rolling Dice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940" y="1246882"/>
            <a:ext cx="8534400" cy="5173581"/>
          </a:xfrm>
        </p:spPr>
        <p:txBody>
          <a:bodyPr>
            <a:normAutofit/>
          </a:bodyPr>
          <a:lstStyle/>
          <a:p>
            <a:pPr marL="0" lvl="0" indent="0" defTabSz="457200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lang="en-US" sz="2800" b="1" dirty="0" smtClean="0">
                <a:latin typeface="Arial"/>
              </a:rPr>
              <a:t>Roll a dice (10 mins):</a:t>
            </a: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Find a neighbor</a:t>
            </a: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One of you will roll the dice 100 times</a:t>
            </a: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The other one will count the number of 1’s, 2’s, 3’s, 4’s, 5’s and 6’s.</a:t>
            </a: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r>
              <a:rPr lang="en-US" sz="2400" b="1" dirty="0" smtClean="0">
                <a:latin typeface="Arial"/>
              </a:rPr>
              <a:t>Report the probability of getting </a:t>
            </a:r>
            <a:r>
              <a:rPr lang="en-US" sz="2400" b="1" dirty="0">
                <a:latin typeface="Arial"/>
              </a:rPr>
              <a:t>1’s, 2’s, 3’s, 4’s, 5’s and 6’s</a:t>
            </a:r>
            <a:r>
              <a:rPr lang="en-US" sz="2400" b="1" dirty="0" smtClean="0">
                <a:latin typeface="Arial"/>
              </a:rPr>
              <a:t>. Use worksheet-2.</a:t>
            </a:r>
          </a:p>
          <a:p>
            <a:pPr marL="0" indent="0" algn="ctr" defTabSz="457200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Arial"/>
              </a:rPr>
              <a:t>Now test your skills on a this new dice (10 mins)</a:t>
            </a:r>
          </a:p>
          <a:p>
            <a:pPr marL="0" indent="0" algn="ctr" defTabSz="457200">
              <a:lnSpc>
                <a:spcPct val="150000"/>
              </a:lnSpc>
              <a:spcBef>
                <a:spcPts val="0"/>
              </a:spcBef>
              <a:buClrTx/>
              <a:buSzTx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Arial"/>
              </a:rPr>
              <a:t>Use worksheet-3</a:t>
            </a:r>
            <a:endParaRPr lang="en-US" sz="2400" dirty="0" smtClean="0">
              <a:solidFill>
                <a:srgbClr val="C00000"/>
              </a:solidFill>
              <a:latin typeface="Arial"/>
            </a:endParaRPr>
          </a:p>
          <a:p>
            <a:pPr algn="just" defTabSz="457200">
              <a:lnSpc>
                <a:spcPct val="150000"/>
              </a:lnSpc>
              <a:spcBef>
                <a:spcPts val="0"/>
              </a:spcBef>
              <a:buClrTx/>
              <a:buSzTx/>
            </a:pPr>
            <a:endParaRPr lang="en-US" sz="2400" dirty="0">
              <a:latin typeface="Arial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  <p:pic>
        <p:nvPicPr>
          <p:cNvPr id="2050" name="Picture 2" descr="Image result for dic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852" y="1315365"/>
            <a:ext cx="1582226" cy="158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6781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Probability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Sentiment Analysis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2112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6781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Probability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Sentiment Analysis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5497" y="373439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Monty Hall Game</a:t>
            </a:r>
            <a:endParaRPr lang="en-US" sz="4000" dirty="0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651" y="1976034"/>
            <a:ext cx="3668148" cy="2440986"/>
          </a:xfrm>
          <a:prstGeom prst="rect">
            <a:avLst/>
          </a:prstGeom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127" y="1742829"/>
            <a:ext cx="5061972" cy="3852060"/>
          </a:xfrm>
        </p:spPr>
        <p:txBody>
          <a:bodyPr>
            <a:normAutofit fontScale="92500" lnSpcReduction="10000"/>
          </a:bodyPr>
          <a:lstStyle/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2400" b="1" dirty="0" smtClean="0">
                <a:latin typeface="Arial"/>
              </a:rPr>
              <a:t>One of the three gift boxes has a candy bag/ gold coin and the other two boxes are empty.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2400" b="1" dirty="0" smtClean="0">
                <a:latin typeface="Arial"/>
              </a:rPr>
              <a:t>Guess the right box to win the candy bag/ gold coin.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2400" b="1" dirty="0" smtClean="0">
                <a:latin typeface="Arial"/>
              </a:rPr>
              <a:t>After you choose your box, I will reveal one empty box out of the other two boxes.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2400" b="1" dirty="0" smtClean="0">
                <a:solidFill>
                  <a:srgbClr val="C00000"/>
                </a:solidFill>
                <a:latin typeface="Arial"/>
              </a:rPr>
              <a:t>You can flip your choice after I reveal the empty box. </a:t>
            </a:r>
          </a:p>
          <a:p>
            <a:pPr algn="just" defTabSz="457200">
              <a:spcBef>
                <a:spcPts val="0"/>
              </a:spcBef>
              <a:buClrTx/>
              <a:buSzTx/>
            </a:pPr>
            <a:endParaRPr lang="en-US" sz="2400" b="1" dirty="0" smtClean="0">
              <a:solidFill>
                <a:srgbClr val="C00000"/>
              </a:solidFill>
              <a:latin typeface="Arial"/>
            </a:endParaRPr>
          </a:p>
          <a:p>
            <a:pPr algn="just" defTabSz="457200">
              <a:spcBef>
                <a:spcPts val="0"/>
              </a:spcBef>
              <a:buClrTx/>
              <a:buSzTx/>
            </a:pPr>
            <a:endParaRPr lang="en-US" sz="2000" dirty="0">
              <a:latin typeface="Arial"/>
            </a:endParaRP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 txBox="1">
            <a:spLocks/>
          </p:cNvSpPr>
          <p:nvPr/>
        </p:nvSpPr>
        <p:spPr>
          <a:xfrm>
            <a:off x="5435546" y="3363132"/>
            <a:ext cx="3692957" cy="2613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37160" indent="-137160" algn="l" defTabSz="685800" rtl="0" eaLnBrk="1" latinLnBrk="0" hangingPunct="1">
              <a:spcBef>
                <a:spcPct val="20000"/>
              </a:spcBef>
              <a:buClr>
                <a:schemeClr val="tx1"/>
              </a:buClr>
              <a:buSzPct val="85000"/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891540" indent="-10287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650" kern="1200" baseline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10287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6586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0302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1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sz="3200" b="1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83142" y="4300326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(30 </a:t>
            </a:r>
            <a:r>
              <a:rPr lang="en-US" b="1" dirty="0"/>
              <a:t>mins</a:t>
            </a:r>
            <a:r>
              <a:rPr lang="en-US" b="1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004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5497" y="373439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Monty Hall Game </a:t>
            </a:r>
            <a:r>
              <a:rPr lang="en-US" sz="2800" dirty="0" smtClean="0">
                <a:solidFill>
                  <a:srgbClr val="000000"/>
                </a:solidFill>
              </a:rPr>
              <a:t>(contd.)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878" y="1246882"/>
            <a:ext cx="8499663" cy="4642473"/>
          </a:xfrm>
        </p:spPr>
        <p:txBody>
          <a:bodyPr>
            <a:noAutofit/>
          </a:bodyPr>
          <a:lstStyle/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1800" b="1" dirty="0" smtClean="0">
                <a:latin typeface="Arial"/>
              </a:rPr>
              <a:t>Now play this game yourself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1800" b="1" dirty="0" smtClean="0">
                <a:latin typeface="Arial"/>
              </a:rPr>
              <a:t>Find a neighbor to play this game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1800" b="1" dirty="0" smtClean="0">
                <a:latin typeface="Arial"/>
              </a:rPr>
              <a:t>One of you will play the role of host and the other one is the player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1800" b="1" dirty="0" smtClean="0">
                <a:latin typeface="Arial"/>
              </a:rPr>
              <a:t>The host will hide a gold coin below one of the three cups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1800" b="1" dirty="0" smtClean="0">
                <a:latin typeface="Arial"/>
              </a:rPr>
              <a:t>Host will ask the guest to guess the cup with gold coin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1800" b="1" dirty="0" smtClean="0">
                <a:latin typeface="Arial"/>
              </a:rPr>
              <a:t>The host will then reveal a cup other than the cup chosen by the player that does not have the gold coin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1800" b="1" dirty="0" smtClean="0">
                <a:latin typeface="Arial"/>
              </a:rPr>
              <a:t>The player can either stay with their initial choice or switch their choice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1800" b="1" dirty="0" smtClean="0">
                <a:latin typeface="Arial"/>
              </a:rPr>
              <a:t>Use worksheet-4 to record the options made by the player and the final outcome of the game.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1800" b="1" dirty="0" smtClean="0">
                <a:latin typeface="Arial"/>
              </a:rPr>
              <a:t>Repeat this game at least 10 times</a:t>
            </a:r>
          </a:p>
          <a:p>
            <a:pPr algn="ctr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r>
              <a:rPr lang="en-US" sz="1800" b="1" dirty="0" smtClean="0">
                <a:latin typeface="Arial"/>
              </a:rPr>
              <a:t>Did you observe a trend?</a:t>
            </a:r>
          </a:p>
          <a:p>
            <a:pPr algn="just" defTabSz="457200">
              <a:spcBef>
                <a:spcPts val="0"/>
              </a:spcBef>
              <a:spcAft>
                <a:spcPts val="1200"/>
              </a:spcAft>
              <a:buClrTx/>
              <a:buSzTx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27746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2AD0B2-C045-4EF2-A753-A5C6941F81D0}"/>
              </a:ext>
            </a:extLst>
          </p:cNvPr>
          <p:cNvSpPr txBox="1"/>
          <p:nvPr/>
        </p:nvSpPr>
        <p:spPr>
          <a:xfrm>
            <a:off x="6781" y="100885"/>
            <a:ext cx="91217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Obj.s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&amp; Outcomes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Probability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b="1" dirty="0" smtClean="0">
                <a:solidFill>
                  <a:srgbClr val="FFFF00"/>
                </a:solidFill>
                <a:latin typeface="+mj-lt"/>
              </a:rPr>
              <a:t>Monty Hall Game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Gambler’s Fallacy </a:t>
            </a:r>
            <a:r>
              <a:rPr lang="en-US" sz="1600" dirty="0">
                <a:solidFill>
                  <a:schemeClr val="bg1"/>
                </a:solidFill>
                <a:latin typeface="+mj-lt"/>
              </a:rPr>
              <a:t>|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Sentiment Analysis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5497" y="373439"/>
            <a:ext cx="9128503" cy="457200"/>
          </a:xfrm>
        </p:spPr>
        <p:txBody>
          <a:bodyPr lIns="0" tIns="0" rIns="0" bIns="0"/>
          <a:lstStyle/>
          <a:p>
            <a:r>
              <a:rPr lang="en-US" sz="4000" dirty="0" smtClean="0">
                <a:solidFill>
                  <a:srgbClr val="000000"/>
                </a:solidFill>
              </a:rPr>
              <a:t>Monty Hall Game: Explanation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939" y="1168732"/>
            <a:ext cx="8487097" cy="5173581"/>
          </a:xfrm>
        </p:spPr>
        <p:txBody>
          <a:bodyPr>
            <a:normAutofit/>
          </a:bodyPr>
          <a:lstStyle/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Arial"/>
              </a:rPr>
              <a:t>Why Flipping helped you win? (use probability)</a:t>
            </a:r>
          </a:p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endParaRPr lang="en-US" sz="1600" dirty="0" smtClean="0">
              <a:solidFill>
                <a:srgbClr val="C00000"/>
              </a:solidFill>
            </a:endParaRPr>
          </a:p>
          <a:p>
            <a:pPr marL="0" indent="0" algn="ctr" defTabSz="457200">
              <a:spcBef>
                <a:spcPts val="0"/>
              </a:spcBef>
              <a:buClrTx/>
              <a:buSzTx/>
              <a:buNone/>
            </a:pPr>
            <a:r>
              <a:rPr lang="en-US" sz="1600" dirty="0">
                <a:solidFill>
                  <a:srgbClr val="C00000"/>
                </a:solidFill>
              </a:rPr>
              <a:t>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8E4AFDB2-1397-4671-B44F-389940806D11}"/>
              </a:ext>
            </a:extLst>
          </p:cNvPr>
          <p:cNvSpPr txBox="1">
            <a:spLocks/>
          </p:cNvSpPr>
          <p:nvPr/>
        </p:nvSpPr>
        <p:spPr>
          <a:xfrm>
            <a:off x="5435546" y="3363132"/>
            <a:ext cx="3692957" cy="2613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37160" indent="-137160" algn="l" defTabSz="685800" rtl="0" eaLnBrk="1" latinLnBrk="0" hangingPunct="1">
              <a:spcBef>
                <a:spcPct val="20000"/>
              </a:spcBef>
              <a:buClr>
                <a:schemeClr val="tx1"/>
              </a:buClr>
              <a:buSzPct val="85000"/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891540" indent="-10287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650" kern="1200" baseline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10287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6586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0302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1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sz="3200" b="1" dirty="0">
              <a:latin typeface="+mj-lt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677085"/>
              </p:ext>
            </p:extLst>
          </p:nvPr>
        </p:nvGraphicFramePr>
        <p:xfrm>
          <a:off x="315936" y="1677692"/>
          <a:ext cx="8554525" cy="391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09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0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09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0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09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</a:t>
                      </a:r>
                      <a:r>
                        <a:rPr lang="en-US" sz="1600" baseline="30000" dirty="0" smtClean="0"/>
                        <a:t>st</a:t>
                      </a:r>
                      <a:r>
                        <a:rPr lang="en-US" sz="1600" dirty="0" smtClean="0"/>
                        <a:t> choice box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Box with candy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Open box without candy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Stay with choice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Switch choice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Box-1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 or 3 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Win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Loose </a:t>
                      </a:r>
                      <a:endParaRPr lang="en-US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Box-2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Box-3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Box-3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2D8CFC8-107A-4E6C-97B5-F05B4A489DC1}"/>
              </a:ext>
            </a:extLst>
          </p:cNvPr>
          <p:cNvSpPr txBox="1">
            <a:spLocks/>
          </p:cNvSpPr>
          <p:nvPr/>
        </p:nvSpPr>
        <p:spPr>
          <a:xfrm>
            <a:off x="7407" y="5599567"/>
            <a:ext cx="9128503" cy="457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685800" rtl="0" eaLnBrk="1" latinLnBrk="0" hangingPunct="1">
              <a:spcBef>
                <a:spcPct val="20000"/>
              </a:spcBef>
              <a:buClr>
                <a:schemeClr val="tx1"/>
              </a:buClr>
              <a:buSzPct val="85000"/>
              <a:buFont typeface="Arial" pitchFamily="34" charset="0"/>
              <a:buNone/>
              <a:defRPr sz="2700" b="1" kern="1200">
                <a:solidFill>
                  <a:srgbClr val="331D19"/>
                </a:solidFill>
                <a:latin typeface="Cambria" pitchFamily="18" charset="0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891540" indent="-10287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350" kern="1200" baseline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102870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6586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0302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40180" indent="-137160" algn="l" defTabSz="6858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9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rgbClr val="000000"/>
                </a:solidFill>
                <a:latin typeface="+mj-lt"/>
              </a:rPr>
              <a:t>No switching – probability – ___/9</a:t>
            </a:r>
          </a:p>
          <a:p>
            <a:r>
              <a:rPr lang="en-US" sz="2800" dirty="0" smtClean="0">
                <a:solidFill>
                  <a:srgbClr val="000000"/>
                </a:solidFill>
                <a:latin typeface="+mj-lt"/>
              </a:rPr>
              <a:t>Switching – probability – ___/9</a:t>
            </a:r>
            <a:endParaRPr lang="en-US" sz="2800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282889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ge_paper.pptx" id="{95E938F2-641C-4B6D-BCE2-ECF1D8887496}" vid="{9B0B1C82-21AC-4928-B5A2-1744C49372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16540</TotalTime>
  <Words>975</Words>
  <Application>Microsoft Office PowerPoint</Application>
  <PresentationFormat>On-screen Show (4:3)</PresentationFormat>
  <Paragraphs>172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Cambria</vt:lpstr>
      <vt:lpstr>Cambria Math</vt:lpstr>
      <vt:lpstr>Clarity</vt:lpstr>
      <vt:lpstr>Probability, Games &amp; Sentiment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Influence of processing parameters on mechanical properties of stereolithography based 3d printed parts</dc:title>
  <dc:creator>Daya Naik</dc:creator>
  <cp:lastModifiedBy>Kathleen Wahlberg</cp:lastModifiedBy>
  <cp:revision>188</cp:revision>
  <cp:lastPrinted>2018-05-22T17:43:15Z</cp:lastPrinted>
  <dcterms:created xsi:type="dcterms:W3CDTF">2018-05-19T07:13:54Z</dcterms:created>
  <dcterms:modified xsi:type="dcterms:W3CDTF">2018-12-14T18:22:50Z</dcterms:modified>
</cp:coreProperties>
</file>