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0" r:id="rId3"/>
    <p:sldId id="271" r:id="rId4"/>
    <p:sldId id="272" r:id="rId5"/>
    <p:sldId id="273" r:id="rId6"/>
    <p:sldId id="262" r:id="rId7"/>
    <p:sldId id="263" r:id="rId8"/>
    <p:sldId id="261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66" r:id="rId17"/>
    <p:sldId id="264" r:id="rId18"/>
    <p:sldId id="281" r:id="rId19"/>
    <p:sldId id="267" r:id="rId20"/>
    <p:sldId id="268" r:id="rId21"/>
    <p:sldId id="269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486"/>
    <p:restoredTop sz="95755"/>
  </p:normalViewPr>
  <p:slideViewPr>
    <p:cSldViewPr snapToGrid="0" snapToObjects="1">
      <p:cViewPr varScale="1">
        <p:scale>
          <a:sx n="89" d="100"/>
          <a:sy n="89" d="100"/>
        </p:scale>
        <p:origin x="57" y="5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4" Type="http://schemas.openxmlformats.org/officeDocument/2006/relationships/image" Target="../media/image26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4" Type="http://schemas.openxmlformats.org/officeDocument/2006/relationships/image" Target="../media/image2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16A201-7E99-496A-8147-DA3D8D63AF9B}" type="doc">
      <dgm:prSet loTypeId="urn:microsoft.com/office/officeart/2005/8/layout/default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C91F0EEB-31E2-461B-A9E0-D530F674AC65}">
      <dgm:prSet/>
      <dgm:spPr/>
      <dgm:t>
        <a:bodyPr/>
        <a:lstStyle/>
        <a:p>
          <a:r>
            <a:rPr lang="en-US" dirty="0"/>
            <a:t>1.) Interferons- proteins that prevents viruses from attaching to your cells and reproducing</a:t>
          </a:r>
        </a:p>
      </dgm:t>
    </dgm:pt>
    <dgm:pt modelId="{C01B07D9-1A8A-4D39-918B-DF519CA22C7D}" type="parTrans" cxnId="{C2069399-B840-400A-AB04-58EB26972079}">
      <dgm:prSet/>
      <dgm:spPr/>
      <dgm:t>
        <a:bodyPr/>
        <a:lstStyle/>
        <a:p>
          <a:endParaRPr lang="en-US"/>
        </a:p>
      </dgm:t>
    </dgm:pt>
    <dgm:pt modelId="{F5A00C0E-43FB-4C9E-B827-5529B009963C}" type="sibTrans" cxnId="{C2069399-B840-400A-AB04-58EB26972079}">
      <dgm:prSet/>
      <dgm:spPr/>
      <dgm:t>
        <a:bodyPr/>
        <a:lstStyle/>
        <a:p>
          <a:endParaRPr lang="en-US"/>
        </a:p>
      </dgm:t>
    </dgm:pt>
    <dgm:pt modelId="{C02BF673-1191-4182-931A-CDDFC23624B3}">
      <dgm:prSet/>
      <dgm:spPr/>
      <dgm:t>
        <a:bodyPr/>
        <a:lstStyle/>
        <a:p>
          <a:r>
            <a:rPr lang="en-US" dirty="0"/>
            <a:t>2.) Vaccines- a weakened dose of the virus. When injected, it usually prompts the body to produce an immunity reaction to prevent the illness</a:t>
          </a:r>
        </a:p>
      </dgm:t>
    </dgm:pt>
    <dgm:pt modelId="{CA8C8081-A80D-44B7-83CE-13685CF223A6}" type="parTrans" cxnId="{DD4241B6-06ED-47FC-8A32-D2DB331F7B2B}">
      <dgm:prSet/>
      <dgm:spPr/>
      <dgm:t>
        <a:bodyPr/>
        <a:lstStyle/>
        <a:p>
          <a:endParaRPr lang="en-US"/>
        </a:p>
      </dgm:t>
    </dgm:pt>
    <dgm:pt modelId="{2C679C7F-AD22-423A-82B9-933A75A8D57E}" type="sibTrans" cxnId="{DD4241B6-06ED-47FC-8A32-D2DB331F7B2B}">
      <dgm:prSet/>
      <dgm:spPr/>
      <dgm:t>
        <a:bodyPr/>
        <a:lstStyle/>
        <a:p>
          <a:endParaRPr lang="en-US"/>
        </a:p>
      </dgm:t>
    </dgm:pt>
    <dgm:pt modelId="{C41DC1CC-C101-404D-B91D-1C8E7773E928}">
      <dgm:prSet/>
      <dgm:spPr/>
      <dgm:t>
        <a:bodyPr/>
        <a:lstStyle/>
        <a:p>
          <a:r>
            <a:rPr lang="en-US"/>
            <a:t>3.) Antibodies- Immune system proteins that attack and kill bacteria and viruses</a:t>
          </a:r>
        </a:p>
      </dgm:t>
    </dgm:pt>
    <dgm:pt modelId="{864CAF34-88B8-47A0-9EDF-EA96E840BB5C}" type="parTrans" cxnId="{42874030-4533-4830-8FD4-BF1D633E145E}">
      <dgm:prSet/>
      <dgm:spPr/>
      <dgm:t>
        <a:bodyPr/>
        <a:lstStyle/>
        <a:p>
          <a:endParaRPr lang="en-US"/>
        </a:p>
      </dgm:t>
    </dgm:pt>
    <dgm:pt modelId="{E86B347E-9FE0-4B66-B9F7-75D0BD5E80DB}" type="sibTrans" cxnId="{42874030-4533-4830-8FD4-BF1D633E145E}">
      <dgm:prSet/>
      <dgm:spPr/>
      <dgm:t>
        <a:bodyPr/>
        <a:lstStyle/>
        <a:p>
          <a:endParaRPr lang="en-US"/>
        </a:p>
      </dgm:t>
    </dgm:pt>
    <dgm:pt modelId="{925041DA-E2C5-8A43-BFB4-3847583BBFA5}" type="pres">
      <dgm:prSet presAssocID="{8D16A201-7E99-496A-8147-DA3D8D63AF9B}" presName="diagram" presStyleCnt="0">
        <dgm:presLayoutVars>
          <dgm:dir/>
          <dgm:resizeHandles val="exact"/>
        </dgm:presLayoutVars>
      </dgm:prSet>
      <dgm:spPr/>
    </dgm:pt>
    <dgm:pt modelId="{2FA6F21B-C40D-D742-A579-4B456D7CA0F2}" type="pres">
      <dgm:prSet presAssocID="{C91F0EEB-31E2-461B-A9E0-D530F674AC65}" presName="node" presStyleLbl="node1" presStyleIdx="0" presStyleCnt="3">
        <dgm:presLayoutVars>
          <dgm:bulletEnabled val="1"/>
        </dgm:presLayoutVars>
      </dgm:prSet>
      <dgm:spPr/>
    </dgm:pt>
    <dgm:pt modelId="{1884B9E7-1B93-B44A-B54C-80A47607CE66}" type="pres">
      <dgm:prSet presAssocID="{F5A00C0E-43FB-4C9E-B827-5529B009963C}" presName="sibTrans" presStyleCnt="0"/>
      <dgm:spPr/>
    </dgm:pt>
    <dgm:pt modelId="{8C2B8264-99F8-DD4B-B8B8-1F6969771D90}" type="pres">
      <dgm:prSet presAssocID="{C02BF673-1191-4182-931A-CDDFC23624B3}" presName="node" presStyleLbl="node1" presStyleIdx="1" presStyleCnt="3">
        <dgm:presLayoutVars>
          <dgm:bulletEnabled val="1"/>
        </dgm:presLayoutVars>
      </dgm:prSet>
      <dgm:spPr/>
    </dgm:pt>
    <dgm:pt modelId="{CB5C0BB1-3D18-7F4C-ACE1-A3BD4468638F}" type="pres">
      <dgm:prSet presAssocID="{2C679C7F-AD22-423A-82B9-933A75A8D57E}" presName="sibTrans" presStyleCnt="0"/>
      <dgm:spPr/>
    </dgm:pt>
    <dgm:pt modelId="{A5E40BEE-51BC-9448-93FD-F0BFF62C2EEE}" type="pres">
      <dgm:prSet presAssocID="{C41DC1CC-C101-404D-B91D-1C8E7773E928}" presName="node" presStyleLbl="node1" presStyleIdx="2" presStyleCnt="3">
        <dgm:presLayoutVars>
          <dgm:bulletEnabled val="1"/>
        </dgm:presLayoutVars>
      </dgm:prSet>
      <dgm:spPr/>
    </dgm:pt>
  </dgm:ptLst>
  <dgm:cxnLst>
    <dgm:cxn modelId="{42874030-4533-4830-8FD4-BF1D633E145E}" srcId="{8D16A201-7E99-496A-8147-DA3D8D63AF9B}" destId="{C41DC1CC-C101-404D-B91D-1C8E7773E928}" srcOrd="2" destOrd="0" parTransId="{864CAF34-88B8-47A0-9EDF-EA96E840BB5C}" sibTransId="{E86B347E-9FE0-4B66-B9F7-75D0BD5E80DB}"/>
    <dgm:cxn modelId="{0CE50345-DF75-EE41-8897-88F38BC351AB}" type="presOf" srcId="{8D16A201-7E99-496A-8147-DA3D8D63AF9B}" destId="{925041DA-E2C5-8A43-BFB4-3847583BBFA5}" srcOrd="0" destOrd="0" presId="urn:microsoft.com/office/officeart/2005/8/layout/default"/>
    <dgm:cxn modelId="{C2069399-B840-400A-AB04-58EB26972079}" srcId="{8D16A201-7E99-496A-8147-DA3D8D63AF9B}" destId="{C91F0EEB-31E2-461B-A9E0-D530F674AC65}" srcOrd="0" destOrd="0" parTransId="{C01B07D9-1A8A-4D39-918B-DF519CA22C7D}" sibTransId="{F5A00C0E-43FB-4C9E-B827-5529B009963C}"/>
    <dgm:cxn modelId="{192316AF-58F7-4646-B9A1-D85DA9F3B6BF}" type="presOf" srcId="{C91F0EEB-31E2-461B-A9E0-D530F674AC65}" destId="{2FA6F21B-C40D-D742-A579-4B456D7CA0F2}" srcOrd="0" destOrd="0" presId="urn:microsoft.com/office/officeart/2005/8/layout/default"/>
    <dgm:cxn modelId="{793A13B0-CE74-2A4A-B2FE-8671064B110D}" type="presOf" srcId="{C02BF673-1191-4182-931A-CDDFC23624B3}" destId="{8C2B8264-99F8-DD4B-B8B8-1F6969771D90}" srcOrd="0" destOrd="0" presId="urn:microsoft.com/office/officeart/2005/8/layout/default"/>
    <dgm:cxn modelId="{DD4241B6-06ED-47FC-8A32-D2DB331F7B2B}" srcId="{8D16A201-7E99-496A-8147-DA3D8D63AF9B}" destId="{C02BF673-1191-4182-931A-CDDFC23624B3}" srcOrd="1" destOrd="0" parTransId="{CA8C8081-A80D-44B7-83CE-13685CF223A6}" sibTransId="{2C679C7F-AD22-423A-82B9-933A75A8D57E}"/>
    <dgm:cxn modelId="{8AF36DBE-B4DC-9142-8F03-926CD8309C36}" type="presOf" srcId="{C41DC1CC-C101-404D-B91D-1C8E7773E928}" destId="{A5E40BEE-51BC-9448-93FD-F0BFF62C2EEE}" srcOrd="0" destOrd="0" presId="urn:microsoft.com/office/officeart/2005/8/layout/default"/>
    <dgm:cxn modelId="{44288776-FE39-6B4F-820A-29A4193149B1}" type="presParOf" srcId="{925041DA-E2C5-8A43-BFB4-3847583BBFA5}" destId="{2FA6F21B-C40D-D742-A579-4B456D7CA0F2}" srcOrd="0" destOrd="0" presId="urn:microsoft.com/office/officeart/2005/8/layout/default"/>
    <dgm:cxn modelId="{B8942D00-783F-F74E-9E6C-4C20F14B8D9D}" type="presParOf" srcId="{925041DA-E2C5-8A43-BFB4-3847583BBFA5}" destId="{1884B9E7-1B93-B44A-B54C-80A47607CE66}" srcOrd="1" destOrd="0" presId="urn:microsoft.com/office/officeart/2005/8/layout/default"/>
    <dgm:cxn modelId="{82611A31-9C09-C648-B1CD-3FB4910799D8}" type="presParOf" srcId="{925041DA-E2C5-8A43-BFB4-3847583BBFA5}" destId="{8C2B8264-99F8-DD4B-B8B8-1F6969771D90}" srcOrd="2" destOrd="0" presId="urn:microsoft.com/office/officeart/2005/8/layout/default"/>
    <dgm:cxn modelId="{8E14B099-531B-6946-83F8-58D50E063DBD}" type="presParOf" srcId="{925041DA-E2C5-8A43-BFB4-3847583BBFA5}" destId="{CB5C0BB1-3D18-7F4C-ACE1-A3BD4468638F}" srcOrd="3" destOrd="0" presId="urn:microsoft.com/office/officeart/2005/8/layout/default"/>
    <dgm:cxn modelId="{A37B7B58-684B-B241-A95B-6B0768402361}" type="presParOf" srcId="{925041DA-E2C5-8A43-BFB4-3847583BBFA5}" destId="{A5E40BEE-51BC-9448-93FD-F0BFF62C2EEE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1328229-3AAB-42B4-BBD9-AD83D1B69EF2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1C74D0F5-6CAE-417D-A740-65A2D021A1E6}">
      <dgm:prSet/>
      <dgm:spPr/>
      <dgm:t>
        <a:bodyPr/>
        <a:lstStyle/>
        <a:p>
          <a:r>
            <a:rPr lang="en-US" baseline="0"/>
            <a:t>Why are viruses not considered to be alive?</a:t>
          </a:r>
          <a:endParaRPr lang="en-US"/>
        </a:p>
      </dgm:t>
    </dgm:pt>
    <dgm:pt modelId="{0BDCE397-F81F-4956-8046-A2678AE78F51}" type="parTrans" cxnId="{F7872BD5-0DF1-4E7F-A3E6-C94EA01B204D}">
      <dgm:prSet/>
      <dgm:spPr/>
      <dgm:t>
        <a:bodyPr/>
        <a:lstStyle/>
        <a:p>
          <a:endParaRPr lang="en-US"/>
        </a:p>
      </dgm:t>
    </dgm:pt>
    <dgm:pt modelId="{D37BD9BC-E670-47BD-B8F6-DDA929914750}" type="sibTrans" cxnId="{F7872BD5-0DF1-4E7F-A3E6-C94EA01B204D}">
      <dgm:prSet/>
      <dgm:spPr/>
      <dgm:t>
        <a:bodyPr/>
        <a:lstStyle/>
        <a:p>
          <a:endParaRPr lang="en-US"/>
        </a:p>
      </dgm:t>
    </dgm:pt>
    <dgm:pt modelId="{DE5C797E-BF7B-45BB-B5F8-4481A41E7ACF}">
      <dgm:prSet/>
      <dgm:spPr/>
      <dgm:t>
        <a:bodyPr/>
        <a:lstStyle/>
        <a:p>
          <a:r>
            <a:rPr lang="en-US" baseline="0"/>
            <a:t>What parts make up a virus?</a:t>
          </a:r>
          <a:endParaRPr lang="en-US"/>
        </a:p>
      </dgm:t>
    </dgm:pt>
    <dgm:pt modelId="{275CC00B-2917-418F-B00D-F8CB07C0D5B6}" type="parTrans" cxnId="{A418975C-E363-42A2-A5D5-85617695AC81}">
      <dgm:prSet/>
      <dgm:spPr/>
      <dgm:t>
        <a:bodyPr/>
        <a:lstStyle/>
        <a:p>
          <a:endParaRPr lang="en-US"/>
        </a:p>
      </dgm:t>
    </dgm:pt>
    <dgm:pt modelId="{082FFEBD-5E43-4C16-9792-1473BF44D24F}" type="sibTrans" cxnId="{A418975C-E363-42A2-A5D5-85617695AC81}">
      <dgm:prSet/>
      <dgm:spPr/>
      <dgm:t>
        <a:bodyPr/>
        <a:lstStyle/>
        <a:p>
          <a:endParaRPr lang="en-US"/>
        </a:p>
      </dgm:t>
    </dgm:pt>
    <dgm:pt modelId="{7C2C9C46-69C4-48DC-B0CD-5793589940DD}">
      <dgm:prSet/>
      <dgm:spPr/>
      <dgm:t>
        <a:bodyPr/>
        <a:lstStyle/>
        <a:p>
          <a:r>
            <a:rPr lang="en-US" baseline="0"/>
            <a:t>How can we control viruses?</a:t>
          </a:r>
          <a:endParaRPr lang="en-US"/>
        </a:p>
      </dgm:t>
    </dgm:pt>
    <dgm:pt modelId="{C7773318-BCA6-44A3-B4FB-F8919DE2DE84}" type="parTrans" cxnId="{DAC496F7-EDA0-4034-A6E8-179747D314CB}">
      <dgm:prSet/>
      <dgm:spPr/>
      <dgm:t>
        <a:bodyPr/>
        <a:lstStyle/>
        <a:p>
          <a:endParaRPr lang="en-US"/>
        </a:p>
      </dgm:t>
    </dgm:pt>
    <dgm:pt modelId="{AE29198E-02A5-417F-BDA9-F89A07338CDE}" type="sibTrans" cxnId="{DAC496F7-EDA0-4034-A6E8-179747D314CB}">
      <dgm:prSet/>
      <dgm:spPr/>
      <dgm:t>
        <a:bodyPr/>
        <a:lstStyle/>
        <a:p>
          <a:endParaRPr lang="en-US"/>
        </a:p>
      </dgm:t>
    </dgm:pt>
    <dgm:pt modelId="{B04261CF-9179-421E-9D5F-577174D32808}">
      <dgm:prSet/>
      <dgm:spPr/>
      <dgm:t>
        <a:bodyPr/>
        <a:lstStyle/>
        <a:p>
          <a:r>
            <a:rPr lang="en-US" baseline="0"/>
            <a:t>What are the four different structure types of viruses?</a:t>
          </a:r>
          <a:endParaRPr lang="en-US"/>
        </a:p>
      </dgm:t>
    </dgm:pt>
    <dgm:pt modelId="{87852AC7-60FF-4103-B755-6B4329034638}" type="parTrans" cxnId="{009F2735-0A40-4B54-B6AF-6A0BBA3AA62A}">
      <dgm:prSet/>
      <dgm:spPr/>
      <dgm:t>
        <a:bodyPr/>
        <a:lstStyle/>
        <a:p>
          <a:endParaRPr lang="en-US"/>
        </a:p>
      </dgm:t>
    </dgm:pt>
    <dgm:pt modelId="{A4E321EF-79AD-4961-AE78-4E11EEA84EC1}" type="sibTrans" cxnId="{009F2735-0A40-4B54-B6AF-6A0BBA3AA62A}">
      <dgm:prSet/>
      <dgm:spPr/>
      <dgm:t>
        <a:bodyPr/>
        <a:lstStyle/>
        <a:p>
          <a:endParaRPr lang="en-US"/>
        </a:p>
      </dgm:t>
    </dgm:pt>
    <dgm:pt modelId="{D16F11DD-3DCB-4E9F-AD7E-EBFB5CB52626}">
      <dgm:prSet/>
      <dgm:spPr/>
      <dgm:t>
        <a:bodyPr/>
        <a:lstStyle/>
        <a:p>
          <a:r>
            <a:rPr lang="en-US" baseline="0"/>
            <a:t>What parts make up a Bacteriophage?</a:t>
          </a:r>
          <a:endParaRPr lang="en-US"/>
        </a:p>
      </dgm:t>
    </dgm:pt>
    <dgm:pt modelId="{841B62BB-BB44-4C3C-821F-3137E6A0B5E1}" type="parTrans" cxnId="{B36D77AB-970A-479D-AB06-6F3FB21B0FFE}">
      <dgm:prSet/>
      <dgm:spPr/>
      <dgm:t>
        <a:bodyPr/>
        <a:lstStyle/>
        <a:p>
          <a:endParaRPr lang="en-US"/>
        </a:p>
      </dgm:t>
    </dgm:pt>
    <dgm:pt modelId="{7111BD97-4853-494D-9259-5DFF8A76AD6D}" type="sibTrans" cxnId="{B36D77AB-970A-479D-AB06-6F3FB21B0FFE}">
      <dgm:prSet/>
      <dgm:spPr/>
      <dgm:t>
        <a:bodyPr/>
        <a:lstStyle/>
        <a:p>
          <a:endParaRPr lang="en-US"/>
        </a:p>
      </dgm:t>
    </dgm:pt>
    <dgm:pt modelId="{E3C5F52E-28C4-4D4E-8CA8-14C3C82FB239}">
      <dgm:prSet/>
      <dgm:spPr/>
      <dgm:t>
        <a:bodyPr/>
        <a:lstStyle/>
        <a:p>
          <a:r>
            <a:rPr lang="en-US" baseline="0"/>
            <a:t>What’s the difference between the lytic cycle of a bacteriophage and a lysogenic cycle?</a:t>
          </a:r>
          <a:endParaRPr lang="en-US"/>
        </a:p>
      </dgm:t>
    </dgm:pt>
    <dgm:pt modelId="{E765E134-497F-4251-BE4B-97F53E51063A}" type="parTrans" cxnId="{AD8C5FC7-B0B2-4A44-9EF6-34EFC6166304}">
      <dgm:prSet/>
      <dgm:spPr/>
      <dgm:t>
        <a:bodyPr/>
        <a:lstStyle/>
        <a:p>
          <a:endParaRPr lang="en-US"/>
        </a:p>
      </dgm:t>
    </dgm:pt>
    <dgm:pt modelId="{55188FD1-7DF7-45D6-B236-C7421E77254E}" type="sibTrans" cxnId="{AD8C5FC7-B0B2-4A44-9EF6-34EFC6166304}">
      <dgm:prSet/>
      <dgm:spPr/>
      <dgm:t>
        <a:bodyPr/>
        <a:lstStyle/>
        <a:p>
          <a:endParaRPr lang="en-US"/>
        </a:p>
      </dgm:t>
    </dgm:pt>
    <dgm:pt modelId="{6C6841C6-C8C0-8B4E-955B-732F16AE8F29}" type="pres">
      <dgm:prSet presAssocID="{C1328229-3AAB-42B4-BBD9-AD83D1B69EF2}" presName="diagram" presStyleCnt="0">
        <dgm:presLayoutVars>
          <dgm:dir/>
          <dgm:resizeHandles val="exact"/>
        </dgm:presLayoutVars>
      </dgm:prSet>
      <dgm:spPr/>
    </dgm:pt>
    <dgm:pt modelId="{8B27964E-FA40-7F44-BDFD-ACECDCA120A3}" type="pres">
      <dgm:prSet presAssocID="{1C74D0F5-6CAE-417D-A740-65A2D021A1E6}" presName="node" presStyleLbl="node1" presStyleIdx="0" presStyleCnt="6">
        <dgm:presLayoutVars>
          <dgm:bulletEnabled val="1"/>
        </dgm:presLayoutVars>
      </dgm:prSet>
      <dgm:spPr/>
    </dgm:pt>
    <dgm:pt modelId="{13D70FE3-7631-2C47-833D-83FCCA26C9E4}" type="pres">
      <dgm:prSet presAssocID="{D37BD9BC-E670-47BD-B8F6-DDA929914750}" presName="sibTrans" presStyleCnt="0"/>
      <dgm:spPr/>
    </dgm:pt>
    <dgm:pt modelId="{595BF4CE-C688-AB4B-8A74-025A209C0235}" type="pres">
      <dgm:prSet presAssocID="{DE5C797E-BF7B-45BB-B5F8-4481A41E7ACF}" presName="node" presStyleLbl="node1" presStyleIdx="1" presStyleCnt="6">
        <dgm:presLayoutVars>
          <dgm:bulletEnabled val="1"/>
        </dgm:presLayoutVars>
      </dgm:prSet>
      <dgm:spPr/>
    </dgm:pt>
    <dgm:pt modelId="{3A816459-5A33-B04A-A034-B79BE66EDEFB}" type="pres">
      <dgm:prSet presAssocID="{082FFEBD-5E43-4C16-9792-1473BF44D24F}" presName="sibTrans" presStyleCnt="0"/>
      <dgm:spPr/>
    </dgm:pt>
    <dgm:pt modelId="{587CDA58-783B-BC4B-9DB1-FFECCCF90C57}" type="pres">
      <dgm:prSet presAssocID="{7C2C9C46-69C4-48DC-B0CD-5793589940DD}" presName="node" presStyleLbl="node1" presStyleIdx="2" presStyleCnt="6">
        <dgm:presLayoutVars>
          <dgm:bulletEnabled val="1"/>
        </dgm:presLayoutVars>
      </dgm:prSet>
      <dgm:spPr/>
    </dgm:pt>
    <dgm:pt modelId="{43E7C334-6320-8D48-86B4-86E1718844AA}" type="pres">
      <dgm:prSet presAssocID="{AE29198E-02A5-417F-BDA9-F89A07338CDE}" presName="sibTrans" presStyleCnt="0"/>
      <dgm:spPr/>
    </dgm:pt>
    <dgm:pt modelId="{D2BEF0A6-3790-5440-83DB-BB4BFE64D87E}" type="pres">
      <dgm:prSet presAssocID="{B04261CF-9179-421E-9D5F-577174D32808}" presName="node" presStyleLbl="node1" presStyleIdx="3" presStyleCnt="6">
        <dgm:presLayoutVars>
          <dgm:bulletEnabled val="1"/>
        </dgm:presLayoutVars>
      </dgm:prSet>
      <dgm:spPr/>
    </dgm:pt>
    <dgm:pt modelId="{2AF54C29-B733-D846-BF53-7122AB7AABEB}" type="pres">
      <dgm:prSet presAssocID="{A4E321EF-79AD-4961-AE78-4E11EEA84EC1}" presName="sibTrans" presStyleCnt="0"/>
      <dgm:spPr/>
    </dgm:pt>
    <dgm:pt modelId="{7F8D2D23-8070-984E-BC4E-721403774A8F}" type="pres">
      <dgm:prSet presAssocID="{D16F11DD-3DCB-4E9F-AD7E-EBFB5CB52626}" presName="node" presStyleLbl="node1" presStyleIdx="4" presStyleCnt="6">
        <dgm:presLayoutVars>
          <dgm:bulletEnabled val="1"/>
        </dgm:presLayoutVars>
      </dgm:prSet>
      <dgm:spPr/>
    </dgm:pt>
    <dgm:pt modelId="{5CCA41A4-E412-E446-9980-B5CFDF17588F}" type="pres">
      <dgm:prSet presAssocID="{7111BD97-4853-494D-9259-5DFF8A76AD6D}" presName="sibTrans" presStyleCnt="0"/>
      <dgm:spPr/>
    </dgm:pt>
    <dgm:pt modelId="{DCD32A22-30BA-1549-8643-68C515400D24}" type="pres">
      <dgm:prSet presAssocID="{E3C5F52E-28C4-4D4E-8CA8-14C3C82FB239}" presName="node" presStyleLbl="node1" presStyleIdx="5" presStyleCnt="6">
        <dgm:presLayoutVars>
          <dgm:bulletEnabled val="1"/>
        </dgm:presLayoutVars>
      </dgm:prSet>
      <dgm:spPr/>
    </dgm:pt>
  </dgm:ptLst>
  <dgm:cxnLst>
    <dgm:cxn modelId="{F3C2231A-E13A-F743-9715-611E563BDF6A}" type="presOf" srcId="{B04261CF-9179-421E-9D5F-577174D32808}" destId="{D2BEF0A6-3790-5440-83DB-BB4BFE64D87E}" srcOrd="0" destOrd="0" presId="urn:microsoft.com/office/officeart/2005/8/layout/default"/>
    <dgm:cxn modelId="{009F2735-0A40-4B54-B6AF-6A0BBA3AA62A}" srcId="{C1328229-3AAB-42B4-BBD9-AD83D1B69EF2}" destId="{B04261CF-9179-421E-9D5F-577174D32808}" srcOrd="3" destOrd="0" parTransId="{87852AC7-60FF-4103-B755-6B4329034638}" sibTransId="{A4E321EF-79AD-4961-AE78-4E11EEA84EC1}"/>
    <dgm:cxn modelId="{A418975C-E363-42A2-A5D5-85617695AC81}" srcId="{C1328229-3AAB-42B4-BBD9-AD83D1B69EF2}" destId="{DE5C797E-BF7B-45BB-B5F8-4481A41E7ACF}" srcOrd="1" destOrd="0" parTransId="{275CC00B-2917-418F-B00D-F8CB07C0D5B6}" sibTransId="{082FFEBD-5E43-4C16-9792-1473BF44D24F}"/>
    <dgm:cxn modelId="{CEEAC378-C016-3741-B20E-5BC2B8B9AF3D}" type="presOf" srcId="{DE5C797E-BF7B-45BB-B5F8-4481A41E7ACF}" destId="{595BF4CE-C688-AB4B-8A74-025A209C0235}" srcOrd="0" destOrd="0" presId="urn:microsoft.com/office/officeart/2005/8/layout/default"/>
    <dgm:cxn modelId="{DC62267D-15BC-AE46-9C4C-2FB37F3E1242}" type="presOf" srcId="{C1328229-3AAB-42B4-BBD9-AD83D1B69EF2}" destId="{6C6841C6-C8C0-8B4E-955B-732F16AE8F29}" srcOrd="0" destOrd="0" presId="urn:microsoft.com/office/officeart/2005/8/layout/default"/>
    <dgm:cxn modelId="{C3CAD07F-7F27-E94C-89C9-8B1030CFFE65}" type="presOf" srcId="{1C74D0F5-6CAE-417D-A740-65A2D021A1E6}" destId="{8B27964E-FA40-7F44-BDFD-ACECDCA120A3}" srcOrd="0" destOrd="0" presId="urn:microsoft.com/office/officeart/2005/8/layout/default"/>
    <dgm:cxn modelId="{B36D77AB-970A-479D-AB06-6F3FB21B0FFE}" srcId="{C1328229-3AAB-42B4-BBD9-AD83D1B69EF2}" destId="{D16F11DD-3DCB-4E9F-AD7E-EBFB5CB52626}" srcOrd="4" destOrd="0" parTransId="{841B62BB-BB44-4C3C-821F-3137E6A0B5E1}" sibTransId="{7111BD97-4853-494D-9259-5DFF8A76AD6D}"/>
    <dgm:cxn modelId="{8C01EFBC-E335-BE4F-A21F-C25DD5BABEAF}" type="presOf" srcId="{7C2C9C46-69C4-48DC-B0CD-5793589940DD}" destId="{587CDA58-783B-BC4B-9DB1-FFECCCF90C57}" srcOrd="0" destOrd="0" presId="urn:microsoft.com/office/officeart/2005/8/layout/default"/>
    <dgm:cxn modelId="{AD8C5FC7-B0B2-4A44-9EF6-34EFC6166304}" srcId="{C1328229-3AAB-42B4-BBD9-AD83D1B69EF2}" destId="{E3C5F52E-28C4-4D4E-8CA8-14C3C82FB239}" srcOrd="5" destOrd="0" parTransId="{E765E134-497F-4251-BE4B-97F53E51063A}" sibTransId="{55188FD1-7DF7-45D6-B236-C7421E77254E}"/>
    <dgm:cxn modelId="{BE31E7CC-65EE-904A-AA6F-99721EED7E38}" type="presOf" srcId="{D16F11DD-3DCB-4E9F-AD7E-EBFB5CB52626}" destId="{7F8D2D23-8070-984E-BC4E-721403774A8F}" srcOrd="0" destOrd="0" presId="urn:microsoft.com/office/officeart/2005/8/layout/default"/>
    <dgm:cxn modelId="{F7872BD5-0DF1-4E7F-A3E6-C94EA01B204D}" srcId="{C1328229-3AAB-42B4-BBD9-AD83D1B69EF2}" destId="{1C74D0F5-6CAE-417D-A740-65A2D021A1E6}" srcOrd="0" destOrd="0" parTransId="{0BDCE397-F81F-4956-8046-A2678AE78F51}" sibTransId="{D37BD9BC-E670-47BD-B8F6-DDA929914750}"/>
    <dgm:cxn modelId="{1DE082E8-049C-444F-8107-7CB5D7D4AA58}" type="presOf" srcId="{E3C5F52E-28C4-4D4E-8CA8-14C3C82FB239}" destId="{DCD32A22-30BA-1549-8643-68C515400D24}" srcOrd="0" destOrd="0" presId="urn:microsoft.com/office/officeart/2005/8/layout/default"/>
    <dgm:cxn modelId="{DAC496F7-EDA0-4034-A6E8-179747D314CB}" srcId="{C1328229-3AAB-42B4-BBD9-AD83D1B69EF2}" destId="{7C2C9C46-69C4-48DC-B0CD-5793589940DD}" srcOrd="2" destOrd="0" parTransId="{C7773318-BCA6-44A3-B4FB-F8919DE2DE84}" sibTransId="{AE29198E-02A5-417F-BDA9-F89A07338CDE}"/>
    <dgm:cxn modelId="{54029290-B6E5-AF47-8CE0-1E58020E1BFA}" type="presParOf" srcId="{6C6841C6-C8C0-8B4E-955B-732F16AE8F29}" destId="{8B27964E-FA40-7F44-BDFD-ACECDCA120A3}" srcOrd="0" destOrd="0" presId="urn:microsoft.com/office/officeart/2005/8/layout/default"/>
    <dgm:cxn modelId="{367D7896-7AF2-2B46-A05C-48924FED8591}" type="presParOf" srcId="{6C6841C6-C8C0-8B4E-955B-732F16AE8F29}" destId="{13D70FE3-7631-2C47-833D-83FCCA26C9E4}" srcOrd="1" destOrd="0" presId="urn:microsoft.com/office/officeart/2005/8/layout/default"/>
    <dgm:cxn modelId="{EDE81A74-C51F-6D44-960E-5F62083057E0}" type="presParOf" srcId="{6C6841C6-C8C0-8B4E-955B-732F16AE8F29}" destId="{595BF4CE-C688-AB4B-8A74-025A209C0235}" srcOrd="2" destOrd="0" presId="urn:microsoft.com/office/officeart/2005/8/layout/default"/>
    <dgm:cxn modelId="{1E8C59EE-49B4-A044-AC5D-EB1BBA0D388F}" type="presParOf" srcId="{6C6841C6-C8C0-8B4E-955B-732F16AE8F29}" destId="{3A816459-5A33-B04A-A034-B79BE66EDEFB}" srcOrd="3" destOrd="0" presId="urn:microsoft.com/office/officeart/2005/8/layout/default"/>
    <dgm:cxn modelId="{B072D800-2A7B-2D4D-9208-F72FD6FC3A35}" type="presParOf" srcId="{6C6841C6-C8C0-8B4E-955B-732F16AE8F29}" destId="{587CDA58-783B-BC4B-9DB1-FFECCCF90C57}" srcOrd="4" destOrd="0" presId="urn:microsoft.com/office/officeart/2005/8/layout/default"/>
    <dgm:cxn modelId="{685A8B17-C539-084C-9F53-483218967154}" type="presParOf" srcId="{6C6841C6-C8C0-8B4E-955B-732F16AE8F29}" destId="{43E7C334-6320-8D48-86B4-86E1718844AA}" srcOrd="5" destOrd="0" presId="urn:microsoft.com/office/officeart/2005/8/layout/default"/>
    <dgm:cxn modelId="{CE1CE338-22C6-6944-9B3F-C243389ED128}" type="presParOf" srcId="{6C6841C6-C8C0-8B4E-955B-732F16AE8F29}" destId="{D2BEF0A6-3790-5440-83DB-BB4BFE64D87E}" srcOrd="6" destOrd="0" presId="urn:microsoft.com/office/officeart/2005/8/layout/default"/>
    <dgm:cxn modelId="{221FB61D-E190-1C49-BDE3-53AC22DDF3C0}" type="presParOf" srcId="{6C6841C6-C8C0-8B4E-955B-732F16AE8F29}" destId="{2AF54C29-B733-D846-BF53-7122AB7AABEB}" srcOrd="7" destOrd="0" presId="urn:microsoft.com/office/officeart/2005/8/layout/default"/>
    <dgm:cxn modelId="{5ADC7665-273B-4243-8C31-B05578CF0BFF}" type="presParOf" srcId="{6C6841C6-C8C0-8B4E-955B-732F16AE8F29}" destId="{7F8D2D23-8070-984E-BC4E-721403774A8F}" srcOrd="8" destOrd="0" presId="urn:microsoft.com/office/officeart/2005/8/layout/default"/>
    <dgm:cxn modelId="{2CFCDF45-E242-A740-BC8A-BC135421B863}" type="presParOf" srcId="{6C6841C6-C8C0-8B4E-955B-732F16AE8F29}" destId="{5CCA41A4-E412-E446-9980-B5CFDF17588F}" srcOrd="9" destOrd="0" presId="urn:microsoft.com/office/officeart/2005/8/layout/default"/>
    <dgm:cxn modelId="{56AB178D-EE1D-3E46-8F1C-EE76888C5E88}" type="presParOf" srcId="{6C6841C6-C8C0-8B4E-955B-732F16AE8F29}" destId="{DCD32A22-30BA-1549-8643-68C515400D24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D7889EF-ECAB-49C6-A2D5-B4B87BCC6458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0CED283E-B1AD-4314-ADB8-8FED76F306DF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aseline="0"/>
            <a:t>Use the previous information given to answer those questions</a:t>
          </a:r>
          <a:endParaRPr lang="en-US"/>
        </a:p>
      </dgm:t>
    </dgm:pt>
    <dgm:pt modelId="{4FFB9C4F-3C78-4C78-9F37-8B47A40211FF}" type="parTrans" cxnId="{31B51AD5-0095-4E2C-A19E-7542AF3F38B9}">
      <dgm:prSet/>
      <dgm:spPr/>
      <dgm:t>
        <a:bodyPr/>
        <a:lstStyle/>
        <a:p>
          <a:endParaRPr lang="en-US"/>
        </a:p>
      </dgm:t>
    </dgm:pt>
    <dgm:pt modelId="{DB5B99E6-A4D9-41DB-8961-538A27C3044E}" type="sibTrans" cxnId="{31B51AD5-0095-4E2C-A19E-7542AF3F38B9}">
      <dgm:prSet/>
      <dgm:spPr/>
      <dgm:t>
        <a:bodyPr/>
        <a:lstStyle/>
        <a:p>
          <a:endParaRPr lang="en-US"/>
        </a:p>
      </dgm:t>
    </dgm:pt>
    <dgm:pt modelId="{39CE3E4D-58A1-4FE2-BBA5-D5EFDEC18AC0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aseline="0"/>
            <a:t>Anything you don’t remember FIND IT OUT! (Use the internet, books, etc.)</a:t>
          </a:r>
          <a:endParaRPr lang="en-US"/>
        </a:p>
      </dgm:t>
    </dgm:pt>
    <dgm:pt modelId="{E4CF41C1-9F0E-4DA4-9EBA-5247C38FB432}" type="parTrans" cxnId="{B65D67A7-C959-499E-9A6A-296096B89A6F}">
      <dgm:prSet/>
      <dgm:spPr/>
      <dgm:t>
        <a:bodyPr/>
        <a:lstStyle/>
        <a:p>
          <a:endParaRPr lang="en-US"/>
        </a:p>
      </dgm:t>
    </dgm:pt>
    <dgm:pt modelId="{45263207-6CD2-4782-B68A-E7EDB5F5C862}" type="sibTrans" cxnId="{B65D67A7-C959-499E-9A6A-296096B89A6F}">
      <dgm:prSet/>
      <dgm:spPr/>
      <dgm:t>
        <a:bodyPr/>
        <a:lstStyle/>
        <a:p>
          <a:endParaRPr lang="en-US"/>
        </a:p>
      </dgm:t>
    </dgm:pt>
    <dgm:pt modelId="{CF1E9911-AB47-4254-AB52-227BAD582AEE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aseline="0"/>
            <a:t>Present your findings to the class or go over them together!</a:t>
          </a:r>
          <a:endParaRPr lang="en-US"/>
        </a:p>
      </dgm:t>
    </dgm:pt>
    <dgm:pt modelId="{DAB27C31-E9C6-4AE4-B27F-1B8A3AB4A798}" type="parTrans" cxnId="{BE68DDFA-A0AD-4878-882E-17CF1E7834F5}">
      <dgm:prSet/>
      <dgm:spPr/>
      <dgm:t>
        <a:bodyPr/>
        <a:lstStyle/>
        <a:p>
          <a:endParaRPr lang="en-US"/>
        </a:p>
      </dgm:t>
    </dgm:pt>
    <dgm:pt modelId="{7C7BCB91-AB2D-43B2-9465-4176C0A0599A}" type="sibTrans" cxnId="{BE68DDFA-A0AD-4878-882E-17CF1E7834F5}">
      <dgm:prSet/>
      <dgm:spPr/>
      <dgm:t>
        <a:bodyPr/>
        <a:lstStyle/>
        <a:p>
          <a:endParaRPr lang="en-US"/>
        </a:p>
      </dgm:t>
    </dgm:pt>
    <dgm:pt modelId="{139ADE88-C5E1-4973-841F-C441705D2BED}" type="pres">
      <dgm:prSet presAssocID="{ED7889EF-ECAB-49C6-A2D5-B4B87BCC6458}" presName="root" presStyleCnt="0">
        <dgm:presLayoutVars>
          <dgm:dir/>
          <dgm:resizeHandles val="exact"/>
        </dgm:presLayoutVars>
      </dgm:prSet>
      <dgm:spPr/>
    </dgm:pt>
    <dgm:pt modelId="{7C4B7473-D785-49CB-ADDE-CE550316C254}" type="pres">
      <dgm:prSet presAssocID="{0CED283E-B1AD-4314-ADB8-8FED76F306DF}" presName="compNode" presStyleCnt="0"/>
      <dgm:spPr/>
    </dgm:pt>
    <dgm:pt modelId="{49E8B915-07FA-45F5-B31E-C13C32FCFCA6}" type="pres">
      <dgm:prSet presAssocID="{0CED283E-B1AD-4314-ADB8-8FED76F306DF}" presName="iconBgRect" presStyleLbl="bgShp" presStyleIdx="0" presStyleCnt="3"/>
      <dgm:spPr/>
    </dgm:pt>
    <dgm:pt modelId="{68CCB11A-BDE6-4D0F-A2FE-1D55D965655D}" type="pres">
      <dgm:prSet presAssocID="{0CED283E-B1AD-4314-ADB8-8FED76F306DF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lp"/>
        </a:ext>
      </dgm:extLst>
    </dgm:pt>
    <dgm:pt modelId="{53569EAA-1B4A-4A14-86C6-5BEE256CD10F}" type="pres">
      <dgm:prSet presAssocID="{0CED283E-B1AD-4314-ADB8-8FED76F306DF}" presName="spaceRect" presStyleCnt="0"/>
      <dgm:spPr/>
    </dgm:pt>
    <dgm:pt modelId="{A49064E1-7BD0-4572-95CF-86675E0894E8}" type="pres">
      <dgm:prSet presAssocID="{0CED283E-B1AD-4314-ADB8-8FED76F306DF}" presName="textRect" presStyleLbl="revTx" presStyleIdx="0" presStyleCnt="3">
        <dgm:presLayoutVars>
          <dgm:chMax val="1"/>
          <dgm:chPref val="1"/>
        </dgm:presLayoutVars>
      </dgm:prSet>
      <dgm:spPr/>
    </dgm:pt>
    <dgm:pt modelId="{F1EB03F4-2F20-456F-AEA2-AC4D9FB53DD6}" type="pres">
      <dgm:prSet presAssocID="{DB5B99E6-A4D9-41DB-8961-538A27C3044E}" presName="sibTrans" presStyleCnt="0"/>
      <dgm:spPr/>
    </dgm:pt>
    <dgm:pt modelId="{E80FDFA0-381C-4FDF-965B-BB34A328D7A8}" type="pres">
      <dgm:prSet presAssocID="{39CE3E4D-58A1-4FE2-BBA5-D5EFDEC18AC0}" presName="compNode" presStyleCnt="0"/>
      <dgm:spPr/>
    </dgm:pt>
    <dgm:pt modelId="{8DAD7A1A-4DAC-48D1-898F-E43183943F50}" type="pres">
      <dgm:prSet presAssocID="{39CE3E4D-58A1-4FE2-BBA5-D5EFDEC18AC0}" presName="iconBgRect" presStyleLbl="bgShp" presStyleIdx="1" presStyleCnt="3"/>
      <dgm:spPr/>
    </dgm:pt>
    <dgm:pt modelId="{D74109AA-A146-4FFD-90BB-1FE9FD4EF656}" type="pres">
      <dgm:prSet presAssocID="{39CE3E4D-58A1-4FE2-BBA5-D5EFDEC18AC0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E2EA5FB5-BD40-4347-B7EE-D78FF144C622}" type="pres">
      <dgm:prSet presAssocID="{39CE3E4D-58A1-4FE2-BBA5-D5EFDEC18AC0}" presName="spaceRect" presStyleCnt="0"/>
      <dgm:spPr/>
    </dgm:pt>
    <dgm:pt modelId="{4D3933B0-520C-488B-A0CB-D7784AD5091E}" type="pres">
      <dgm:prSet presAssocID="{39CE3E4D-58A1-4FE2-BBA5-D5EFDEC18AC0}" presName="textRect" presStyleLbl="revTx" presStyleIdx="1" presStyleCnt="3">
        <dgm:presLayoutVars>
          <dgm:chMax val="1"/>
          <dgm:chPref val="1"/>
        </dgm:presLayoutVars>
      </dgm:prSet>
      <dgm:spPr/>
    </dgm:pt>
    <dgm:pt modelId="{E1200919-90EA-46BE-9B09-90BE32605557}" type="pres">
      <dgm:prSet presAssocID="{45263207-6CD2-4782-B68A-E7EDB5F5C862}" presName="sibTrans" presStyleCnt="0"/>
      <dgm:spPr/>
    </dgm:pt>
    <dgm:pt modelId="{A6AEFA45-C0F6-4E2C-B620-AD2AC6F65DA2}" type="pres">
      <dgm:prSet presAssocID="{CF1E9911-AB47-4254-AB52-227BAD582AEE}" presName="compNode" presStyleCnt="0"/>
      <dgm:spPr/>
    </dgm:pt>
    <dgm:pt modelId="{26D333C3-932D-4FBB-96CC-D788AAAAEF95}" type="pres">
      <dgm:prSet presAssocID="{CF1E9911-AB47-4254-AB52-227BAD582AEE}" presName="iconBgRect" presStyleLbl="bgShp" presStyleIdx="2" presStyleCnt="3"/>
      <dgm:spPr/>
    </dgm:pt>
    <dgm:pt modelId="{D553A0F4-D524-43C6-852D-2F0986C4FCA8}" type="pres">
      <dgm:prSet presAssocID="{CF1E9911-AB47-4254-AB52-227BAD582AEE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assroom"/>
        </a:ext>
      </dgm:extLst>
    </dgm:pt>
    <dgm:pt modelId="{0F1807F3-DEC4-466F-9A82-0212BD2F36BC}" type="pres">
      <dgm:prSet presAssocID="{CF1E9911-AB47-4254-AB52-227BAD582AEE}" presName="spaceRect" presStyleCnt="0"/>
      <dgm:spPr/>
    </dgm:pt>
    <dgm:pt modelId="{C3DD7C14-3973-4036-89C7-ACE48AEEFDFF}" type="pres">
      <dgm:prSet presAssocID="{CF1E9911-AB47-4254-AB52-227BAD582AEE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191C4742-D764-374D-92F7-4F2B1365CC67}" type="presOf" srcId="{39CE3E4D-58A1-4FE2-BBA5-D5EFDEC18AC0}" destId="{4D3933B0-520C-488B-A0CB-D7784AD5091E}" srcOrd="0" destOrd="0" presId="urn:microsoft.com/office/officeart/2018/5/layout/IconCircleLabelList"/>
    <dgm:cxn modelId="{2398ED58-7D7A-7342-BBDA-572428EBFB74}" type="presOf" srcId="{0CED283E-B1AD-4314-ADB8-8FED76F306DF}" destId="{A49064E1-7BD0-4572-95CF-86675E0894E8}" srcOrd="0" destOrd="0" presId="urn:microsoft.com/office/officeart/2018/5/layout/IconCircleLabelList"/>
    <dgm:cxn modelId="{DE192D88-1EA1-9744-9C8B-936C4EDEF76A}" type="presOf" srcId="{ED7889EF-ECAB-49C6-A2D5-B4B87BCC6458}" destId="{139ADE88-C5E1-4973-841F-C441705D2BED}" srcOrd="0" destOrd="0" presId="urn:microsoft.com/office/officeart/2018/5/layout/IconCircleLabelList"/>
    <dgm:cxn modelId="{B65D67A7-C959-499E-9A6A-296096B89A6F}" srcId="{ED7889EF-ECAB-49C6-A2D5-B4B87BCC6458}" destId="{39CE3E4D-58A1-4FE2-BBA5-D5EFDEC18AC0}" srcOrd="1" destOrd="0" parTransId="{E4CF41C1-9F0E-4DA4-9EBA-5247C38FB432}" sibTransId="{45263207-6CD2-4782-B68A-E7EDB5F5C862}"/>
    <dgm:cxn modelId="{31B51AD5-0095-4E2C-A19E-7542AF3F38B9}" srcId="{ED7889EF-ECAB-49C6-A2D5-B4B87BCC6458}" destId="{0CED283E-B1AD-4314-ADB8-8FED76F306DF}" srcOrd="0" destOrd="0" parTransId="{4FFB9C4F-3C78-4C78-9F37-8B47A40211FF}" sibTransId="{DB5B99E6-A4D9-41DB-8961-538A27C3044E}"/>
    <dgm:cxn modelId="{9DBA05DE-C48F-FC44-B432-498E271A2BA9}" type="presOf" srcId="{CF1E9911-AB47-4254-AB52-227BAD582AEE}" destId="{C3DD7C14-3973-4036-89C7-ACE48AEEFDFF}" srcOrd="0" destOrd="0" presId="urn:microsoft.com/office/officeart/2018/5/layout/IconCircleLabelList"/>
    <dgm:cxn modelId="{BE68DDFA-A0AD-4878-882E-17CF1E7834F5}" srcId="{ED7889EF-ECAB-49C6-A2D5-B4B87BCC6458}" destId="{CF1E9911-AB47-4254-AB52-227BAD582AEE}" srcOrd="2" destOrd="0" parTransId="{DAB27C31-E9C6-4AE4-B27F-1B8A3AB4A798}" sibTransId="{7C7BCB91-AB2D-43B2-9465-4176C0A0599A}"/>
    <dgm:cxn modelId="{D1D460C3-4CA3-9449-AE50-C636DFA546C7}" type="presParOf" srcId="{139ADE88-C5E1-4973-841F-C441705D2BED}" destId="{7C4B7473-D785-49CB-ADDE-CE550316C254}" srcOrd="0" destOrd="0" presId="urn:microsoft.com/office/officeart/2018/5/layout/IconCircleLabelList"/>
    <dgm:cxn modelId="{398D34DA-FFFD-BF4B-8BCE-1D65D589EE0C}" type="presParOf" srcId="{7C4B7473-D785-49CB-ADDE-CE550316C254}" destId="{49E8B915-07FA-45F5-B31E-C13C32FCFCA6}" srcOrd="0" destOrd="0" presId="urn:microsoft.com/office/officeart/2018/5/layout/IconCircleLabelList"/>
    <dgm:cxn modelId="{23FC0DD4-2DFA-5E4D-8DF6-EE6A97C64734}" type="presParOf" srcId="{7C4B7473-D785-49CB-ADDE-CE550316C254}" destId="{68CCB11A-BDE6-4D0F-A2FE-1D55D965655D}" srcOrd="1" destOrd="0" presId="urn:microsoft.com/office/officeart/2018/5/layout/IconCircleLabelList"/>
    <dgm:cxn modelId="{E8D3E111-3036-E840-B759-E12B5E797D01}" type="presParOf" srcId="{7C4B7473-D785-49CB-ADDE-CE550316C254}" destId="{53569EAA-1B4A-4A14-86C6-5BEE256CD10F}" srcOrd="2" destOrd="0" presId="urn:microsoft.com/office/officeart/2018/5/layout/IconCircleLabelList"/>
    <dgm:cxn modelId="{A8D8DB5E-0B6E-5643-9FC3-BE7D9D0FD41E}" type="presParOf" srcId="{7C4B7473-D785-49CB-ADDE-CE550316C254}" destId="{A49064E1-7BD0-4572-95CF-86675E0894E8}" srcOrd="3" destOrd="0" presId="urn:microsoft.com/office/officeart/2018/5/layout/IconCircleLabelList"/>
    <dgm:cxn modelId="{E8E6ACC7-01EC-244D-A9DB-3F2008BEA351}" type="presParOf" srcId="{139ADE88-C5E1-4973-841F-C441705D2BED}" destId="{F1EB03F4-2F20-456F-AEA2-AC4D9FB53DD6}" srcOrd="1" destOrd="0" presId="urn:microsoft.com/office/officeart/2018/5/layout/IconCircleLabelList"/>
    <dgm:cxn modelId="{4016F168-13D8-2A4B-B476-4FCEBB9EFE7C}" type="presParOf" srcId="{139ADE88-C5E1-4973-841F-C441705D2BED}" destId="{E80FDFA0-381C-4FDF-965B-BB34A328D7A8}" srcOrd="2" destOrd="0" presId="urn:microsoft.com/office/officeart/2018/5/layout/IconCircleLabelList"/>
    <dgm:cxn modelId="{F7EEEAF5-39BE-294C-AC3C-3C77FD19E1C7}" type="presParOf" srcId="{E80FDFA0-381C-4FDF-965B-BB34A328D7A8}" destId="{8DAD7A1A-4DAC-48D1-898F-E43183943F50}" srcOrd="0" destOrd="0" presId="urn:microsoft.com/office/officeart/2018/5/layout/IconCircleLabelList"/>
    <dgm:cxn modelId="{452D3E38-CA73-0142-A3F1-40A5B6C7FB1B}" type="presParOf" srcId="{E80FDFA0-381C-4FDF-965B-BB34A328D7A8}" destId="{D74109AA-A146-4FFD-90BB-1FE9FD4EF656}" srcOrd="1" destOrd="0" presId="urn:microsoft.com/office/officeart/2018/5/layout/IconCircleLabelList"/>
    <dgm:cxn modelId="{ACCE86D3-B233-8C4E-B727-95316E635775}" type="presParOf" srcId="{E80FDFA0-381C-4FDF-965B-BB34A328D7A8}" destId="{E2EA5FB5-BD40-4347-B7EE-D78FF144C622}" srcOrd="2" destOrd="0" presId="urn:microsoft.com/office/officeart/2018/5/layout/IconCircleLabelList"/>
    <dgm:cxn modelId="{6DEAB530-EFE0-CC4B-B065-6401564F6AE8}" type="presParOf" srcId="{E80FDFA0-381C-4FDF-965B-BB34A328D7A8}" destId="{4D3933B0-520C-488B-A0CB-D7784AD5091E}" srcOrd="3" destOrd="0" presId="urn:microsoft.com/office/officeart/2018/5/layout/IconCircleLabelList"/>
    <dgm:cxn modelId="{EB30044A-BC94-9A4F-9D9C-A447C1A8220B}" type="presParOf" srcId="{139ADE88-C5E1-4973-841F-C441705D2BED}" destId="{E1200919-90EA-46BE-9B09-90BE32605557}" srcOrd="3" destOrd="0" presId="urn:microsoft.com/office/officeart/2018/5/layout/IconCircleLabelList"/>
    <dgm:cxn modelId="{C9C4534D-44D7-3343-916A-E8DAAABDBC76}" type="presParOf" srcId="{139ADE88-C5E1-4973-841F-C441705D2BED}" destId="{A6AEFA45-C0F6-4E2C-B620-AD2AC6F65DA2}" srcOrd="4" destOrd="0" presId="urn:microsoft.com/office/officeart/2018/5/layout/IconCircleLabelList"/>
    <dgm:cxn modelId="{9BD7FAE5-7E55-DD47-99FA-F9DBB8CF2690}" type="presParOf" srcId="{A6AEFA45-C0F6-4E2C-B620-AD2AC6F65DA2}" destId="{26D333C3-932D-4FBB-96CC-D788AAAAEF95}" srcOrd="0" destOrd="0" presId="urn:microsoft.com/office/officeart/2018/5/layout/IconCircleLabelList"/>
    <dgm:cxn modelId="{0B48CCEE-8640-2F4E-9732-FEA606FD65D3}" type="presParOf" srcId="{A6AEFA45-C0F6-4E2C-B620-AD2AC6F65DA2}" destId="{D553A0F4-D524-43C6-852D-2F0986C4FCA8}" srcOrd="1" destOrd="0" presId="urn:microsoft.com/office/officeart/2018/5/layout/IconCircleLabelList"/>
    <dgm:cxn modelId="{D1500B67-321D-594A-B1B9-F3F837EBDF5B}" type="presParOf" srcId="{A6AEFA45-C0F6-4E2C-B620-AD2AC6F65DA2}" destId="{0F1807F3-DEC4-466F-9A82-0212BD2F36BC}" srcOrd="2" destOrd="0" presId="urn:microsoft.com/office/officeart/2018/5/layout/IconCircleLabelList"/>
    <dgm:cxn modelId="{F665697F-DD9D-D74F-A3DA-D5618BF2FF1A}" type="presParOf" srcId="{A6AEFA45-C0F6-4E2C-B620-AD2AC6F65DA2}" destId="{C3DD7C14-3973-4036-89C7-ACE48AEEFDFF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AEB814F-21EC-4A19-8F60-EFF086AA5797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4AA6197-FE8C-491F-8A8D-559B0F6D8FD2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How does a Bacteriophage cycle through life?</a:t>
          </a:r>
        </a:p>
      </dgm:t>
    </dgm:pt>
    <dgm:pt modelId="{6ADD203D-18A2-4BF4-9603-78851A12A6DC}" type="parTrans" cxnId="{055ECEB4-C54C-4569-A449-B269FBDF0D51}">
      <dgm:prSet/>
      <dgm:spPr/>
      <dgm:t>
        <a:bodyPr/>
        <a:lstStyle/>
        <a:p>
          <a:endParaRPr lang="en-US"/>
        </a:p>
      </dgm:t>
    </dgm:pt>
    <dgm:pt modelId="{7CCFA84C-11CA-4088-9B41-78B7472A9DBC}" type="sibTrans" cxnId="{055ECEB4-C54C-4569-A449-B269FBDF0D51}">
      <dgm:prSet/>
      <dgm:spPr/>
      <dgm:t>
        <a:bodyPr/>
        <a:lstStyle/>
        <a:p>
          <a:endParaRPr lang="en-US"/>
        </a:p>
      </dgm:t>
    </dgm:pt>
    <dgm:pt modelId="{818C0973-0F3A-427B-A85A-3BF11315F20D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Why does a bacteriophage reproduce?</a:t>
          </a:r>
        </a:p>
      </dgm:t>
    </dgm:pt>
    <dgm:pt modelId="{B7D61A74-7938-4446-80BB-65383BE7D2EB}" type="parTrans" cxnId="{E26DFD0E-EFD3-4F12-94F2-AB307893ECAF}">
      <dgm:prSet/>
      <dgm:spPr/>
      <dgm:t>
        <a:bodyPr/>
        <a:lstStyle/>
        <a:p>
          <a:endParaRPr lang="en-US"/>
        </a:p>
      </dgm:t>
    </dgm:pt>
    <dgm:pt modelId="{F16EF1CF-BB69-4D76-9180-E50CC4813CA0}" type="sibTrans" cxnId="{E26DFD0E-EFD3-4F12-94F2-AB307893ECAF}">
      <dgm:prSet/>
      <dgm:spPr/>
      <dgm:t>
        <a:bodyPr/>
        <a:lstStyle/>
        <a:p>
          <a:endParaRPr lang="en-US"/>
        </a:p>
      </dgm:t>
    </dgm:pt>
    <dgm:pt modelId="{DECD03E9-D468-4400-B5FD-DC1FCEBB470C}" type="pres">
      <dgm:prSet presAssocID="{4AEB814F-21EC-4A19-8F60-EFF086AA5797}" presName="root" presStyleCnt="0">
        <dgm:presLayoutVars>
          <dgm:dir/>
          <dgm:resizeHandles val="exact"/>
        </dgm:presLayoutVars>
      </dgm:prSet>
      <dgm:spPr/>
    </dgm:pt>
    <dgm:pt modelId="{35AF8342-4A43-4A7D-A23E-D80A229AB76C}" type="pres">
      <dgm:prSet presAssocID="{44AA6197-FE8C-491F-8A8D-559B0F6D8FD2}" presName="compNode" presStyleCnt="0"/>
      <dgm:spPr/>
    </dgm:pt>
    <dgm:pt modelId="{DA644C4B-02C0-4A65-8755-8CA1E294BCB7}" type="pres">
      <dgm:prSet presAssocID="{44AA6197-FE8C-491F-8A8D-559B0F6D8FD2}" presName="iconBgRect" presStyleLbl="bgShp" presStyleIdx="0" presStyleCnt="2"/>
      <dgm:spPr/>
    </dgm:pt>
    <dgm:pt modelId="{E171BE04-97A1-4C8F-B8AE-4C326D984BCB}" type="pres">
      <dgm:prSet presAssocID="{44AA6197-FE8C-491F-8A8D-559B0F6D8FD2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inger Print"/>
        </a:ext>
      </dgm:extLst>
    </dgm:pt>
    <dgm:pt modelId="{4012BB63-8FCF-4C51-ADB6-F5CE26EC34CF}" type="pres">
      <dgm:prSet presAssocID="{44AA6197-FE8C-491F-8A8D-559B0F6D8FD2}" presName="spaceRect" presStyleCnt="0"/>
      <dgm:spPr/>
    </dgm:pt>
    <dgm:pt modelId="{F6FC5756-8347-4D47-B217-9675279361AF}" type="pres">
      <dgm:prSet presAssocID="{44AA6197-FE8C-491F-8A8D-559B0F6D8FD2}" presName="textRect" presStyleLbl="revTx" presStyleIdx="0" presStyleCnt="2">
        <dgm:presLayoutVars>
          <dgm:chMax val="1"/>
          <dgm:chPref val="1"/>
        </dgm:presLayoutVars>
      </dgm:prSet>
      <dgm:spPr/>
    </dgm:pt>
    <dgm:pt modelId="{B8FC3A72-30A7-4945-86D0-239BBCEEBD77}" type="pres">
      <dgm:prSet presAssocID="{7CCFA84C-11CA-4088-9B41-78B7472A9DBC}" presName="sibTrans" presStyleCnt="0"/>
      <dgm:spPr/>
    </dgm:pt>
    <dgm:pt modelId="{9ED88EF9-AE05-4B77-AB77-F0DA36316346}" type="pres">
      <dgm:prSet presAssocID="{818C0973-0F3A-427B-A85A-3BF11315F20D}" presName="compNode" presStyleCnt="0"/>
      <dgm:spPr/>
    </dgm:pt>
    <dgm:pt modelId="{DDC916AB-2280-4438-9955-53035266507A}" type="pres">
      <dgm:prSet presAssocID="{818C0973-0F3A-427B-A85A-3BF11315F20D}" presName="iconBgRect" presStyleLbl="bgShp" presStyleIdx="1" presStyleCnt="2"/>
      <dgm:spPr/>
    </dgm:pt>
    <dgm:pt modelId="{FAA85A50-ED76-4DDD-9921-C545EB51B17C}" type="pres">
      <dgm:prSet presAssocID="{818C0973-0F3A-427B-A85A-3BF11315F20D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5A885E1F-26D2-458B-9841-05F94ED5D0D2}" type="pres">
      <dgm:prSet presAssocID="{818C0973-0F3A-427B-A85A-3BF11315F20D}" presName="spaceRect" presStyleCnt="0"/>
      <dgm:spPr/>
    </dgm:pt>
    <dgm:pt modelId="{C56D1531-6DDD-42BC-82FF-7AE765565019}" type="pres">
      <dgm:prSet presAssocID="{818C0973-0F3A-427B-A85A-3BF11315F20D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50ADDC00-C5EB-47EF-B7AE-F1EE7D387997}" type="presOf" srcId="{818C0973-0F3A-427B-A85A-3BF11315F20D}" destId="{C56D1531-6DDD-42BC-82FF-7AE765565019}" srcOrd="0" destOrd="0" presId="urn:microsoft.com/office/officeart/2018/5/layout/IconCircleLabelList"/>
    <dgm:cxn modelId="{E26DFD0E-EFD3-4F12-94F2-AB307893ECAF}" srcId="{4AEB814F-21EC-4A19-8F60-EFF086AA5797}" destId="{818C0973-0F3A-427B-A85A-3BF11315F20D}" srcOrd="1" destOrd="0" parTransId="{B7D61A74-7938-4446-80BB-65383BE7D2EB}" sibTransId="{F16EF1CF-BB69-4D76-9180-E50CC4813CA0}"/>
    <dgm:cxn modelId="{D1412186-D94F-4178-9D67-67B880688636}" type="presOf" srcId="{4AEB814F-21EC-4A19-8F60-EFF086AA5797}" destId="{DECD03E9-D468-4400-B5FD-DC1FCEBB470C}" srcOrd="0" destOrd="0" presId="urn:microsoft.com/office/officeart/2018/5/layout/IconCircleLabelList"/>
    <dgm:cxn modelId="{055ECEB4-C54C-4569-A449-B269FBDF0D51}" srcId="{4AEB814F-21EC-4A19-8F60-EFF086AA5797}" destId="{44AA6197-FE8C-491F-8A8D-559B0F6D8FD2}" srcOrd="0" destOrd="0" parTransId="{6ADD203D-18A2-4BF4-9603-78851A12A6DC}" sibTransId="{7CCFA84C-11CA-4088-9B41-78B7472A9DBC}"/>
    <dgm:cxn modelId="{AEF4F3CA-061F-4DB1-AC00-B6CED19E7362}" type="presOf" srcId="{44AA6197-FE8C-491F-8A8D-559B0F6D8FD2}" destId="{F6FC5756-8347-4D47-B217-9675279361AF}" srcOrd="0" destOrd="0" presId="urn:microsoft.com/office/officeart/2018/5/layout/IconCircleLabelList"/>
    <dgm:cxn modelId="{945A13EA-F719-4AD3-B725-0F26D6602442}" type="presParOf" srcId="{DECD03E9-D468-4400-B5FD-DC1FCEBB470C}" destId="{35AF8342-4A43-4A7D-A23E-D80A229AB76C}" srcOrd="0" destOrd="0" presId="urn:microsoft.com/office/officeart/2018/5/layout/IconCircleLabelList"/>
    <dgm:cxn modelId="{82BD653C-61F3-48EE-BB78-DE3DC901615F}" type="presParOf" srcId="{35AF8342-4A43-4A7D-A23E-D80A229AB76C}" destId="{DA644C4B-02C0-4A65-8755-8CA1E294BCB7}" srcOrd="0" destOrd="0" presId="urn:microsoft.com/office/officeart/2018/5/layout/IconCircleLabelList"/>
    <dgm:cxn modelId="{3293FA53-B1EA-4828-B7AE-65E0F67E42CB}" type="presParOf" srcId="{35AF8342-4A43-4A7D-A23E-D80A229AB76C}" destId="{E171BE04-97A1-4C8F-B8AE-4C326D984BCB}" srcOrd="1" destOrd="0" presId="urn:microsoft.com/office/officeart/2018/5/layout/IconCircleLabelList"/>
    <dgm:cxn modelId="{1C274A17-23D2-45AF-AC7C-D10FB8A27F90}" type="presParOf" srcId="{35AF8342-4A43-4A7D-A23E-D80A229AB76C}" destId="{4012BB63-8FCF-4C51-ADB6-F5CE26EC34CF}" srcOrd="2" destOrd="0" presId="urn:microsoft.com/office/officeart/2018/5/layout/IconCircleLabelList"/>
    <dgm:cxn modelId="{88BD5F69-E36E-4290-910B-A15A20185A40}" type="presParOf" srcId="{35AF8342-4A43-4A7D-A23E-D80A229AB76C}" destId="{F6FC5756-8347-4D47-B217-9675279361AF}" srcOrd="3" destOrd="0" presId="urn:microsoft.com/office/officeart/2018/5/layout/IconCircleLabelList"/>
    <dgm:cxn modelId="{61996D79-E7A8-4FB0-B518-65C733FD0753}" type="presParOf" srcId="{DECD03E9-D468-4400-B5FD-DC1FCEBB470C}" destId="{B8FC3A72-30A7-4945-86D0-239BBCEEBD77}" srcOrd="1" destOrd="0" presId="urn:microsoft.com/office/officeart/2018/5/layout/IconCircleLabelList"/>
    <dgm:cxn modelId="{6F99E68B-6FB7-470C-A368-7D83B5119C4E}" type="presParOf" srcId="{DECD03E9-D468-4400-B5FD-DC1FCEBB470C}" destId="{9ED88EF9-AE05-4B77-AB77-F0DA36316346}" srcOrd="2" destOrd="0" presId="urn:microsoft.com/office/officeart/2018/5/layout/IconCircleLabelList"/>
    <dgm:cxn modelId="{DEAD52AB-4587-43CD-963D-C8EF07389A72}" type="presParOf" srcId="{9ED88EF9-AE05-4B77-AB77-F0DA36316346}" destId="{DDC916AB-2280-4438-9955-53035266507A}" srcOrd="0" destOrd="0" presId="urn:microsoft.com/office/officeart/2018/5/layout/IconCircleLabelList"/>
    <dgm:cxn modelId="{182570AD-B128-49DF-9C3C-352473A01E10}" type="presParOf" srcId="{9ED88EF9-AE05-4B77-AB77-F0DA36316346}" destId="{FAA85A50-ED76-4DDD-9921-C545EB51B17C}" srcOrd="1" destOrd="0" presId="urn:microsoft.com/office/officeart/2018/5/layout/IconCircleLabelList"/>
    <dgm:cxn modelId="{98C680C5-1609-469C-84E4-6EE31C8B4B61}" type="presParOf" srcId="{9ED88EF9-AE05-4B77-AB77-F0DA36316346}" destId="{5A885E1F-26D2-458B-9841-05F94ED5D0D2}" srcOrd="2" destOrd="0" presId="urn:microsoft.com/office/officeart/2018/5/layout/IconCircleLabelList"/>
    <dgm:cxn modelId="{EF4C3245-830C-4517-9D5D-617F546403BC}" type="presParOf" srcId="{9ED88EF9-AE05-4B77-AB77-F0DA36316346}" destId="{C56D1531-6DDD-42BC-82FF-7AE765565019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A6F21B-C40D-D742-A579-4B456D7CA0F2}">
      <dsp:nvSpPr>
        <dsp:cNvPr id="0" name=""/>
        <dsp:cNvSpPr/>
      </dsp:nvSpPr>
      <dsp:spPr>
        <a:xfrm>
          <a:off x="0" y="740444"/>
          <a:ext cx="3238695" cy="194321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1.) Interferons- proteins that prevents viruses from attaching to your cells and reproducing</a:t>
          </a:r>
        </a:p>
      </dsp:txBody>
      <dsp:txXfrm>
        <a:off x="0" y="740444"/>
        <a:ext cx="3238695" cy="1943217"/>
      </dsp:txXfrm>
    </dsp:sp>
    <dsp:sp modelId="{8C2B8264-99F8-DD4B-B8B8-1F6969771D90}">
      <dsp:nvSpPr>
        <dsp:cNvPr id="0" name=""/>
        <dsp:cNvSpPr/>
      </dsp:nvSpPr>
      <dsp:spPr>
        <a:xfrm>
          <a:off x="3562565" y="740444"/>
          <a:ext cx="3238695" cy="194321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2.) Vaccines- a weakened dose of the virus. When injected, it usually prompts the body to produce an immunity reaction to prevent the illness</a:t>
          </a:r>
        </a:p>
      </dsp:txBody>
      <dsp:txXfrm>
        <a:off x="3562565" y="740444"/>
        <a:ext cx="3238695" cy="1943217"/>
      </dsp:txXfrm>
    </dsp:sp>
    <dsp:sp modelId="{A5E40BEE-51BC-9448-93FD-F0BFF62C2EEE}">
      <dsp:nvSpPr>
        <dsp:cNvPr id="0" name=""/>
        <dsp:cNvSpPr/>
      </dsp:nvSpPr>
      <dsp:spPr>
        <a:xfrm>
          <a:off x="7125130" y="740444"/>
          <a:ext cx="3238695" cy="194321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3.) Antibodies- Immune system proteins that attack and kill bacteria and viruses</a:t>
          </a:r>
        </a:p>
      </dsp:txBody>
      <dsp:txXfrm>
        <a:off x="7125130" y="740444"/>
        <a:ext cx="3238695" cy="19432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27964E-FA40-7F44-BDFD-ACECDCA120A3}">
      <dsp:nvSpPr>
        <dsp:cNvPr id="0" name=""/>
        <dsp:cNvSpPr/>
      </dsp:nvSpPr>
      <dsp:spPr>
        <a:xfrm>
          <a:off x="177105" y="1546"/>
          <a:ext cx="2327671" cy="139660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baseline="0"/>
            <a:t>Why are viruses not considered to be alive?</a:t>
          </a:r>
          <a:endParaRPr lang="en-US" sz="1900" kern="1200"/>
        </a:p>
      </dsp:txBody>
      <dsp:txXfrm>
        <a:off x="177105" y="1546"/>
        <a:ext cx="2327671" cy="1396603"/>
      </dsp:txXfrm>
    </dsp:sp>
    <dsp:sp modelId="{595BF4CE-C688-AB4B-8A74-025A209C0235}">
      <dsp:nvSpPr>
        <dsp:cNvPr id="0" name=""/>
        <dsp:cNvSpPr/>
      </dsp:nvSpPr>
      <dsp:spPr>
        <a:xfrm>
          <a:off x="2737544" y="1546"/>
          <a:ext cx="2327671" cy="139660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baseline="0"/>
            <a:t>What parts make up a virus?</a:t>
          </a:r>
          <a:endParaRPr lang="en-US" sz="1900" kern="1200"/>
        </a:p>
      </dsp:txBody>
      <dsp:txXfrm>
        <a:off x="2737544" y="1546"/>
        <a:ext cx="2327671" cy="1396603"/>
      </dsp:txXfrm>
    </dsp:sp>
    <dsp:sp modelId="{587CDA58-783B-BC4B-9DB1-FFECCCF90C57}">
      <dsp:nvSpPr>
        <dsp:cNvPr id="0" name=""/>
        <dsp:cNvSpPr/>
      </dsp:nvSpPr>
      <dsp:spPr>
        <a:xfrm>
          <a:off x="5297983" y="1546"/>
          <a:ext cx="2327671" cy="139660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baseline="0"/>
            <a:t>How can we control viruses?</a:t>
          </a:r>
          <a:endParaRPr lang="en-US" sz="1900" kern="1200"/>
        </a:p>
      </dsp:txBody>
      <dsp:txXfrm>
        <a:off x="5297983" y="1546"/>
        <a:ext cx="2327671" cy="1396603"/>
      </dsp:txXfrm>
    </dsp:sp>
    <dsp:sp modelId="{D2BEF0A6-3790-5440-83DB-BB4BFE64D87E}">
      <dsp:nvSpPr>
        <dsp:cNvPr id="0" name=""/>
        <dsp:cNvSpPr/>
      </dsp:nvSpPr>
      <dsp:spPr>
        <a:xfrm>
          <a:off x="7858422" y="1546"/>
          <a:ext cx="2327671" cy="139660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baseline="0"/>
            <a:t>What are the four different structure types of viruses?</a:t>
          </a:r>
          <a:endParaRPr lang="en-US" sz="1900" kern="1200"/>
        </a:p>
      </dsp:txBody>
      <dsp:txXfrm>
        <a:off x="7858422" y="1546"/>
        <a:ext cx="2327671" cy="1396603"/>
      </dsp:txXfrm>
    </dsp:sp>
    <dsp:sp modelId="{7F8D2D23-8070-984E-BC4E-721403774A8F}">
      <dsp:nvSpPr>
        <dsp:cNvPr id="0" name=""/>
        <dsp:cNvSpPr/>
      </dsp:nvSpPr>
      <dsp:spPr>
        <a:xfrm>
          <a:off x="2737544" y="1630917"/>
          <a:ext cx="2327671" cy="139660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baseline="0"/>
            <a:t>What parts make up a Bacteriophage?</a:t>
          </a:r>
          <a:endParaRPr lang="en-US" sz="1900" kern="1200"/>
        </a:p>
      </dsp:txBody>
      <dsp:txXfrm>
        <a:off x="2737544" y="1630917"/>
        <a:ext cx="2327671" cy="1396603"/>
      </dsp:txXfrm>
    </dsp:sp>
    <dsp:sp modelId="{DCD32A22-30BA-1549-8643-68C515400D24}">
      <dsp:nvSpPr>
        <dsp:cNvPr id="0" name=""/>
        <dsp:cNvSpPr/>
      </dsp:nvSpPr>
      <dsp:spPr>
        <a:xfrm>
          <a:off x="5297983" y="1630917"/>
          <a:ext cx="2327671" cy="139660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baseline="0"/>
            <a:t>What’s the difference between the lytic cycle of a bacteriophage and a lysogenic cycle?</a:t>
          </a:r>
          <a:endParaRPr lang="en-US" sz="1900" kern="1200"/>
        </a:p>
      </dsp:txBody>
      <dsp:txXfrm>
        <a:off x="5297983" y="1630917"/>
        <a:ext cx="2327671" cy="139660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E8B915-07FA-45F5-B31E-C13C32FCFCA6}">
      <dsp:nvSpPr>
        <dsp:cNvPr id="0" name=""/>
        <dsp:cNvSpPr/>
      </dsp:nvSpPr>
      <dsp:spPr>
        <a:xfrm>
          <a:off x="646566" y="5286"/>
          <a:ext cx="1715625" cy="171562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CCB11A-BDE6-4D0F-A2FE-1D55D965655D}">
      <dsp:nvSpPr>
        <dsp:cNvPr id="0" name=""/>
        <dsp:cNvSpPr/>
      </dsp:nvSpPr>
      <dsp:spPr>
        <a:xfrm>
          <a:off x="1012191" y="370911"/>
          <a:ext cx="984375" cy="98437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9064E1-7BD0-4572-95CF-86675E0894E8}">
      <dsp:nvSpPr>
        <dsp:cNvPr id="0" name=""/>
        <dsp:cNvSpPr/>
      </dsp:nvSpPr>
      <dsp:spPr>
        <a:xfrm>
          <a:off x="98128" y="2255286"/>
          <a:ext cx="281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kern="1200" baseline="0"/>
            <a:t>Use the previous information given to answer those questions</a:t>
          </a:r>
          <a:endParaRPr lang="en-US" sz="1700" kern="1200"/>
        </a:p>
      </dsp:txBody>
      <dsp:txXfrm>
        <a:off x="98128" y="2255286"/>
        <a:ext cx="2812500" cy="720000"/>
      </dsp:txXfrm>
    </dsp:sp>
    <dsp:sp modelId="{8DAD7A1A-4DAC-48D1-898F-E43183943F50}">
      <dsp:nvSpPr>
        <dsp:cNvPr id="0" name=""/>
        <dsp:cNvSpPr/>
      </dsp:nvSpPr>
      <dsp:spPr>
        <a:xfrm>
          <a:off x="3951253" y="5286"/>
          <a:ext cx="1715625" cy="171562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4109AA-A146-4FFD-90BB-1FE9FD4EF656}">
      <dsp:nvSpPr>
        <dsp:cNvPr id="0" name=""/>
        <dsp:cNvSpPr/>
      </dsp:nvSpPr>
      <dsp:spPr>
        <a:xfrm>
          <a:off x="4316878" y="370911"/>
          <a:ext cx="984375" cy="98437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3933B0-520C-488B-A0CB-D7784AD5091E}">
      <dsp:nvSpPr>
        <dsp:cNvPr id="0" name=""/>
        <dsp:cNvSpPr/>
      </dsp:nvSpPr>
      <dsp:spPr>
        <a:xfrm>
          <a:off x="3402816" y="2255286"/>
          <a:ext cx="281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kern="1200" baseline="0"/>
            <a:t>Anything you don’t remember FIND IT OUT! (Use the internet, books, etc.)</a:t>
          </a:r>
          <a:endParaRPr lang="en-US" sz="1700" kern="1200"/>
        </a:p>
      </dsp:txBody>
      <dsp:txXfrm>
        <a:off x="3402816" y="2255286"/>
        <a:ext cx="2812500" cy="720000"/>
      </dsp:txXfrm>
    </dsp:sp>
    <dsp:sp modelId="{26D333C3-932D-4FBB-96CC-D788AAAAEF95}">
      <dsp:nvSpPr>
        <dsp:cNvPr id="0" name=""/>
        <dsp:cNvSpPr/>
      </dsp:nvSpPr>
      <dsp:spPr>
        <a:xfrm>
          <a:off x="7255941" y="5286"/>
          <a:ext cx="1715625" cy="171562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53A0F4-D524-43C6-852D-2F0986C4FCA8}">
      <dsp:nvSpPr>
        <dsp:cNvPr id="0" name=""/>
        <dsp:cNvSpPr/>
      </dsp:nvSpPr>
      <dsp:spPr>
        <a:xfrm>
          <a:off x="7621566" y="370911"/>
          <a:ext cx="984375" cy="98437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DD7C14-3973-4036-89C7-ACE48AEEFDFF}">
      <dsp:nvSpPr>
        <dsp:cNvPr id="0" name=""/>
        <dsp:cNvSpPr/>
      </dsp:nvSpPr>
      <dsp:spPr>
        <a:xfrm>
          <a:off x="6707503" y="2255286"/>
          <a:ext cx="281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kern="1200" baseline="0"/>
            <a:t>Present your findings to the class or go over them together!</a:t>
          </a:r>
          <a:endParaRPr lang="en-US" sz="1700" kern="1200"/>
        </a:p>
      </dsp:txBody>
      <dsp:txXfrm>
        <a:off x="6707503" y="2255286"/>
        <a:ext cx="2812500" cy="72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644C4B-02C0-4A65-8755-8CA1E294BCB7}">
      <dsp:nvSpPr>
        <dsp:cNvPr id="0" name=""/>
        <dsp:cNvSpPr/>
      </dsp:nvSpPr>
      <dsp:spPr>
        <a:xfrm>
          <a:off x="2169725" y="2053"/>
          <a:ext cx="2058750" cy="2058750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71BE04-97A1-4C8F-B8AE-4C326D984BCB}">
      <dsp:nvSpPr>
        <dsp:cNvPr id="0" name=""/>
        <dsp:cNvSpPr/>
      </dsp:nvSpPr>
      <dsp:spPr>
        <a:xfrm>
          <a:off x="2608475" y="440803"/>
          <a:ext cx="1181250" cy="118125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FC5756-8347-4D47-B217-9675279361AF}">
      <dsp:nvSpPr>
        <dsp:cNvPr id="0" name=""/>
        <dsp:cNvSpPr/>
      </dsp:nvSpPr>
      <dsp:spPr>
        <a:xfrm>
          <a:off x="1511600" y="2702053"/>
          <a:ext cx="3375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dirty="0"/>
            <a:t>How does a Bacteriophage cycle through life?</a:t>
          </a:r>
        </a:p>
      </dsp:txBody>
      <dsp:txXfrm>
        <a:off x="1511600" y="2702053"/>
        <a:ext cx="3375000" cy="720000"/>
      </dsp:txXfrm>
    </dsp:sp>
    <dsp:sp modelId="{DDC916AB-2280-4438-9955-53035266507A}">
      <dsp:nvSpPr>
        <dsp:cNvPr id="0" name=""/>
        <dsp:cNvSpPr/>
      </dsp:nvSpPr>
      <dsp:spPr>
        <a:xfrm>
          <a:off x="6135350" y="2053"/>
          <a:ext cx="2058750" cy="2058750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A85A50-ED76-4DDD-9921-C545EB51B17C}">
      <dsp:nvSpPr>
        <dsp:cNvPr id="0" name=""/>
        <dsp:cNvSpPr/>
      </dsp:nvSpPr>
      <dsp:spPr>
        <a:xfrm>
          <a:off x="6574100" y="440803"/>
          <a:ext cx="1181250" cy="118125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6D1531-6DDD-42BC-82FF-7AE765565019}">
      <dsp:nvSpPr>
        <dsp:cNvPr id="0" name=""/>
        <dsp:cNvSpPr/>
      </dsp:nvSpPr>
      <dsp:spPr>
        <a:xfrm>
          <a:off x="5477225" y="2702053"/>
          <a:ext cx="3375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dirty="0"/>
            <a:t>Why does a bacteriophage reproduce?</a:t>
          </a:r>
        </a:p>
      </dsp:txBody>
      <dsp:txXfrm>
        <a:off x="5477225" y="2702053"/>
        <a:ext cx="337500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britannica.com/video/72951/cycle-infection-results-host-cell-death-release" TargetMode="Externa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1.xml"/><Relationship Id="rId2" Type="http://schemas.openxmlformats.org/officeDocument/2006/relationships/hyperlink" Target="https://www.cdc.gov/coronavirus/2019-ncov/your-health/about-covid-19/antibodies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aWw_6NyKTVw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O1TetEto1Is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B6861-9A3C-3083-81AE-75768A2A73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3074" y="151923"/>
            <a:ext cx="8689976" cy="2509213"/>
          </a:xfrm>
        </p:spPr>
        <p:txBody>
          <a:bodyPr/>
          <a:lstStyle/>
          <a:p>
            <a:r>
              <a:rPr lang="en-US" dirty="0"/>
              <a:t>Life Cycle of a Lytic Bacteriophage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1225DC-1B06-F230-F4CF-03A03EECCE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7535" y="2743200"/>
            <a:ext cx="8689976" cy="1371599"/>
          </a:xfrm>
        </p:spPr>
        <p:txBody>
          <a:bodyPr/>
          <a:lstStyle/>
          <a:p>
            <a:r>
              <a:rPr lang="en-US" dirty="0"/>
              <a:t>Sarah and Corey Morin</a:t>
            </a:r>
          </a:p>
          <a:p>
            <a:r>
              <a:rPr lang="en-US" dirty="0"/>
              <a:t>ND EPSCOR 2022</a:t>
            </a:r>
          </a:p>
        </p:txBody>
      </p:sp>
    </p:spTree>
    <p:extLst>
      <p:ext uri="{BB962C8B-B14F-4D97-AF65-F5344CB8AC3E}">
        <p14:creationId xmlns:p14="http://schemas.microsoft.com/office/powerpoint/2010/main" val="38538305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D4DD4CF-9732-4771-98FE-77886DC91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Chart, diagram&#10;&#10;Description automatically generated">
            <a:extLst>
              <a:ext uri="{FF2B5EF4-FFF2-40B4-BE49-F238E27FC236}">
                <a16:creationId xmlns:a16="http://schemas.microsoft.com/office/drawing/2014/main" id="{528BA422-1964-1A35-34E6-D6937CE82B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305" r="1" b="1"/>
          <a:stretch/>
        </p:blipFill>
        <p:spPr>
          <a:xfrm>
            <a:off x="1" y="10"/>
            <a:ext cx="7479157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2861A9C-C970-4FFE-B67C-222B6F5732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791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2FDF82E-EBD8-4EC5-AD10-CD9E70EE85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D17297-AC3A-FAB7-745F-3AB661AAF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6408" y="640831"/>
            <a:ext cx="3352128" cy="1573863"/>
          </a:xfrm>
        </p:spPr>
        <p:txBody>
          <a:bodyPr>
            <a:normAutofit/>
          </a:bodyPr>
          <a:lstStyle/>
          <a:p>
            <a:pPr algn="l"/>
            <a:r>
              <a:rPr lang="en-US" sz="3300"/>
              <a:t>Bacteriophages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4D9500-8987-1E61-FC64-4AE8998D817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196408" y="2367092"/>
            <a:ext cx="3352128" cy="3881309"/>
          </a:xfrm>
        </p:spPr>
        <p:txBody>
          <a:bodyPr>
            <a:normAutofit/>
          </a:bodyPr>
          <a:lstStyle/>
          <a:p>
            <a:r>
              <a:rPr lang="en-US" sz="1800"/>
              <a:t>Are viruses that infect </a:t>
            </a:r>
            <a:r>
              <a:rPr lang="en-US" sz="1800" b="1" u="sng"/>
              <a:t>bacteria</a:t>
            </a:r>
          </a:p>
          <a:p>
            <a:r>
              <a:rPr lang="en-US" sz="1800"/>
              <a:t>May go through two phases: Lytic or lysogenic cycles</a:t>
            </a:r>
          </a:p>
        </p:txBody>
      </p:sp>
    </p:spTree>
    <p:extLst>
      <p:ext uri="{BB962C8B-B14F-4D97-AF65-F5344CB8AC3E}">
        <p14:creationId xmlns:p14="http://schemas.microsoft.com/office/powerpoint/2010/main" val="3153593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bg1">
                <a:shade val="92000"/>
                <a:satMod val="140000"/>
                <a:lumMod val="11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A9C15D4-2EE7-4D05-B87C-91D1F3B960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59935" y="0"/>
            <a:ext cx="813206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D7B0FB-9654-4441-9545-02D458B686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059935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127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0B6793-897D-416F-6F46-A59BE52F2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074" y="1588878"/>
            <a:ext cx="2844002" cy="3680244"/>
          </a:xfrm>
        </p:spPr>
        <p:txBody>
          <a:bodyPr>
            <a:normAutofit/>
          </a:bodyPr>
          <a:lstStyle/>
          <a:p>
            <a:pPr algn="l"/>
            <a:r>
              <a:rPr lang="en-US" sz="4100">
                <a:solidFill>
                  <a:srgbClr val="FFFFFF"/>
                </a:solidFill>
              </a:rPr>
              <a:t>Lytic VS Lysogenic Cyles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BB94C57-FDF3-45A3-9D1F-904523D79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00" b="77917"/>
          <a:stretch/>
        </p:blipFill>
        <p:spPr>
          <a:xfrm>
            <a:off x="0" y="0"/>
            <a:ext cx="4059935" cy="1514475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D11F05-42D1-2818-D8D5-D61D5763EB9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34794" y="1049695"/>
            <a:ext cx="6642806" cy="4758611"/>
          </a:xfrm>
        </p:spPr>
        <p:txBody>
          <a:bodyPr anchor="ctr">
            <a:normAutofit/>
          </a:bodyPr>
          <a:lstStyle/>
          <a:p>
            <a:r>
              <a:rPr lang="en-US" sz="1900" dirty="0"/>
              <a:t>Lytic cycle of a bacteriophage is a reproductive cycle where the host cell dies</a:t>
            </a:r>
          </a:p>
          <a:p>
            <a:r>
              <a:rPr lang="en-US" sz="1900" dirty="0"/>
              <a:t>It makes new phages and breaks open the host to release viruses.</a:t>
            </a:r>
          </a:p>
          <a:p>
            <a:endParaRPr lang="en-US" sz="1900" dirty="0"/>
          </a:p>
          <a:p>
            <a:endParaRPr lang="en-US" sz="1900" dirty="0"/>
          </a:p>
          <a:p>
            <a:r>
              <a:rPr lang="en-US" sz="1900" dirty="0"/>
              <a:t>Lysogenic cycle of a bacteriophage is a reproductive cycle where the phage doesn’t destroy the host.</a:t>
            </a:r>
          </a:p>
          <a:p>
            <a:r>
              <a:rPr lang="en-US" sz="1900" dirty="0"/>
              <a:t>The DNA is put into the host’s cell chromosome.</a:t>
            </a:r>
          </a:p>
          <a:p>
            <a:r>
              <a:rPr lang="en-US" sz="1900" dirty="0"/>
              <a:t>As the host splits, copies are made from the phages </a:t>
            </a:r>
            <a:r>
              <a:rPr lang="en-US" sz="1900" dirty="0" err="1"/>
              <a:t>dNA</a:t>
            </a:r>
            <a:r>
              <a:rPr lang="en-US" sz="1900" dirty="0"/>
              <a:t> and passed through to the daughter cells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AEBDF1A-221A-4497-BBA9-57A70D1615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50" t="72830" b="14149"/>
          <a:stretch/>
        </p:blipFill>
        <p:spPr>
          <a:xfrm>
            <a:off x="1377059" y="5962903"/>
            <a:ext cx="2590800" cy="89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397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>
            <a:extLst>
              <a:ext uri="{FF2B5EF4-FFF2-40B4-BE49-F238E27FC236}">
                <a16:creationId xmlns:a16="http://schemas.microsoft.com/office/drawing/2014/main" id="{B1981535-B5AA-4E0C-ACE5-925CC19B20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F97D060-AA7E-4411-BA62-28BD1EBD55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47155C6E-91BF-431D-9052-685726DFE7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361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29B92EA-70A3-4CD0-A35F-D144D7F0F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7EDD9999-0A45-E1E4-9201-6419A09B246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>
            <a:off x="643467" y="1029887"/>
            <a:ext cx="10905066" cy="4798226"/>
          </a:xfrm>
          <a:prstGeom prst="rect">
            <a:avLst/>
          </a:prstGeom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6966623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22790EC5-ACA7-4536-8066-B60199F3C6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AD20AEA-7CAF-4A83-BE2E-EAF010B8B7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45873676-3D69-48B0-BA02-D759766A90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248E96D7-6599-4607-9958-FD9E100013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Molecular structure and periodic table on a desk">
            <a:extLst>
              <a:ext uri="{FF2B5EF4-FFF2-40B4-BE49-F238E27FC236}">
                <a16:creationId xmlns:a16="http://schemas.microsoft.com/office/drawing/2014/main" id="{99FF69AD-0409-575E-65B3-58CCD258048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27" b="46314"/>
          <a:stretch/>
        </p:blipFill>
        <p:spPr>
          <a:xfrm>
            <a:off x="20" y="-1"/>
            <a:ext cx="12191980" cy="4187739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9478AA5-D1D0-4B5E-9FDE-6F55026DA3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4229100"/>
            <a:ext cx="12192000" cy="0"/>
          </a:xfrm>
          <a:prstGeom prst="line">
            <a:avLst/>
          </a:prstGeom>
          <a:ln w="82550" cap="sq">
            <a:solidFill>
              <a:srgbClr val="D9D9D9"/>
            </a:solidFill>
            <a:miter lim="800000"/>
          </a:ln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BFBFBF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3CA8EEE2-DA9A-4635-9B41-33EB565145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F6B702-F844-C100-C397-2BCC5B22E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048" y="4437888"/>
            <a:ext cx="9899904" cy="111671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/>
              <a:t>Today’s lesson: Lytic Cycle</a:t>
            </a:r>
          </a:p>
        </p:txBody>
      </p:sp>
    </p:spTree>
    <p:extLst>
      <p:ext uri="{BB962C8B-B14F-4D97-AF65-F5344CB8AC3E}">
        <p14:creationId xmlns:p14="http://schemas.microsoft.com/office/powerpoint/2010/main" val="3990010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E283A-6930-63A7-E590-C6709FA04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SIX Phases of the Lytic Cycle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CA7C9B-4695-6D48-5054-3A3AE33D117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1.) Attachment</a:t>
            </a:r>
          </a:p>
          <a:p>
            <a:r>
              <a:rPr lang="en-US" dirty="0"/>
              <a:t>2.) Penetration</a:t>
            </a:r>
          </a:p>
          <a:p>
            <a:r>
              <a:rPr lang="en-US" dirty="0"/>
              <a:t>3.) Biosynthesis</a:t>
            </a:r>
          </a:p>
          <a:p>
            <a:r>
              <a:rPr lang="en-US" dirty="0"/>
              <a:t>4.) Maturation</a:t>
            </a:r>
          </a:p>
          <a:p>
            <a:r>
              <a:rPr lang="en-US" dirty="0"/>
              <a:t>5.) Lysis</a:t>
            </a: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E4DB5BD-BAAE-91FA-86E3-41151297E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515" y="1914787"/>
            <a:ext cx="7569200" cy="387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8521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8FE65CB-EFD8-497D-A30A-093E20EACB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Clapper board">
            <a:extLst>
              <a:ext uri="{FF2B5EF4-FFF2-40B4-BE49-F238E27FC236}">
                <a16:creationId xmlns:a16="http://schemas.microsoft.com/office/drawing/2014/main" id="{2D4DD660-E8F3-74B3-7555-053815C178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67892" y="640831"/>
            <a:ext cx="5461389" cy="54613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0E374F5-52B2-4260-8B1C-54237931F0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3CADF9-DD2C-AF52-A869-EEDD39FFB0E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62719" y="3546216"/>
            <a:ext cx="3740509" cy="3881309"/>
          </a:xfrm>
        </p:spPr>
        <p:txBody>
          <a:bodyPr>
            <a:normAutofit/>
          </a:bodyPr>
          <a:lstStyle/>
          <a:p>
            <a:r>
              <a:rPr lang="en-US" sz="1800" dirty="0">
                <a:hlinkClick r:id="rId5"/>
              </a:rPr>
              <a:t>https://www.britannica.com/video/72951/cycle-infection-results-host-cell-death-release</a:t>
            </a:r>
            <a:r>
              <a:rPr lang="en-US" sz="1800" dirty="0"/>
              <a:t> </a:t>
            </a:r>
          </a:p>
          <a:p>
            <a:endParaRPr lang="en-US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509B43-B792-DFAC-22A7-AD7C6FCA5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3243" y="1402828"/>
            <a:ext cx="3740515" cy="1573863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See it in </a:t>
            </a:r>
            <a:r>
              <a:rPr lang="en-US" dirty="0" err="1"/>
              <a:t>ACtiON</a:t>
            </a:r>
            <a:r>
              <a:rPr lang="en-US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5750801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9A0F0AC6-A89F-416B-9FA4-48E664065E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31AA009-40AD-4098-8AE7-680CA35C6E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4E50CAEE-CAC0-4F18-9593-F09A3338C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2DA77D5-12C4-446D-AC72-A514960A5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23" t="43915" r="1" b="10213"/>
          <a:stretch/>
        </p:blipFill>
        <p:spPr>
          <a:xfrm>
            <a:off x="8199690" y="290557"/>
            <a:ext cx="3992310" cy="39055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9E04E4F-6B32-4651-ACE0-DACABF1FC2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0" t="1120" r="54326" b="73832"/>
          <a:stretch/>
        </p:blipFill>
        <p:spPr>
          <a:xfrm>
            <a:off x="4581330" y="0"/>
            <a:ext cx="6762408" cy="28677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F017C6-DAA8-F845-A751-9540DE793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933" y="2213361"/>
            <a:ext cx="6247721" cy="220481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800"/>
              <a:t>Activity #1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3D4F2B0-7771-46FC-9763-240E8F55F1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73" t="81531" r="19879"/>
          <a:stretch/>
        </p:blipFill>
        <p:spPr>
          <a:xfrm>
            <a:off x="10246407" y="5429242"/>
            <a:ext cx="1945594" cy="1428758"/>
          </a:xfrm>
          <a:custGeom>
            <a:avLst/>
            <a:gdLst>
              <a:gd name="connsiteX0" fmla="*/ 2051608 w 4103216"/>
              <a:gd name="connsiteY0" fmla="*/ 0 h 1714050"/>
              <a:gd name="connsiteX1" fmla="*/ 4103216 w 4103216"/>
              <a:gd name="connsiteY1" fmla="*/ 1266738 h 1714050"/>
              <a:gd name="connsiteX2" fmla="*/ 4010980 w 4103216"/>
              <a:gd name="connsiteY2" fmla="*/ 1643427 h 1714050"/>
              <a:gd name="connsiteX3" fmla="*/ 3969116 w 4103216"/>
              <a:gd name="connsiteY3" fmla="*/ 1714050 h 1714050"/>
              <a:gd name="connsiteX4" fmla="*/ 134100 w 4103216"/>
              <a:gd name="connsiteY4" fmla="*/ 1714050 h 1714050"/>
              <a:gd name="connsiteX5" fmla="*/ 92237 w 4103216"/>
              <a:gd name="connsiteY5" fmla="*/ 1643427 h 1714050"/>
              <a:gd name="connsiteX6" fmla="*/ 0 w 4103216"/>
              <a:gd name="connsiteY6" fmla="*/ 1266738 h 1714050"/>
              <a:gd name="connsiteX7" fmla="*/ 2051608 w 4103216"/>
              <a:gd name="connsiteY7" fmla="*/ 0 h 171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03216" h="1714050">
                <a:moveTo>
                  <a:pt x="2051608" y="0"/>
                </a:moveTo>
                <a:cubicBezTo>
                  <a:pt x="3184680" y="0"/>
                  <a:pt x="4103216" y="567138"/>
                  <a:pt x="4103216" y="1266738"/>
                </a:cubicBezTo>
                <a:cubicBezTo>
                  <a:pt x="4103216" y="1397913"/>
                  <a:pt x="4070924" y="1524431"/>
                  <a:pt x="4010980" y="1643427"/>
                </a:cubicBezTo>
                <a:lnTo>
                  <a:pt x="3969116" y="1714050"/>
                </a:lnTo>
                <a:lnTo>
                  <a:pt x="134100" y="1714050"/>
                </a:lnTo>
                <a:lnTo>
                  <a:pt x="92237" y="1643427"/>
                </a:lnTo>
                <a:cubicBezTo>
                  <a:pt x="32293" y="1524431"/>
                  <a:pt x="0" y="1397913"/>
                  <a:pt x="0" y="1266738"/>
                </a:cubicBezTo>
                <a:cubicBezTo>
                  <a:pt x="0" y="567138"/>
                  <a:pt x="918536" y="0"/>
                  <a:pt x="2051608" y="0"/>
                </a:cubicBezTo>
                <a:close/>
              </a:path>
            </a:pathLst>
          </a:cu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164F387-6750-4AFF-8A10-65C64D31EC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66" t="75007" r="30510"/>
          <a:stretch/>
        </p:blipFill>
        <p:spPr>
          <a:xfrm>
            <a:off x="9795659" y="4064996"/>
            <a:ext cx="2716669" cy="1658803"/>
          </a:xfrm>
          <a:custGeom>
            <a:avLst/>
            <a:gdLst>
              <a:gd name="connsiteX0" fmla="*/ 2051608 w 4103216"/>
              <a:gd name="connsiteY0" fmla="*/ 0 h 1714050"/>
              <a:gd name="connsiteX1" fmla="*/ 4103216 w 4103216"/>
              <a:gd name="connsiteY1" fmla="*/ 1266738 h 1714050"/>
              <a:gd name="connsiteX2" fmla="*/ 4010980 w 4103216"/>
              <a:gd name="connsiteY2" fmla="*/ 1643427 h 1714050"/>
              <a:gd name="connsiteX3" fmla="*/ 3969116 w 4103216"/>
              <a:gd name="connsiteY3" fmla="*/ 1714050 h 1714050"/>
              <a:gd name="connsiteX4" fmla="*/ 134100 w 4103216"/>
              <a:gd name="connsiteY4" fmla="*/ 1714050 h 1714050"/>
              <a:gd name="connsiteX5" fmla="*/ 92237 w 4103216"/>
              <a:gd name="connsiteY5" fmla="*/ 1643427 h 1714050"/>
              <a:gd name="connsiteX6" fmla="*/ 0 w 4103216"/>
              <a:gd name="connsiteY6" fmla="*/ 1266738 h 1714050"/>
              <a:gd name="connsiteX7" fmla="*/ 2051608 w 4103216"/>
              <a:gd name="connsiteY7" fmla="*/ 0 h 171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03216" h="1714050">
                <a:moveTo>
                  <a:pt x="2051608" y="0"/>
                </a:moveTo>
                <a:cubicBezTo>
                  <a:pt x="3184680" y="0"/>
                  <a:pt x="4103216" y="567138"/>
                  <a:pt x="4103216" y="1266738"/>
                </a:cubicBezTo>
                <a:cubicBezTo>
                  <a:pt x="4103216" y="1397913"/>
                  <a:pt x="4070924" y="1524431"/>
                  <a:pt x="4010980" y="1643427"/>
                </a:cubicBezTo>
                <a:lnTo>
                  <a:pt x="3969116" y="1714050"/>
                </a:lnTo>
                <a:lnTo>
                  <a:pt x="134100" y="1714050"/>
                </a:lnTo>
                <a:lnTo>
                  <a:pt x="92237" y="1643427"/>
                </a:lnTo>
                <a:cubicBezTo>
                  <a:pt x="32293" y="1524431"/>
                  <a:pt x="0" y="1397913"/>
                  <a:pt x="0" y="1266738"/>
                </a:cubicBezTo>
                <a:cubicBezTo>
                  <a:pt x="0" y="567138"/>
                  <a:pt x="918536" y="0"/>
                  <a:pt x="205160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615909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94A34-0269-6ADD-DF88-E386500B2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>
            <a:normAutofit/>
          </a:bodyPr>
          <a:lstStyle/>
          <a:p>
            <a:r>
              <a:rPr lang="en-US"/>
              <a:t>Now you are the Researcher!</a:t>
            </a:r>
            <a:br>
              <a:rPr lang="en-US"/>
            </a:br>
            <a:endParaRPr lang="en-US"/>
          </a:p>
        </p:txBody>
      </p:sp>
      <p:graphicFrame>
        <p:nvGraphicFramePr>
          <p:cNvPr id="17" name="Content Placeholder 2">
            <a:extLst>
              <a:ext uri="{FF2B5EF4-FFF2-40B4-BE49-F238E27FC236}">
                <a16:creationId xmlns:a16="http://schemas.microsoft.com/office/drawing/2014/main" id="{1411C754-ED02-25A5-08CC-E012DBE5A5C3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93104867"/>
              </p:ext>
            </p:extLst>
          </p:nvPr>
        </p:nvGraphicFramePr>
        <p:xfrm>
          <a:off x="914400" y="2532475"/>
          <a:ext cx="10363200" cy="30290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640226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E9EE75A-A958-4EEE-91B6-38F7E7D24F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029DCF-2C32-F3A4-4A93-8A88B5A99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6310" y="4956620"/>
            <a:ext cx="10364451" cy="758380"/>
          </a:xfrm>
        </p:spPr>
        <p:txBody>
          <a:bodyPr>
            <a:normAutofit/>
          </a:bodyPr>
          <a:lstStyle/>
          <a:p>
            <a:r>
              <a:rPr lang="en-US"/>
              <a:t>Research</a:t>
            </a: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F624702-F14C-406D-9285-9EC2255125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571999"/>
          </a:xfrm>
          <a:prstGeom prst="rect">
            <a:avLst/>
          </a:prstGeom>
          <a:ln w="28575"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E75593A-F97A-443A-991F-6101CD1E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489"/>
          <a:stretch/>
        </p:blipFill>
        <p:spPr>
          <a:xfrm>
            <a:off x="0" y="-2"/>
            <a:ext cx="12192000" cy="1818169"/>
          </a:xfrm>
          <a:prstGeom prst="rect">
            <a:avLst/>
          </a:prstGeom>
        </p:spPr>
      </p:pic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C6F0F42-970D-7B6E-3087-79F992A9C5AA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18541099"/>
              </p:ext>
            </p:extLst>
          </p:nvPr>
        </p:nvGraphicFramePr>
        <p:xfrm>
          <a:off x="1286934" y="951345"/>
          <a:ext cx="9618132" cy="29805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394829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bg2">
                <a:shade val="92000"/>
                <a:satMod val="140000"/>
                <a:lumMod val="11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>
            <a:extLst>
              <a:ext uri="{FF2B5EF4-FFF2-40B4-BE49-F238E27FC236}">
                <a16:creationId xmlns:a16="http://schemas.microsoft.com/office/drawing/2014/main" id="{9A0F0AC6-A89F-416B-9FA4-48E664065E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31AA009-40AD-4098-8AE7-680CA35C6E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864672EB-02A8-48AB-BCFB-00B78DBA6A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255A803-13A1-44E9-ACA9-889A5CC39B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98" y="0"/>
            <a:ext cx="12192000" cy="6858000"/>
          </a:xfrm>
          <a:prstGeom prst="rect">
            <a:avLst/>
          </a:prstGeom>
          <a:solidFill>
            <a:srgbClr val="0D0D0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BC82C52F-0333-430E-AF00-FA48A518A1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5286708"/>
          </a:xfrm>
          <a:prstGeom prst="rect">
            <a:avLst/>
          </a:prstGeom>
          <a:ln>
            <a:noFill/>
          </a:ln>
          <a:effectLst>
            <a:outerShdw blurRad="889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BE9CCFFE-A385-4D35-8504-960F050EF7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269"/>
          <a:stretch/>
        </p:blipFill>
        <p:spPr>
          <a:xfrm>
            <a:off x="0" y="0"/>
            <a:ext cx="12192000" cy="162746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AD41804-3572-46FD-8124-D3079B6427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1" t="72447" r="32841"/>
          <a:stretch/>
        </p:blipFill>
        <p:spPr>
          <a:xfrm>
            <a:off x="6526134" y="3384053"/>
            <a:ext cx="2305206" cy="1889621"/>
          </a:xfrm>
          <a:custGeom>
            <a:avLst/>
            <a:gdLst>
              <a:gd name="connsiteX0" fmla="*/ 8425821 w 12192000"/>
              <a:gd name="connsiteY0" fmla="*/ 2921316 h 3611460"/>
              <a:gd name="connsiteX1" fmla="*/ 8425821 w 12192000"/>
              <a:gd name="connsiteY1" fmla="*/ 3598426 h 3611460"/>
              <a:gd name="connsiteX2" fmla="*/ 9652455 w 12192000"/>
              <a:gd name="connsiteY2" fmla="*/ 3598426 h 3611460"/>
              <a:gd name="connsiteX3" fmla="*/ 9652455 w 12192000"/>
              <a:gd name="connsiteY3" fmla="*/ 2921316 h 3611460"/>
              <a:gd name="connsiteX4" fmla="*/ 0 w 12192000"/>
              <a:gd name="connsiteY4" fmla="*/ 0 h 3611460"/>
              <a:gd name="connsiteX5" fmla="*/ 12192000 w 12192000"/>
              <a:gd name="connsiteY5" fmla="*/ 0 h 3611460"/>
              <a:gd name="connsiteX6" fmla="*/ 12192000 w 12192000"/>
              <a:gd name="connsiteY6" fmla="*/ 3611460 h 3611460"/>
              <a:gd name="connsiteX7" fmla="*/ 0 w 12192000"/>
              <a:gd name="connsiteY7" fmla="*/ 3611460 h 361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611460">
                <a:moveTo>
                  <a:pt x="8425821" y="2921316"/>
                </a:moveTo>
                <a:lnTo>
                  <a:pt x="8425821" y="3598426"/>
                </a:lnTo>
                <a:lnTo>
                  <a:pt x="9652455" y="3598426"/>
                </a:lnTo>
                <a:lnTo>
                  <a:pt x="9652455" y="292131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611460"/>
                </a:lnTo>
                <a:lnTo>
                  <a:pt x="0" y="3611460"/>
                </a:lnTo>
                <a:close/>
              </a:path>
            </a:pathLst>
          </a:cu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5316A1D8-3445-4B94-B595-2285C05EE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69" t="72447" r="62822"/>
          <a:stretch/>
        </p:blipFill>
        <p:spPr>
          <a:xfrm>
            <a:off x="5443064" y="3371019"/>
            <a:ext cx="1451918" cy="1889621"/>
          </a:xfrm>
          <a:custGeom>
            <a:avLst/>
            <a:gdLst>
              <a:gd name="connsiteX0" fmla="*/ 8425821 w 12192000"/>
              <a:gd name="connsiteY0" fmla="*/ 2921316 h 3611460"/>
              <a:gd name="connsiteX1" fmla="*/ 8425821 w 12192000"/>
              <a:gd name="connsiteY1" fmla="*/ 3598426 h 3611460"/>
              <a:gd name="connsiteX2" fmla="*/ 9652455 w 12192000"/>
              <a:gd name="connsiteY2" fmla="*/ 3598426 h 3611460"/>
              <a:gd name="connsiteX3" fmla="*/ 9652455 w 12192000"/>
              <a:gd name="connsiteY3" fmla="*/ 2921316 h 3611460"/>
              <a:gd name="connsiteX4" fmla="*/ 0 w 12192000"/>
              <a:gd name="connsiteY4" fmla="*/ 0 h 3611460"/>
              <a:gd name="connsiteX5" fmla="*/ 12192000 w 12192000"/>
              <a:gd name="connsiteY5" fmla="*/ 0 h 3611460"/>
              <a:gd name="connsiteX6" fmla="*/ 12192000 w 12192000"/>
              <a:gd name="connsiteY6" fmla="*/ 3611460 h 3611460"/>
              <a:gd name="connsiteX7" fmla="*/ 0 w 12192000"/>
              <a:gd name="connsiteY7" fmla="*/ 3611460 h 361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611460">
                <a:moveTo>
                  <a:pt x="8425821" y="2921316"/>
                </a:moveTo>
                <a:lnTo>
                  <a:pt x="8425821" y="3598426"/>
                </a:lnTo>
                <a:lnTo>
                  <a:pt x="9652455" y="3598426"/>
                </a:lnTo>
                <a:lnTo>
                  <a:pt x="9652455" y="292131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611460"/>
                </a:lnTo>
                <a:lnTo>
                  <a:pt x="0" y="3611460"/>
                </a:lnTo>
                <a:close/>
              </a:path>
            </a:pathLst>
          </a:cu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FA7483C-C90B-453F-AB53-60D8FDE6D3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5" t="47340"/>
          <a:stretch/>
        </p:blipFill>
        <p:spPr>
          <a:xfrm>
            <a:off x="8965579" y="1675248"/>
            <a:ext cx="3237619" cy="3611460"/>
          </a:xfrm>
          <a:custGeom>
            <a:avLst/>
            <a:gdLst>
              <a:gd name="connsiteX0" fmla="*/ 2237500 w 3237619"/>
              <a:gd name="connsiteY0" fmla="*/ 2921316 h 3611460"/>
              <a:gd name="connsiteX1" fmla="*/ 2237500 w 3237619"/>
              <a:gd name="connsiteY1" fmla="*/ 3598426 h 3611460"/>
              <a:gd name="connsiteX2" fmla="*/ 2563236 w 3237619"/>
              <a:gd name="connsiteY2" fmla="*/ 3598426 h 3611460"/>
              <a:gd name="connsiteX3" fmla="*/ 2563236 w 3237619"/>
              <a:gd name="connsiteY3" fmla="*/ 2921316 h 3611460"/>
              <a:gd name="connsiteX4" fmla="*/ 0 w 3237619"/>
              <a:gd name="connsiteY4" fmla="*/ 0 h 3611460"/>
              <a:gd name="connsiteX5" fmla="*/ 3237619 w 3237619"/>
              <a:gd name="connsiteY5" fmla="*/ 0 h 3611460"/>
              <a:gd name="connsiteX6" fmla="*/ 3237619 w 3237619"/>
              <a:gd name="connsiteY6" fmla="*/ 3611460 h 3611460"/>
              <a:gd name="connsiteX7" fmla="*/ 557562 w 3237619"/>
              <a:gd name="connsiteY7" fmla="*/ 3611460 h 3611460"/>
              <a:gd name="connsiteX8" fmla="*/ 557562 w 3237619"/>
              <a:gd name="connsiteY8" fmla="*/ 2822752 h 3611460"/>
              <a:gd name="connsiteX9" fmla="*/ 0 w 3237619"/>
              <a:gd name="connsiteY9" fmla="*/ 2822752 h 361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37619" h="3611460">
                <a:moveTo>
                  <a:pt x="2237500" y="2921316"/>
                </a:moveTo>
                <a:lnTo>
                  <a:pt x="2237500" y="3598426"/>
                </a:lnTo>
                <a:lnTo>
                  <a:pt x="2563236" y="3598426"/>
                </a:lnTo>
                <a:lnTo>
                  <a:pt x="2563236" y="2921316"/>
                </a:lnTo>
                <a:close/>
                <a:moveTo>
                  <a:pt x="0" y="0"/>
                </a:moveTo>
                <a:lnTo>
                  <a:pt x="3237619" y="0"/>
                </a:lnTo>
                <a:lnTo>
                  <a:pt x="3237619" y="3611460"/>
                </a:lnTo>
                <a:lnTo>
                  <a:pt x="557562" y="3611460"/>
                </a:lnTo>
                <a:lnTo>
                  <a:pt x="557562" y="2822752"/>
                </a:lnTo>
                <a:lnTo>
                  <a:pt x="0" y="2822752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581FC4-745C-5297-50EE-854C1EFDD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5233" y="1124125"/>
            <a:ext cx="8689976" cy="184438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/>
              <a:t>Activity #2</a:t>
            </a:r>
          </a:p>
        </p:txBody>
      </p:sp>
    </p:spTree>
    <p:extLst>
      <p:ext uri="{BB962C8B-B14F-4D97-AF65-F5344CB8AC3E}">
        <p14:creationId xmlns:p14="http://schemas.microsoft.com/office/powerpoint/2010/main" val="42516228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>
            <a:extLst>
              <a:ext uri="{FF2B5EF4-FFF2-40B4-BE49-F238E27FC236}">
                <a16:creationId xmlns:a16="http://schemas.microsoft.com/office/drawing/2014/main" id="{22790EC5-ACA7-4536-8066-B60199F3C6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F86BEAF-FD24-4827-AD37-6785EBC9C2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4D4DD4CF-9732-4771-98FE-77886DC91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2861A9C-C970-4FFE-B67C-222B6F5732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791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2FDF82E-EBD8-4EC5-AD10-CD9E70EE85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Content Placeholder 5" descr="A picture containing text&#10;&#10;Description automatically generated">
            <a:extLst>
              <a:ext uri="{FF2B5EF4-FFF2-40B4-BE49-F238E27FC236}">
                <a16:creationId xmlns:a16="http://schemas.microsoft.com/office/drawing/2014/main" id="{34DD42E4-C198-E69C-EC02-0A0A9C1BDEE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4"/>
          <a:srcRect l="3510" r="14697"/>
          <a:stretch/>
        </p:blipFill>
        <p:spPr>
          <a:xfrm>
            <a:off x="1" y="10"/>
            <a:ext cx="7479157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E1D98B-044E-D580-EF0C-39D862022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8857" y="2421504"/>
            <a:ext cx="3352128" cy="1573863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3600" dirty="0"/>
              <a:t>Viruses: Living or not?</a:t>
            </a:r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Let’s get some background knowledge.</a:t>
            </a:r>
          </a:p>
        </p:txBody>
      </p:sp>
    </p:spTree>
    <p:extLst>
      <p:ext uri="{BB962C8B-B14F-4D97-AF65-F5344CB8AC3E}">
        <p14:creationId xmlns:p14="http://schemas.microsoft.com/office/powerpoint/2010/main" val="32951587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DAA1B-6CAA-7096-4EA3-0E6753D37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Show and Explain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408F10C-A05F-7EB8-FB42-08ABD728326A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29795931"/>
              </p:ext>
            </p:extLst>
          </p:nvPr>
        </p:nvGraphicFramePr>
        <p:xfrm>
          <a:off x="913774" y="2367092"/>
          <a:ext cx="10363826" cy="3424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953172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48FE65CB-EFD8-497D-A30A-093E20EACB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E9E265AC-6D05-0A48-4B77-D72DDECC4A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8643" y="1024818"/>
            <a:ext cx="6299887" cy="469341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0E374F5-52B2-4260-8B1C-54237931F0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020749-D641-A4C9-F5C4-466991174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640831"/>
            <a:ext cx="3740515" cy="1573863"/>
          </a:xfrm>
        </p:spPr>
        <p:txBody>
          <a:bodyPr vert="horz" lIns="91440" tIns="45720" rIns="91440" bIns="45720" rtlCol="0">
            <a:normAutofit/>
          </a:bodyPr>
          <a:lstStyle/>
          <a:p>
            <a:pPr algn="l"/>
            <a:r>
              <a:rPr lang="en-US" dirty="0"/>
              <a:t>Create a Model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B292FBE-94A0-0C75-3A37-9A0CC65F9C90}"/>
              </a:ext>
            </a:extLst>
          </p:cNvPr>
          <p:cNvSpPr txBox="1">
            <a:spLocks/>
          </p:cNvSpPr>
          <p:nvPr/>
        </p:nvSpPr>
        <p:spPr>
          <a:xfrm>
            <a:off x="913774" y="2214694"/>
            <a:ext cx="3740515" cy="15738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12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76BA3C-2F8E-A8EC-1D61-CA94F5E43DEB}"/>
              </a:ext>
            </a:extLst>
          </p:cNvPr>
          <p:cNvSpPr txBox="1">
            <a:spLocks/>
          </p:cNvSpPr>
          <p:nvPr/>
        </p:nvSpPr>
        <p:spPr>
          <a:xfrm>
            <a:off x="913774" y="1797662"/>
            <a:ext cx="3740515" cy="34887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/>
              <a:t>1.) using the materials provided for you, model the steps in the life cycle of a lytic bacteriophage</a:t>
            </a:r>
          </a:p>
          <a:p>
            <a:pPr algn="l"/>
            <a:endParaRPr lang="en-US" sz="1800" dirty="0"/>
          </a:p>
          <a:p>
            <a:pPr algn="l"/>
            <a:r>
              <a:rPr lang="en-US" sz="1800" dirty="0"/>
              <a:t>2.) Be sure to label the different parts in the cycle</a:t>
            </a:r>
          </a:p>
          <a:p>
            <a:pPr algn="l"/>
            <a:endParaRPr lang="en-US" sz="1800" dirty="0"/>
          </a:p>
          <a:p>
            <a:pPr algn="l"/>
            <a:r>
              <a:rPr lang="en-US" sz="1800" dirty="0"/>
              <a:t>3.) List the different steps in the cycle on a sticky note beside each step</a:t>
            </a:r>
          </a:p>
          <a:p>
            <a:pPr algn="l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9000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1CA2540-FD07-4286-91E4-8D0DE4E50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9A9F1F-99DD-44F5-13F9-61922728CB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9669" y="997020"/>
            <a:ext cx="4328819" cy="4455519"/>
          </a:xfrm>
        </p:spPr>
        <p:txBody>
          <a:bodyPr>
            <a:normAutofit/>
          </a:bodyPr>
          <a:lstStyle/>
          <a:p>
            <a:r>
              <a:rPr lang="en-US" sz="2400" dirty="0"/>
              <a:t>Viruses are agents that are infectious and made up of RNA and DNA (Nucleic Acid) that invade living cells and reproduce. They have a protein coat called a capsid that surrounds them.</a:t>
            </a:r>
          </a:p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14924F5-CDC2-4DFA-82F3-4843ADD678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5" t="89389" r="26987" b="24"/>
          <a:stretch/>
        </p:blipFill>
        <p:spPr>
          <a:xfrm flipH="1">
            <a:off x="0" y="-1"/>
            <a:ext cx="2596444" cy="8727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D59812-6820-446C-B994-0D059C97DC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27" t="72411" b="13751"/>
          <a:stretch/>
        </p:blipFill>
        <p:spPr>
          <a:xfrm>
            <a:off x="10473994" y="5564567"/>
            <a:ext cx="1341545" cy="1293433"/>
          </a:xfrm>
          <a:custGeom>
            <a:avLst/>
            <a:gdLst>
              <a:gd name="connsiteX0" fmla="*/ 0 w 1341545"/>
              <a:gd name="connsiteY0" fmla="*/ 0 h 1293433"/>
              <a:gd name="connsiteX1" fmla="*/ 1341545 w 1341545"/>
              <a:gd name="connsiteY1" fmla="*/ 0 h 1293433"/>
              <a:gd name="connsiteX2" fmla="*/ 1341545 w 1341545"/>
              <a:gd name="connsiteY2" fmla="*/ 1293433 h 1293433"/>
              <a:gd name="connsiteX3" fmla="*/ 150847 w 1341545"/>
              <a:gd name="connsiteY3" fmla="*/ 1293433 h 1293433"/>
              <a:gd name="connsiteX4" fmla="*/ 66240 w 1341545"/>
              <a:gd name="connsiteY4" fmla="*/ 1183451 h 1293433"/>
              <a:gd name="connsiteX5" fmla="*/ 0 w 1341545"/>
              <a:gd name="connsiteY5" fmla="*/ 1061841 h 1293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1545" h="1293433">
                <a:moveTo>
                  <a:pt x="0" y="0"/>
                </a:moveTo>
                <a:lnTo>
                  <a:pt x="1341545" y="0"/>
                </a:lnTo>
                <a:lnTo>
                  <a:pt x="1341545" y="1293433"/>
                </a:lnTo>
                <a:lnTo>
                  <a:pt x="150847" y="1293433"/>
                </a:lnTo>
                <a:lnTo>
                  <a:pt x="66240" y="1183451"/>
                </a:lnTo>
                <a:lnTo>
                  <a:pt x="0" y="1061841"/>
                </a:lnTo>
                <a:close/>
              </a:path>
            </a:pathLst>
          </a:cu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A755C3A-17BF-8EC7-000A-CBAB4004DC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4949" y="832098"/>
            <a:ext cx="6160590" cy="46204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844ED7C-1917-40D8-8B42-1B1C27BC5A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23" t="43915" r="1" b="18252"/>
          <a:stretch/>
        </p:blipFill>
        <p:spPr>
          <a:xfrm flipH="1">
            <a:off x="0" y="3142319"/>
            <a:ext cx="4605339" cy="371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289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9ED10-33DC-7E63-20DD-9D0FBB188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78B37C-1D34-D103-3FF5-41C71C44C97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8F41C3C-DB40-AB64-2F3F-9155B73466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D53D6C-1FF9-E3D2-8AD3-46E2A44F70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Freeform: Shape 13">
            <a:extLst>
              <a:ext uri="{FF2B5EF4-FFF2-40B4-BE49-F238E27FC236}">
                <a16:creationId xmlns:a16="http://schemas.microsoft.com/office/drawing/2014/main" id="{E4C0A5CE-2D5B-F686-7E81-6C2DE24506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6800" y="-9523"/>
            <a:ext cx="10058400" cy="6867522"/>
          </a:xfrm>
          <a:custGeom>
            <a:avLst/>
            <a:gdLst>
              <a:gd name="connsiteX0" fmla="*/ 1263465 w 10058400"/>
              <a:gd name="connsiteY0" fmla="*/ 0 h 6867522"/>
              <a:gd name="connsiteX1" fmla="*/ 8794935 w 10058400"/>
              <a:gd name="connsiteY1" fmla="*/ 0 h 6867522"/>
              <a:gd name="connsiteX2" fmla="*/ 8909975 w 10058400"/>
              <a:gd name="connsiteY2" fmla="*/ 132807 h 6867522"/>
              <a:gd name="connsiteX3" fmla="*/ 10058400 w 10058400"/>
              <a:gd name="connsiteY3" fmla="*/ 3331845 h 6867522"/>
              <a:gd name="connsiteX4" fmla="*/ 8751905 w 10058400"/>
              <a:gd name="connsiteY4" fmla="*/ 6713366 h 6867522"/>
              <a:gd name="connsiteX5" fmla="*/ 8604930 w 10058400"/>
              <a:gd name="connsiteY5" fmla="*/ 6867522 h 6867522"/>
              <a:gd name="connsiteX6" fmla="*/ 1453470 w 10058400"/>
              <a:gd name="connsiteY6" fmla="*/ 6867522 h 6867522"/>
              <a:gd name="connsiteX7" fmla="*/ 1306495 w 10058400"/>
              <a:gd name="connsiteY7" fmla="*/ 6713366 h 6867522"/>
              <a:gd name="connsiteX8" fmla="*/ 0 w 10058400"/>
              <a:gd name="connsiteY8" fmla="*/ 3331845 h 6867522"/>
              <a:gd name="connsiteX9" fmla="*/ 1148425 w 10058400"/>
              <a:gd name="connsiteY9" fmla="*/ 132807 h 6867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58400" h="6867522">
                <a:moveTo>
                  <a:pt x="1263465" y="0"/>
                </a:moveTo>
                <a:lnTo>
                  <a:pt x="8794935" y="0"/>
                </a:lnTo>
                <a:lnTo>
                  <a:pt x="8909975" y="132807"/>
                </a:lnTo>
                <a:cubicBezTo>
                  <a:pt x="9627420" y="1002149"/>
                  <a:pt x="10058400" y="2116667"/>
                  <a:pt x="10058400" y="3331845"/>
                </a:cubicBezTo>
                <a:cubicBezTo>
                  <a:pt x="10058400" y="4633822"/>
                  <a:pt x="9563653" y="5820244"/>
                  <a:pt x="8751905" y="6713366"/>
                </a:cubicBezTo>
                <a:lnTo>
                  <a:pt x="8604930" y="6867522"/>
                </a:lnTo>
                <a:lnTo>
                  <a:pt x="1453470" y="6867522"/>
                </a:lnTo>
                <a:lnTo>
                  <a:pt x="1306495" y="6713366"/>
                </a:lnTo>
                <a:cubicBezTo>
                  <a:pt x="494747" y="5820244"/>
                  <a:pt x="0" y="4633822"/>
                  <a:pt x="0" y="3331845"/>
                </a:cubicBezTo>
                <a:cubicBezTo>
                  <a:pt x="0" y="2116667"/>
                  <a:pt x="430980" y="1002149"/>
                  <a:pt x="1148425" y="1328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944FC4-D2F6-266C-73A8-FDFD04B404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Content Placeholder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24C3EA1A-8172-0E66-ECEF-6E17BECDC6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2446" y="965201"/>
            <a:ext cx="6387108" cy="4918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52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2">
            <a:extLst>
              <a:ext uri="{FF2B5EF4-FFF2-40B4-BE49-F238E27FC236}">
                <a16:creationId xmlns:a16="http://schemas.microsoft.com/office/drawing/2014/main" id="{7E2BA2D5-46A3-46C0-98C9-A072D543B3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0BB9EFA0-2491-AC76-75CE-DF263AB094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0" r="1" b="1"/>
          <a:stretch/>
        </p:blipFill>
        <p:spPr>
          <a:xfrm>
            <a:off x="960120" y="553453"/>
            <a:ext cx="10349564" cy="5329822"/>
          </a:xfrm>
          <a:prstGeom prst="roundRect">
            <a:avLst>
              <a:gd name="adj" fmla="val 5301"/>
            </a:avLst>
          </a:prstGeom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2" name="Picture 14">
            <a:extLst>
              <a:ext uri="{FF2B5EF4-FFF2-40B4-BE49-F238E27FC236}">
                <a16:creationId xmlns:a16="http://schemas.microsoft.com/office/drawing/2014/main" id="{3573895B-DA42-4260-AE1E-182BA41232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7864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Antibodies and COVID-19 | CDC">
            <a:hlinkClick r:id="rId2"/>
            <a:extLst>
              <a:ext uri="{FF2B5EF4-FFF2-40B4-BE49-F238E27FC236}">
                <a16:creationId xmlns:a16="http://schemas.microsoft.com/office/drawing/2014/main" id="{D557FCF8-26CA-FEE7-8D1D-92E67948F0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1" b="6792"/>
          <a:stretch/>
        </p:blipFill>
        <p:spPr bwMode="auto">
          <a:xfrm>
            <a:off x="20" y="19083"/>
            <a:ext cx="121919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700316-02F6-CC86-F3DD-AB956F1D2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5400" b="1" u="sng" dirty="0"/>
              <a:t>There are three ways to control viruses</a:t>
            </a:r>
            <a:br>
              <a:rPr lang="en-US" sz="5400" b="1" u="sng" dirty="0"/>
            </a:br>
            <a:endParaRPr lang="en-US" sz="5400" b="1" u="sng" dirty="0"/>
          </a:p>
        </p:txBody>
      </p:sp>
      <p:graphicFrame>
        <p:nvGraphicFramePr>
          <p:cNvPr id="27" name="TextBox 5">
            <a:extLst>
              <a:ext uri="{FF2B5EF4-FFF2-40B4-BE49-F238E27FC236}">
                <a16:creationId xmlns:a16="http://schemas.microsoft.com/office/drawing/2014/main" id="{301EE3C9-B0B7-A439-EB99-76705CE99CFB}"/>
              </a:ext>
            </a:extLst>
          </p:cNvPr>
          <p:cNvGraphicFramePr/>
          <p:nvPr/>
        </p:nvGraphicFramePr>
        <p:xfrm>
          <a:off x="913774" y="2367092"/>
          <a:ext cx="10363826" cy="3424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3">
            <a:extLst>
              <a:ext uri="{FF2B5EF4-FFF2-40B4-BE49-F238E27FC236}">
                <a16:creationId xmlns:a16="http://schemas.microsoft.com/office/drawing/2014/main" id="{281E9ED8-73F7-0153-AB06-5C147CDF4538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1330245" y="-4635626"/>
            <a:ext cx="4142837" cy="15696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en-US" altLang="en-US" sz="33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/>
              </a:rPr>
              <a:t>       </a:t>
            </a: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/>
              </a:rPr>
              <a:t>635 × 423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474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002D2C0-2A0C-80BE-6DC2-64C5896F17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369" r="27456" b="-1"/>
          <a:stretch/>
        </p:blipFill>
        <p:spPr>
          <a:xfrm>
            <a:off x="20" y="10"/>
            <a:ext cx="4024741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93A12F-F3C3-D236-D657-9B6A3BF414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050" y="618517"/>
            <a:ext cx="6672886" cy="1596177"/>
          </a:xfrm>
        </p:spPr>
        <p:txBody>
          <a:bodyPr>
            <a:normAutofit/>
          </a:bodyPr>
          <a:lstStyle/>
          <a:p>
            <a:r>
              <a:rPr lang="en-US" dirty="0"/>
              <a:t>Why should we care about Viruses?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C4A76-573F-1E81-F49F-181457EE988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65048" y="2367092"/>
            <a:ext cx="6672887" cy="3424107"/>
          </a:xfrm>
        </p:spPr>
        <p:txBody>
          <a:bodyPr>
            <a:normAutofit/>
          </a:bodyPr>
          <a:lstStyle/>
          <a:p>
            <a:r>
              <a:rPr lang="en-US" dirty="0">
                <a:hlinkClick r:id="rId3"/>
              </a:rPr>
              <a:t>https://youtu.be/aWw_6NyKTVw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906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00316-02F6-CC86-F3DD-AB956F1D2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Viruses have different structures and types</a:t>
            </a:r>
          </a:p>
        </p:txBody>
      </p:sp>
      <p:pic>
        <p:nvPicPr>
          <p:cNvPr id="5" name="Content Placeholder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61B47645-E17B-F87F-213F-64F98A79558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171698" y="1811792"/>
            <a:ext cx="8082643" cy="4197123"/>
          </a:xfrm>
        </p:spPr>
      </p:pic>
    </p:spTree>
    <p:extLst>
      <p:ext uri="{BB962C8B-B14F-4D97-AF65-F5344CB8AC3E}">
        <p14:creationId xmlns:p14="http://schemas.microsoft.com/office/powerpoint/2010/main" val="3202848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11336-497F-8AF3-3C87-5EB62FEE8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 about the different structures of viruses and why they matter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D8195-A4AD-5566-F948-CC246ACD10F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https://youtu.be/O1TetEto1Is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172186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14448</TotalTime>
  <Words>481</Words>
  <Application>Microsoft Office PowerPoint</Application>
  <PresentationFormat>Widescreen</PresentationFormat>
  <Paragraphs>57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Tw Cen MT</vt:lpstr>
      <vt:lpstr>Droplet</vt:lpstr>
      <vt:lpstr>Life Cycle of a Lytic Bacteriophage</vt:lpstr>
      <vt:lpstr>Viruses: Living or not?  Let’s get some background knowledge.</vt:lpstr>
      <vt:lpstr>PowerPoint Presentation</vt:lpstr>
      <vt:lpstr>PowerPoint Presentation</vt:lpstr>
      <vt:lpstr>PowerPoint Presentation</vt:lpstr>
      <vt:lpstr>There are three ways to control viruses </vt:lpstr>
      <vt:lpstr>Why should we care about Viruses?</vt:lpstr>
      <vt:lpstr>Viruses have different structures and types</vt:lpstr>
      <vt:lpstr>Learn about the different structures of viruses and why they matter</vt:lpstr>
      <vt:lpstr>Bacteriophages</vt:lpstr>
      <vt:lpstr>Lytic VS Lysogenic Cyles</vt:lpstr>
      <vt:lpstr>PowerPoint Presentation</vt:lpstr>
      <vt:lpstr>Today’s lesson: Lytic Cycle</vt:lpstr>
      <vt:lpstr>SIX Phases of the Lytic Cycle </vt:lpstr>
      <vt:lpstr>See it in ACtiON!</vt:lpstr>
      <vt:lpstr>Activity #1</vt:lpstr>
      <vt:lpstr>Now you are the Researcher! </vt:lpstr>
      <vt:lpstr>Research</vt:lpstr>
      <vt:lpstr>Activity #2</vt:lpstr>
      <vt:lpstr>Show and Explain</vt:lpstr>
      <vt:lpstr>Create a Model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Structures of Viruses</dc:title>
  <dc:creator>Sarah Morin</dc:creator>
  <cp:lastModifiedBy>Hudson, Fred</cp:lastModifiedBy>
  <cp:revision>5</cp:revision>
  <dcterms:created xsi:type="dcterms:W3CDTF">2022-08-03T23:17:39Z</dcterms:created>
  <dcterms:modified xsi:type="dcterms:W3CDTF">2022-12-28T14:56:04Z</dcterms:modified>
</cp:coreProperties>
</file>