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49" r:id="rId2"/>
    <p:sldMasterId id="2147483652" r:id="rId3"/>
    <p:sldMasterId id="2147483654" r:id="rId4"/>
  </p:sldMasterIdLst>
  <p:notesMasterIdLst>
    <p:notesMasterId r:id="rId26"/>
  </p:notesMasterIdLst>
  <p:handoutMasterIdLst>
    <p:handoutMasterId r:id="rId27"/>
  </p:handoutMasterIdLst>
  <p:sldIdLst>
    <p:sldId id="264" r:id="rId5"/>
    <p:sldId id="301" r:id="rId6"/>
    <p:sldId id="305" r:id="rId7"/>
    <p:sldId id="306" r:id="rId8"/>
    <p:sldId id="258" r:id="rId9"/>
    <p:sldId id="303" r:id="rId10"/>
    <p:sldId id="302" r:id="rId11"/>
    <p:sldId id="312" r:id="rId12"/>
    <p:sldId id="309" r:id="rId13"/>
    <p:sldId id="265" r:id="rId14"/>
    <p:sldId id="268" r:id="rId15"/>
    <p:sldId id="284" r:id="rId16"/>
    <p:sldId id="285" r:id="rId17"/>
    <p:sldId id="259" r:id="rId18"/>
    <p:sldId id="308" r:id="rId19"/>
    <p:sldId id="295" r:id="rId20"/>
    <p:sldId id="290" r:id="rId21"/>
    <p:sldId id="307" r:id="rId22"/>
    <p:sldId id="287" r:id="rId23"/>
    <p:sldId id="310" r:id="rId24"/>
    <p:sldId id="311" r:id="rId25"/>
  </p:sldIdLst>
  <p:sldSz cx="9144000" cy="6858000" type="screen4x3"/>
  <p:notesSz cx="7053263" cy="9393238"/>
  <p:custDataLst>
    <p:tags r:id="rId2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660066"/>
    <a:srgbClr val="DDDDDD"/>
    <a:srgbClr val="4D4D4D"/>
    <a:srgbClr val="777777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HIPPO:Climate%20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Temperature</a:t>
            </a:r>
            <a:r>
              <a:rPr lang="en-US" baseline="0"/>
              <a:t> Depature from 100 yr average</a:t>
            </a:r>
            <a:endParaRPr lang="en-US"/>
          </a:p>
        </c:rich>
      </c:tx>
      <c:layout>
        <c:manualLayout>
          <c:xMode val="edge"/>
          <c:yMode val="edge"/>
          <c:x val="0.106457903635192"/>
          <c:y val="3.1496062992125998E-2"/>
        </c:manualLayout>
      </c:layout>
      <c:overlay val="0"/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TempKey!$B$1</c:f>
              <c:strCache>
                <c:ptCount val="1"/>
                <c:pt idx="0">
                  <c:v>Temperature</c:v>
                </c:pt>
              </c:strCache>
            </c:strRef>
          </c:tx>
          <c:trendline>
            <c:trendlineType val="linear"/>
            <c:dispRSqr val="0"/>
            <c:dispEq val="0"/>
          </c:trendline>
          <c:xVal>
            <c:numRef>
              <c:f>TempKey!$A$2:$A$23</c:f>
              <c:numCache>
                <c:formatCode>General</c:formatCode>
                <c:ptCount val="22"/>
                <c:pt idx="0">
                  <c:v>1970</c:v>
                </c:pt>
                <c:pt idx="1">
                  <c:v>1972</c:v>
                </c:pt>
                <c:pt idx="2">
                  <c:v>1974</c:v>
                </c:pt>
                <c:pt idx="3">
                  <c:v>1976</c:v>
                </c:pt>
                <c:pt idx="4">
                  <c:v>1978</c:v>
                </c:pt>
                <c:pt idx="5">
                  <c:v>1980</c:v>
                </c:pt>
                <c:pt idx="6">
                  <c:v>1982</c:v>
                </c:pt>
                <c:pt idx="7">
                  <c:v>1984</c:v>
                </c:pt>
                <c:pt idx="8">
                  <c:v>1986</c:v>
                </c:pt>
                <c:pt idx="9">
                  <c:v>1988</c:v>
                </c:pt>
                <c:pt idx="10">
                  <c:v>1990</c:v>
                </c:pt>
                <c:pt idx="11">
                  <c:v>1992</c:v>
                </c:pt>
                <c:pt idx="12">
                  <c:v>1994</c:v>
                </c:pt>
                <c:pt idx="13">
                  <c:v>1996</c:v>
                </c:pt>
                <c:pt idx="14">
                  <c:v>1998</c:v>
                </c:pt>
                <c:pt idx="15">
                  <c:v>2000</c:v>
                </c:pt>
                <c:pt idx="16">
                  <c:v>2002</c:v>
                </c:pt>
                <c:pt idx="17">
                  <c:v>2004</c:v>
                </c:pt>
                <c:pt idx="18">
                  <c:v>2006</c:v>
                </c:pt>
                <c:pt idx="19">
                  <c:v>2008</c:v>
                </c:pt>
                <c:pt idx="20">
                  <c:v>2010</c:v>
                </c:pt>
                <c:pt idx="21">
                  <c:v>2012</c:v>
                </c:pt>
              </c:numCache>
            </c:numRef>
          </c:xVal>
          <c:yVal>
            <c:numRef>
              <c:f>TempKey!$B$2:$B$23</c:f>
              <c:numCache>
                <c:formatCode>0.00</c:formatCode>
                <c:ptCount val="22"/>
                <c:pt idx="0">
                  <c:v>1.7433333333333301E-2</c:v>
                </c:pt>
                <c:pt idx="1">
                  <c:v>-0.181683333333333</c:v>
                </c:pt>
                <c:pt idx="2">
                  <c:v>-0.22285833333333299</c:v>
                </c:pt>
                <c:pt idx="3">
                  <c:v>-0.26240000000000002</c:v>
                </c:pt>
                <c:pt idx="4">
                  <c:v>7.4258333333333301E-2</c:v>
                </c:pt>
                <c:pt idx="5">
                  <c:v>0.26015833333333299</c:v>
                </c:pt>
                <c:pt idx="6">
                  <c:v>8.4708333333333302E-2</c:v>
                </c:pt>
                <c:pt idx="7">
                  <c:v>4.1416666666666699E-2</c:v>
                </c:pt>
                <c:pt idx="8">
                  <c:v>0.26569999999999999</c:v>
                </c:pt>
                <c:pt idx="9">
                  <c:v>0.53354166666666702</c:v>
                </c:pt>
                <c:pt idx="10">
                  <c:v>0.56362500000000004</c:v>
                </c:pt>
                <c:pt idx="11">
                  <c:v>0.24714166666666701</c:v>
                </c:pt>
                <c:pt idx="12">
                  <c:v>0.44902500000000001</c:v>
                </c:pt>
                <c:pt idx="13">
                  <c:v>0.33135833333333298</c:v>
                </c:pt>
                <c:pt idx="14">
                  <c:v>0.92714166666666697</c:v>
                </c:pt>
                <c:pt idx="15">
                  <c:v>0.61625833333333302</c:v>
                </c:pt>
                <c:pt idx="16">
                  <c:v>0.92665833333333303</c:v>
                </c:pt>
                <c:pt idx="17">
                  <c:v>0.80265833333333303</c:v>
                </c:pt>
                <c:pt idx="18">
                  <c:v>0.90052500000000002</c:v>
                </c:pt>
                <c:pt idx="19">
                  <c:v>0.84521666666666695</c:v>
                </c:pt>
                <c:pt idx="20">
                  <c:v>1.0628333333333331</c:v>
                </c:pt>
                <c:pt idx="21">
                  <c:v>0.89786666666666703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78CC-460C-99B0-98270CA970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2693744"/>
        <c:axId val="312697272"/>
      </c:scatterChart>
      <c:valAx>
        <c:axId val="312693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crossAx val="312697272"/>
        <c:crosses val="autoZero"/>
        <c:crossBetween val="midCat"/>
      </c:valAx>
      <c:valAx>
        <c:axId val="31269727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312693744"/>
        <c:crosses val="autoZero"/>
        <c:crossBetween val="midCat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5593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73" tIns="46986" rIns="93973" bIns="46986" numCol="1" anchor="t" anchorCtr="0" compatLnSpc="1">
            <a:prstTxWarp prst="textNoShape">
              <a:avLst/>
            </a:prstTxWarp>
          </a:bodyPr>
          <a:lstStyle>
            <a:lvl1pPr defTabSz="9398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95738" y="0"/>
            <a:ext cx="305593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73" tIns="46986" rIns="93973" bIns="46986" numCol="1" anchor="t" anchorCtr="0" compatLnSpc="1">
            <a:prstTxWarp prst="textNoShape">
              <a:avLst/>
            </a:prstTxWarp>
          </a:bodyPr>
          <a:lstStyle>
            <a:lvl1pPr algn="r" defTabSz="9398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21750"/>
            <a:ext cx="3055938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73" tIns="46986" rIns="93973" bIns="46986" numCol="1" anchor="b" anchorCtr="0" compatLnSpc="1">
            <a:prstTxWarp prst="textNoShape">
              <a:avLst/>
            </a:prstTxWarp>
          </a:bodyPr>
          <a:lstStyle>
            <a:lvl1pPr defTabSz="9398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95738" y="8921750"/>
            <a:ext cx="305593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973" tIns="46986" rIns="93973" bIns="46986" numCol="1" anchor="b" anchorCtr="0" compatLnSpc="1">
            <a:prstTxWarp prst="textNoShape">
              <a:avLst/>
            </a:prstTxWarp>
          </a:bodyPr>
          <a:lstStyle>
            <a:lvl1pPr algn="r" defTabSz="939800" eaLnBrk="0" hangingPunct="0">
              <a:defRPr sz="1200"/>
            </a:lvl1pPr>
          </a:lstStyle>
          <a:p>
            <a:fld id="{6D1DF379-CF8B-4DE0-BA31-C1C5BE17CFE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9428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5938" cy="469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738" y="0"/>
            <a:ext cx="3055937" cy="4699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6BD0F83-80AF-4543-8647-BFBCFB4D399A}" type="datetime1">
              <a:rPr lang="en-US"/>
              <a:pPr/>
              <a:t>12/9/2017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704850"/>
            <a:ext cx="4695825" cy="35226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4850" y="4462463"/>
            <a:ext cx="5643563" cy="42259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21750"/>
            <a:ext cx="3055938" cy="4699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738" y="8921750"/>
            <a:ext cx="3055937" cy="4699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2397011-27C9-4BD4-A02A-E8A5A1429F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9210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 pitchFamily="-112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panose="020B0600070205080204" pitchFamily="34" charset="-128"/>
            </a:endParaRPr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92D8D595-9180-4698-83D5-385F31CCD939}" type="slidenum">
              <a:rPr lang="en-US" sz="1200"/>
              <a:pPr eaLnBrk="1" hangingPunct="1"/>
              <a:t>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922044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72C3AD-5DD1-42E0-B5B0-220A9BB0F7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699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8A8E8B-2E3F-4008-A5D8-6D24A5E499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331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B92274-FA52-40DD-9E6A-80F73AAE7B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570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3010BA-99A5-44CD-A168-5A41EBBA36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2516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</p:grpSp>
      <p:sp>
        <p:nvSpPr>
          <p:cNvPr id="1946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466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-111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4EAFFE-7637-46B2-8B05-BB12204B3C8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87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5A7D0C-A1A3-40D1-81CC-85552A8C83F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505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FF830A-BA37-45EF-A527-E5E2CA7818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594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54AD33-DC0B-4686-B8CD-6EAB3762A7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9146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2C4FBE-24E6-45F2-A50F-F84EAA713E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7292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A02E5A-0F14-4940-94FE-4172FBD45F4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559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BF0E07-08C9-4011-A4B4-7A30A65775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818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D82283-99ED-4CEB-82D1-E2BA6600DC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6942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59D2CB-C6A8-4A4A-86CA-256E34EE48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72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E7283D-DAD7-4F12-98F3-66B242EEA4C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6389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08B439-08FC-433E-BC0C-47A8ABE861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1584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C35FBD-9E69-4D24-BC06-514A2F399C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6700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6C989C-99B2-4EEF-9079-9DABF710599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4959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G0" fmla="+- 618 0 0"/>
            </a:gdLst>
            <a:ahLst/>
            <a:cxnLst>
              <a:cxn ang="0">
                <a:pos x="0" y="0"/>
              </a:cxn>
              <a:cxn ang="0">
                <a:pos x="618" y="0"/>
              </a:cxn>
              <a:cxn ang="0">
                <a:pos x="618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532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-111" charset="2"/>
              <a:buNone/>
              <a:defRPr sz="2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9F65FCD-9BD2-4EF1-9087-08B90EDD51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4164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1DFC50-E722-4AC0-9AD5-52E2EE9376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084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69D15E-8B9E-4DCA-ADE4-5E395F7D05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881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76AEEC-EDF8-432D-B942-04E082B229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131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F73E81-7FA5-471E-8569-330A17DF86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818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0A85CC-1AD4-4BB1-8EC1-CE795E4A1A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4151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6034D9-1A60-4A54-8E51-05332C2396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0067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D721A4-500F-4902-AE0F-587C26BE462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6652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C3B0B6-58A1-4565-8818-F635D683FE5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950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A2D50E-0548-4961-BA1D-5315332F2B9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808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C8C08F-6622-4DC0-AF61-25329E2B13A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2689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384CFA-F782-409E-9D9C-834DDD9B89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4297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95AC19-4175-4471-A0A4-838448A4CD8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3513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D63C30-AF6B-4BA3-88CA-E926E2D6A51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0343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/>
                <a:endParaRPr 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</p:grpSp>
      <p:sp>
        <p:nvSpPr>
          <p:cNvPr id="7783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783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-111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D431FED2-5158-4663-A817-92E314B627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0571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685288-3851-44A5-A155-2F2B375C8A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741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070732-AC18-46A3-A331-EDEBDC8EDF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4170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A4AA9-78B7-416A-B958-F4735ADA60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5013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E73C1-E653-4A42-A6FB-CFF08BFB43E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0291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6A3669-F19E-4795-9242-72DEB21274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50569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6106DF-3753-44BC-9B2D-B5599BAEC5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5820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BC9171-8FD4-4A67-BBE0-D356084928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0227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7D24BC-7F33-4092-8111-96357A4054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11110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EAFD75-2E1E-42AC-B629-5B9217DA99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25981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332446-3CC2-4BB6-B105-99BD44035D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5431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EDDDC0-6397-49F3-ABC5-8B0192F26D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854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09FB39-F169-4D31-A328-6D37289A36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23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62F642-1A98-4179-B8E9-48383A1CD2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50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9D72BE-8BE7-49CC-8AD6-57DAE594AF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59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E31E34-A7AF-43BD-9C9C-A577AA37EB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478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BB0C4A-61A2-47EC-B49B-6DEC271F51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049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6E87148-4BBA-4A6D-8F14-35CCC9C6F2E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3" r:id="rId1"/>
    <p:sldLayoutId id="2147484044" r:id="rId2"/>
    <p:sldLayoutId id="2147484045" r:id="rId3"/>
    <p:sldLayoutId id="2147484046" r:id="rId4"/>
    <p:sldLayoutId id="2147484047" r:id="rId5"/>
    <p:sldLayoutId id="2147484048" r:id="rId6"/>
    <p:sldLayoutId id="2147484049" r:id="rId7"/>
    <p:sldLayoutId id="2147484050" r:id="rId8"/>
    <p:sldLayoutId id="2147484051" r:id="rId9"/>
    <p:sldLayoutId id="2147484052" r:id="rId10"/>
    <p:sldLayoutId id="2147484053" r:id="rId11"/>
    <p:sldLayoutId id="2147484054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1" charset="0"/>
          <a:ea typeface="ＭＳ Ｐゴシック" pitchFamily="-111" charset="-128"/>
          <a:cs typeface="ＭＳ Ｐゴシック" pitchFamily="-111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1" charset="0"/>
          <a:ea typeface="ＭＳ Ｐゴシック" pitchFamily="-111" charset="-128"/>
          <a:cs typeface="ＭＳ Ｐゴシック" pitchFamily="-111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1" charset="0"/>
          <a:ea typeface="ＭＳ Ｐゴシック" pitchFamily="-111" charset="-128"/>
          <a:cs typeface="ＭＳ Ｐゴシック" pitchFamily="-111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1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1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1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-111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11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1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1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843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1843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1843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1843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1844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1844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1844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endParaRPr lang="en-US"/>
            </a:p>
          </p:txBody>
        </p:sp>
      </p:grpSp>
      <p:sp>
        <p:nvSpPr>
          <p:cNvPr id="184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4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184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defRPr>
            </a:lvl1pPr>
          </a:lstStyle>
          <a:p>
            <a:fld id="{EBFCF24E-3D55-4557-B181-F60564567BC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8446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8447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88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  <p:sldLayoutId id="214748406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-11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-11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-11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-111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11" charset="-128"/>
          <a:cs typeface="ＭＳ Ｐゴシック" pitchFamily="-111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11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11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11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11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-111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11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-111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11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-111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11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-111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2228" name="AutoShape 4"/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52229" name="Line 5"/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Times New Roman" pitchFamily="-111" charset="0"/>
              <a:ea typeface="+mn-ea"/>
            </a:endParaRPr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Verdana" panose="020B06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52231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Verdana" panose="020B06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52232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Verdana" panose="020B0604030504040204" pitchFamily="34" charset="0"/>
              </a:defRPr>
            </a:lvl1pPr>
          </a:lstStyle>
          <a:p>
            <a:fld id="{3CF42B8E-50D1-432E-8487-36AD73B22E3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66" r:id="rId2"/>
    <p:sldLayoutId id="2147484067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3" r:id="rId9"/>
    <p:sldLayoutId id="2147484074" r:id="rId10"/>
    <p:sldLayoutId id="2147484075" r:id="rId11"/>
    <p:sldLayoutId id="2147484076" r:id="rId12"/>
    <p:sldLayoutId id="2147484077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1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1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1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-111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  <a:ea typeface="ＭＳ Ｐゴシック" pitchFamily="-111" charset="-128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  <a:ea typeface="ＭＳ Ｐゴシック" pitchFamily="-111" charset="-128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ＭＳ Ｐゴシック" pitchFamily="-111" charset="-128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ＭＳ Ｐゴシック" pitchFamily="-111" charset="-128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ＭＳ Ｐゴシック" pitchFamily="-111" charset="-128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ＭＳ Ｐゴシック" pitchFamily="-111" charset="-128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-111" charset="2"/>
        <a:buChar char="§"/>
        <a:defRPr sz="20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kumimoji="1" lang="en-US">
              <a:latin typeface="Tahoma" panose="020B0604030504040204" pitchFamily="34" charset="0"/>
            </a:endParaRP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kumimoji="1" lang="en-US">
              <a:latin typeface="Tahoma" panose="020B0604030504040204" pitchFamily="34" charset="0"/>
            </a:endParaRPr>
          </a:p>
        </p:txBody>
      </p:sp>
      <p:sp>
        <p:nvSpPr>
          <p:cNvPr id="7680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kumimoji="1" lang="en-US">
              <a:latin typeface="Tahoma" panose="020B0604030504040204" pitchFamily="34" charset="0"/>
            </a:endParaRP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kumimoji="1" lang="en-US">
              <a:latin typeface="Tahoma" panose="020B0604030504040204" pitchFamily="34" charset="0"/>
            </a:endParaRP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kumimoji="1" lang="en-US">
              <a:latin typeface="Tahoma" panose="020B0604030504040204" pitchFamily="34" charset="0"/>
            </a:endParaRP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kumimoji="1" lang="en-US">
              <a:latin typeface="Tahoma" panose="020B0604030504040204" pitchFamily="34" charset="0"/>
            </a:endParaRPr>
          </a:p>
        </p:txBody>
      </p:sp>
      <p:sp>
        <p:nvSpPr>
          <p:cNvPr id="7680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/>
            <a:endParaRPr kumimoji="1" lang="en-US">
              <a:latin typeface="Tahoma" panose="020B0604030504040204" pitchFamily="34" charset="0"/>
            </a:endParaRPr>
          </a:p>
        </p:txBody>
      </p:sp>
      <p:sp>
        <p:nvSpPr>
          <p:cNvPr id="4199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99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681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7681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endParaRPr lang="en-US"/>
          </a:p>
        </p:txBody>
      </p:sp>
      <p:sp>
        <p:nvSpPr>
          <p:cNvPr id="7681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fld id="{409C949A-D321-443D-99C4-C5B4751E546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0" r:id="rId1"/>
    <p:sldLayoutId id="2147484078" r:id="rId2"/>
    <p:sldLayoutId id="2147484079" r:id="rId3"/>
    <p:sldLayoutId id="2147484080" r:id="rId4"/>
    <p:sldLayoutId id="2147484081" r:id="rId5"/>
    <p:sldLayoutId id="2147484082" r:id="rId6"/>
    <p:sldLayoutId id="2147484083" r:id="rId7"/>
    <p:sldLayoutId id="2147484084" r:id="rId8"/>
    <p:sldLayoutId id="2147484085" r:id="rId9"/>
    <p:sldLayoutId id="2147484086" r:id="rId10"/>
    <p:sldLayoutId id="214748408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-111" charset="0"/>
          <a:ea typeface="ＭＳ Ｐゴシック" pitchFamily="-111" charset="-128"/>
          <a:cs typeface="ＭＳ Ｐゴシック" pitchFamily="-111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-11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-11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-11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-111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ＭＳ Ｐゴシック" pitchFamily="-111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ＭＳ Ｐゴシック" pitchFamily="-111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-111" charset="2"/>
        <a:buChar char="n"/>
        <a:defRPr sz="2000">
          <a:solidFill>
            <a:schemeClr val="tx1"/>
          </a:solidFill>
          <a:latin typeface="+mn-lt"/>
          <a:ea typeface="ＭＳ Ｐゴシック" pitchFamily="-11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youtu.be/pPRd5GT0v0I" TargetMode="External"/><Relationship Id="rId1" Type="http://schemas.openxmlformats.org/officeDocument/2006/relationships/slideLayout" Target="../slideLayouts/slideLayout3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5" descr="atmosphe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990600"/>
            <a:ext cx="8385175" cy="1431925"/>
          </a:xfrm>
        </p:spPr>
        <p:txBody>
          <a:bodyPr/>
          <a:lstStyle/>
          <a:p>
            <a:pPr algn="ctr" eaLnBrk="1" hangingPunct="1"/>
            <a:r>
              <a:rPr lang="en-US" dirty="0" smtClean="0">
                <a:solidFill>
                  <a:schemeClr val="tx1"/>
                </a:solidFill>
                <a:ea typeface="ＭＳ Ｐゴシック" panose="020B0600070205080204" pitchFamily="34" charset="-128"/>
              </a:rPr>
              <a:t>Global Climate Change</a:t>
            </a:r>
            <a:br>
              <a:rPr lang="en-US" dirty="0" smtClean="0">
                <a:solidFill>
                  <a:schemeClr val="tx1"/>
                </a:solidFill>
                <a:ea typeface="ＭＳ Ｐゴシック" panose="020B0600070205080204" pitchFamily="34" charset="-128"/>
              </a:rPr>
            </a:br>
            <a:endParaRPr lang="en-US" dirty="0" smtClean="0">
              <a:solidFill>
                <a:schemeClr val="tx1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28600" y="3657600"/>
            <a:ext cx="8610600" cy="2971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sz="2000" smtClean="0">
                <a:ea typeface="ＭＳ Ｐゴシック" panose="020B0600070205080204" pitchFamily="34" charset="-128"/>
              </a:rPr>
              <a:t> </a:t>
            </a:r>
          </a:p>
          <a:p>
            <a:pPr eaLnBrk="1" hangingPunct="1">
              <a:lnSpc>
                <a:spcPct val="90000"/>
              </a:lnSpc>
            </a:pPr>
            <a:endParaRPr lang="en-US" sz="2800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ＭＳ Ｐゴシック" panose="020B0600070205080204" pitchFamily="34" charset="-128"/>
            </a:endParaRPr>
          </a:p>
        </p:txBody>
      </p:sp>
      <p:sp>
        <p:nvSpPr>
          <p:cNvPr id="56325" name="TextBox 6"/>
          <p:cNvSpPr txBox="1">
            <a:spLocks noChangeArrowheads="1"/>
          </p:cNvSpPr>
          <p:nvPr/>
        </p:nvSpPr>
        <p:spPr bwMode="auto">
          <a:xfrm>
            <a:off x="1524000" y="3505200"/>
            <a:ext cx="565308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4000">
                <a:solidFill>
                  <a:srgbClr val="000000"/>
                </a:solidFill>
              </a:rPr>
              <a:t>Nature</a:t>
            </a:r>
          </a:p>
          <a:p>
            <a:pPr eaLnBrk="1" hangingPunct="1"/>
            <a:r>
              <a:rPr lang="en-US" sz="4000">
                <a:solidFill>
                  <a:srgbClr val="000000"/>
                </a:solidFill>
              </a:rPr>
              <a:t>Sunday Academy 2013-14</a:t>
            </a:r>
          </a:p>
          <a:p>
            <a:pPr eaLnBrk="1" hangingPunct="1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7772400" cy="1736725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anose="020B0600070205080204" pitchFamily="34" charset="-128"/>
              </a:rPr>
              <a:t>What are greenhouse gases?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38200" y="1905000"/>
            <a:ext cx="8305800" cy="17526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en-US" sz="3600" dirty="0" smtClean="0">
                <a:ea typeface="ＭＳ Ｐゴシック" panose="020B0600070205080204" pitchFamily="34" charset="-128"/>
              </a:rPr>
              <a:t>Gases that have a capacity to absorb and emit heat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sz="36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65540" name="TextBox 8"/>
          <p:cNvSpPr txBox="1">
            <a:spLocks noChangeArrowheads="1"/>
          </p:cNvSpPr>
          <p:nvPr/>
        </p:nvSpPr>
        <p:spPr bwMode="auto">
          <a:xfrm flipH="1">
            <a:off x="1265238" y="3962400"/>
            <a:ext cx="52879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3200" dirty="0" smtClean="0"/>
              <a:t>Can you name </a:t>
            </a:r>
            <a:r>
              <a:rPr lang="en-US" sz="3200" dirty="0"/>
              <a:t>some greenhouse </a:t>
            </a:r>
            <a:r>
              <a:rPr lang="en-US" sz="3200" dirty="0" smtClean="0"/>
              <a:t>gases?</a:t>
            </a:r>
            <a:endParaRPr lang="en-US" sz="3200" dirty="0"/>
          </a:p>
        </p:txBody>
      </p:sp>
      <p:sp>
        <p:nvSpPr>
          <p:cNvPr id="2" name="TextBox 1"/>
          <p:cNvSpPr txBox="1"/>
          <p:nvPr/>
        </p:nvSpPr>
        <p:spPr>
          <a:xfrm>
            <a:off x="2133600" y="5039618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</a:t>
            </a:r>
            <a:r>
              <a:rPr lang="en-US" baseline="-25000" dirty="0" smtClean="0"/>
              <a:t>2</a:t>
            </a:r>
            <a:r>
              <a:rPr lang="en-US" dirty="0" smtClean="0"/>
              <a:t>, CH</a:t>
            </a:r>
            <a:r>
              <a:rPr lang="en-US" baseline="-25000" dirty="0" smtClean="0"/>
              <a:t>4</a:t>
            </a:r>
            <a:r>
              <a:rPr lang="en-US" dirty="0" smtClean="0"/>
              <a:t>, H</a:t>
            </a:r>
            <a:r>
              <a:rPr lang="en-US" baseline="-25000" dirty="0" smtClean="0"/>
              <a:t>2</a:t>
            </a:r>
            <a:r>
              <a:rPr lang="en-US" dirty="0" smtClean="0"/>
              <a:t>O, O</a:t>
            </a:r>
            <a:r>
              <a:rPr lang="en-US" baseline="-25000" dirty="0" smtClean="0"/>
              <a:t>3</a:t>
            </a:r>
            <a:r>
              <a:rPr lang="en-US" dirty="0" smtClean="0"/>
              <a:t>, NO</a:t>
            </a:r>
            <a:r>
              <a:rPr lang="en-US" baseline="-25000" dirty="0" smtClean="0"/>
              <a:t>x</a:t>
            </a:r>
            <a:endParaRPr lang="en-US" baseline="-25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33400"/>
            <a:ext cx="8077200" cy="16002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939393"/>
                </a:solidFill>
                <a:ea typeface="ＭＳ Ｐゴシック" panose="020B0600070205080204" pitchFamily="34" charset="-128"/>
              </a:rPr>
              <a:t>Activity 1-Graphing CO</a:t>
            </a:r>
            <a:r>
              <a:rPr lang="en-US" b="1" baseline="-25000" dirty="0" smtClean="0">
                <a:solidFill>
                  <a:srgbClr val="939393"/>
                </a:solidFill>
                <a:ea typeface="ＭＳ Ｐゴシック" panose="020B0600070205080204" pitchFamily="34" charset="-128"/>
              </a:rPr>
              <a:t>2</a:t>
            </a:r>
            <a:r>
              <a:rPr lang="en-US" b="1" dirty="0" smtClean="0">
                <a:solidFill>
                  <a:srgbClr val="939393"/>
                </a:solidFill>
                <a:ea typeface="ＭＳ Ｐゴシック" panose="020B0600070205080204" pitchFamily="34" charset="-128"/>
              </a:rPr>
              <a:t>, CH</a:t>
            </a:r>
            <a:r>
              <a:rPr lang="en-US" b="1" baseline="-25000" dirty="0" smtClean="0">
                <a:solidFill>
                  <a:srgbClr val="939393"/>
                </a:solidFill>
                <a:ea typeface="ＭＳ Ｐゴシック" panose="020B0600070205080204" pitchFamily="34" charset="-128"/>
              </a:rPr>
              <a:t>4</a:t>
            </a:r>
            <a:r>
              <a:rPr lang="en-US" b="1" dirty="0" smtClean="0">
                <a:solidFill>
                  <a:srgbClr val="939393"/>
                </a:solidFill>
                <a:ea typeface="ＭＳ Ｐゴシック" panose="020B0600070205080204" pitchFamily="34" charset="-128"/>
              </a:rPr>
              <a:t>, and CO </a:t>
            </a:r>
          </a:p>
        </p:txBody>
      </p:sp>
      <p:sp>
        <p:nvSpPr>
          <p:cNvPr id="7578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447800" y="2133600"/>
            <a:ext cx="6781800" cy="4419600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ea typeface="ＭＳ Ｐゴシック" panose="020B0600070205080204" pitchFamily="34" charset="-128"/>
              </a:rPr>
              <a:t>Using Excel, you will be making a graph of the levels of these three gases.</a:t>
            </a:r>
          </a:p>
          <a:p>
            <a:pPr eaLnBrk="1" hangingPunct="1"/>
            <a:r>
              <a:rPr lang="en-US" sz="2800" b="1" dirty="0" smtClean="0">
                <a:ea typeface="ＭＳ Ｐゴシック" panose="020B0600070205080204" pitchFamily="34" charset="-128"/>
              </a:rPr>
              <a:t>Do you think there is a correlation between any of these gases and the change in temperature?</a:t>
            </a:r>
          </a:p>
          <a:p>
            <a:pPr eaLnBrk="1" hangingPunct="1"/>
            <a:r>
              <a:rPr lang="en-US" sz="2800" b="1" dirty="0" smtClean="0">
                <a:ea typeface="ＭＳ Ｐゴシック" panose="020B0600070205080204" pitchFamily="34" charset="-128"/>
              </a:rPr>
              <a:t>Write a hypothesis for the relationship between each of these gases and temperature.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4675" y="304800"/>
            <a:ext cx="8001000" cy="838200"/>
          </a:xfrm>
        </p:spPr>
        <p:txBody>
          <a:bodyPr/>
          <a:lstStyle/>
          <a:p>
            <a:pPr eaLnBrk="1" hangingPunct="1"/>
            <a:r>
              <a:rPr lang="en-US" sz="3400" smtClean="0">
                <a:ea typeface="ＭＳ Ｐゴシック" panose="020B0600070205080204" pitchFamily="34" charset="-128"/>
              </a:rPr>
              <a:t>Graph of Some Atmospheric Gases</a:t>
            </a:r>
          </a:p>
        </p:txBody>
      </p:sp>
      <p:pic>
        <p:nvPicPr>
          <p:cNvPr id="67587" name="Picture 6" descr="Graph_IPCC2007_WG1_Chap2_faq-2-1-fig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05000"/>
            <a:ext cx="56388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31775"/>
            <a:ext cx="8001000" cy="1216025"/>
          </a:xfrm>
        </p:spPr>
        <p:txBody>
          <a:bodyPr/>
          <a:lstStyle/>
          <a:p>
            <a:pPr eaLnBrk="1" hangingPunct="1"/>
            <a:r>
              <a:rPr lang="en-US" sz="3400" b="1" dirty="0" smtClean="0">
                <a:ea typeface="ＭＳ Ｐゴシック" panose="020B0600070205080204" pitchFamily="34" charset="-128"/>
              </a:rPr>
              <a:t>Myth Busters on Gases and their effect on temperature</a:t>
            </a:r>
          </a:p>
        </p:txBody>
      </p:sp>
      <p:sp>
        <p:nvSpPr>
          <p:cNvPr id="68611" name="TextBox 7"/>
          <p:cNvSpPr txBox="1">
            <a:spLocks noChangeArrowheads="1"/>
          </p:cNvSpPr>
          <p:nvPr/>
        </p:nvSpPr>
        <p:spPr bwMode="auto">
          <a:xfrm>
            <a:off x="685800" y="2438400"/>
            <a:ext cx="45275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>
                <a:hlinkClick r:id="rId2"/>
              </a:rPr>
              <a:t>Myth Busters on Greenhouse gases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full-20earth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0"/>
            <a:ext cx="5715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WordArt 3"/>
          <p:cNvSpPr>
            <a:spLocks noChangeArrowheads="1" noChangeShapeType="1" noTextEdit="1"/>
          </p:cNvSpPr>
          <p:nvPr/>
        </p:nvSpPr>
        <p:spPr bwMode="auto">
          <a:xfrm>
            <a:off x="762000" y="533400"/>
            <a:ext cx="7696200" cy="388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Activity 2 </a:t>
            </a:r>
          </a:p>
          <a:p>
            <a:pPr algn="ctr"/>
            <a:r>
              <a:rPr lang="en-US" sz="3600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Carbon dioxide </a:t>
            </a:r>
          </a:p>
          <a:p>
            <a:pPr algn="ctr"/>
            <a:r>
              <a:rPr lang="en-US" sz="3600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Sinks and sources</a:t>
            </a:r>
          </a:p>
        </p:txBody>
      </p:sp>
      <p:sp>
        <p:nvSpPr>
          <p:cNvPr id="69636" name="WordArt 4"/>
          <p:cNvSpPr>
            <a:spLocks noChangeArrowheads="1" noChangeShapeType="1" noTextEdit="1"/>
          </p:cNvSpPr>
          <p:nvPr/>
        </p:nvSpPr>
        <p:spPr bwMode="auto">
          <a:xfrm>
            <a:off x="990600" y="5943600"/>
            <a:ext cx="7239000" cy="723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gradFill rotWithShape="1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Where does it come from and where does it go?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a typeface="ＭＳ Ｐゴシック" panose="020B0600070205080204" pitchFamily="34" charset="-128"/>
              </a:rPr>
              <a:t>CO</a:t>
            </a:r>
            <a:r>
              <a:rPr lang="en-US" baseline="-25000" dirty="0" smtClean="0">
                <a:ea typeface="ＭＳ Ｐゴシック" panose="020B0600070205080204" pitchFamily="34" charset="-128"/>
              </a:rPr>
              <a:t>2</a:t>
            </a:r>
            <a:r>
              <a:rPr lang="en-US" dirty="0" smtClean="0">
                <a:ea typeface="ＭＳ Ｐゴシック" panose="020B0600070205080204" pitchFamily="34" charset="-128"/>
              </a:rPr>
              <a:t> Source vs. Sink</a:t>
            </a:r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>
                <a:ea typeface="ＭＳ Ｐゴシック" panose="020B0600070205080204" pitchFamily="34" charset="-128"/>
              </a:rPr>
              <a:t>Source is a process or activity that releases Carbon dioxide into the environment.</a:t>
            </a:r>
          </a:p>
          <a:p>
            <a:endParaRPr lang="en-US" dirty="0" smtClean="0">
              <a:ea typeface="ＭＳ Ｐゴシック" panose="020B0600070205080204" pitchFamily="34" charset="-128"/>
            </a:endParaRPr>
          </a:p>
          <a:p>
            <a:r>
              <a:rPr lang="en-US" dirty="0" smtClean="0">
                <a:ea typeface="ＭＳ Ｐゴシック" panose="020B0600070205080204" pitchFamily="34" charset="-128"/>
              </a:rPr>
              <a:t>A </a:t>
            </a:r>
            <a:r>
              <a:rPr lang="en-US" i="1" dirty="0" smtClean="0">
                <a:ea typeface="ＭＳ Ｐゴシック" panose="020B0600070205080204" pitchFamily="34" charset="-128"/>
              </a:rPr>
              <a:t>sink is a reservoir that takes up a carbon dioxide from another part of its natural cycle. </a:t>
            </a:r>
            <a:endParaRPr lang="en-US" dirty="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5" descr="spm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ADBDD"/>
              </a:clrFrom>
              <a:clrTo>
                <a:srgbClr val="DADBD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" t="3354" r="44716" b="4402"/>
          <a:stretch>
            <a:fillRect/>
          </a:stretch>
        </p:blipFill>
        <p:spPr bwMode="auto">
          <a:xfrm>
            <a:off x="914400" y="762000"/>
            <a:ext cx="7315200" cy="60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3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pPr eaLnBrk="1" hangingPunct="1"/>
            <a:r>
              <a:rPr lang="en-US" sz="4000" smtClean="0">
                <a:ea typeface="ＭＳ Ｐゴシック" panose="020B0600070205080204" pitchFamily="34" charset="-128"/>
              </a:rPr>
              <a:t>Human-Produced Greenhouse Gas Levels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4" descr="image0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6000750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IceCores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12838"/>
            <a:ext cx="9144000" cy="463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14400" y="381000"/>
            <a:ext cx="7772400" cy="928688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anose="020B0600070205080204" pitchFamily="34" charset="-128"/>
              </a:rPr>
              <a:t>Activity Three: Ice </a:t>
            </a:r>
            <a:r>
              <a:rPr lang="en-US" dirty="0" smtClean="0">
                <a:ea typeface="ＭＳ Ｐゴシック" panose="020B0600070205080204" pitchFamily="34" charset="-128"/>
              </a:rPr>
              <a:t>Cores</a:t>
            </a:r>
            <a:endParaRPr lang="en-US" dirty="0" smtClean="0">
              <a:ea typeface="ＭＳ Ｐゴシック" panose="020B0600070205080204" pitchFamily="34" charset="-128"/>
            </a:endParaRPr>
          </a:p>
        </p:txBody>
      </p:sp>
      <p:pic>
        <p:nvPicPr>
          <p:cNvPr id="74755" name="Picture 3" descr="caveman_fire_greenhouse_gases_113586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232025"/>
            <a:ext cx="5305425" cy="378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5" descr="hotstuf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84838" y="1981200"/>
            <a:ext cx="3335337" cy="4114800"/>
          </a:xfrm>
          <a:noFill/>
        </p:spPr>
      </p:pic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6324600" cy="2057400"/>
          </a:xfrm>
        </p:spPr>
        <p:txBody>
          <a:bodyPr/>
          <a:lstStyle/>
          <a:p>
            <a:pPr eaLnBrk="1" hangingPunct="1"/>
            <a:r>
              <a:rPr lang="en-US" smtClean="0">
                <a:latin typeface="Showcard Gothic" panose="04020904020102020604" pitchFamily="82" charset="0"/>
                <a:ea typeface="ＭＳ Ｐゴシック" panose="020B0600070205080204" pitchFamily="34" charset="-128"/>
              </a:rPr>
              <a:t>What is Global</a:t>
            </a:r>
            <a:br>
              <a:rPr lang="en-US" smtClean="0">
                <a:latin typeface="Showcard Gothic" panose="04020904020102020604" pitchFamily="82" charset="0"/>
                <a:ea typeface="ＭＳ Ｐゴシック" panose="020B0600070205080204" pitchFamily="34" charset="-128"/>
              </a:rPr>
            </a:br>
            <a:r>
              <a:rPr lang="en-US" smtClean="0">
                <a:latin typeface="Showcard Gothic" panose="04020904020102020604" pitchFamily="82" charset="0"/>
                <a:ea typeface="ＭＳ Ｐゴシック" panose="020B0600070205080204" pitchFamily="34" charset="-128"/>
              </a:rPr>
              <a:t>Climate Change?</a:t>
            </a:r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2514600"/>
            <a:ext cx="5638800" cy="3505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b="1" dirty="0" smtClean="0">
                <a:ea typeface="ＭＳ Ｐゴシック" panose="020B0600070205080204" pitchFamily="34" charset="-128"/>
              </a:rPr>
              <a:t>Change in Earth’s climate that lasts for an extended period of time (decades, centuries, millennia )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b="1" dirty="0" smtClean="0">
                <a:ea typeface="ＭＳ Ｐゴシック" panose="020B0600070205080204" pitchFamily="34" charset="-128"/>
              </a:rPr>
              <a:t>Due to natural processes and human activities that change the atmosphere</a:t>
            </a:r>
          </a:p>
          <a:p>
            <a:pPr lvl="1">
              <a:lnSpc>
                <a:spcPct val="90000"/>
              </a:lnSpc>
            </a:pPr>
            <a:r>
              <a:rPr lang="en-US" sz="2000" b="1" dirty="0" smtClean="0">
                <a:ea typeface="ＭＳ Ｐゴシック" panose="020B0600070205080204" pitchFamily="34" charset="-128"/>
              </a:rPr>
              <a:t>When due to natural processes, it is usually referred to as </a:t>
            </a:r>
            <a:r>
              <a:rPr lang="en-US" sz="2000" i="1" dirty="0" smtClean="0">
                <a:ea typeface="ＭＳ Ｐゴシック" panose="020B0600070205080204" pitchFamily="34" charset="-128"/>
              </a:rPr>
              <a:t>global climate variability</a:t>
            </a:r>
          </a:p>
          <a:p>
            <a:pPr lvl="1" eaLnBrk="1" hangingPunct="1">
              <a:lnSpc>
                <a:spcPct val="90000"/>
              </a:lnSpc>
            </a:pPr>
            <a:endParaRPr lang="en-US" sz="2000" b="1" dirty="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6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6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1"/>
          <p:cNvSpPr>
            <a:spLocks noGrp="1"/>
          </p:cNvSpPr>
          <p:nvPr>
            <p:ph type="title"/>
          </p:nvPr>
        </p:nvSpPr>
        <p:spPr>
          <a:xfrm>
            <a:off x="1150938" y="519113"/>
            <a:ext cx="7793037" cy="776287"/>
          </a:xfrm>
        </p:spPr>
        <p:txBody>
          <a:bodyPr/>
          <a:lstStyle/>
          <a:p>
            <a:r>
              <a:rPr lang="en-US" dirty="0" smtClean="0">
                <a:ea typeface="ＭＳ Ｐゴシック" panose="020B0600070205080204" pitchFamily="34" charset="-128"/>
              </a:rPr>
              <a:t>Review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What are the sources of CO</a:t>
            </a:r>
            <a:r>
              <a:rPr lang="en-US" baseline="-25000" smtClean="0">
                <a:ea typeface="ＭＳ Ｐゴシック" panose="020B0600070205080204" pitchFamily="34" charset="-128"/>
              </a:rPr>
              <a:t>2</a:t>
            </a:r>
            <a:r>
              <a:rPr lang="en-US" smtClean="0">
                <a:ea typeface="ＭＳ Ｐゴシック" panose="020B0600070205080204" pitchFamily="34" charset="-128"/>
              </a:rPr>
              <a:t>?</a:t>
            </a:r>
          </a:p>
          <a:p>
            <a:r>
              <a:rPr 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Combustion, respiration, and decomposition</a:t>
            </a:r>
          </a:p>
          <a:p>
            <a:r>
              <a:rPr lang="en-US" smtClean="0">
                <a:ea typeface="ＭＳ Ｐゴシック" panose="020B0600070205080204" pitchFamily="34" charset="-128"/>
              </a:rPr>
              <a:t>What are the sinks for CO</a:t>
            </a:r>
            <a:r>
              <a:rPr lang="en-US" baseline="-25000" smtClean="0">
                <a:ea typeface="ＭＳ Ｐゴシック" panose="020B0600070205080204" pitchFamily="34" charset="-128"/>
              </a:rPr>
              <a:t>2</a:t>
            </a:r>
            <a:r>
              <a:rPr lang="en-US" smtClean="0">
                <a:ea typeface="ＭＳ Ｐゴシック" panose="020B0600070205080204" pitchFamily="34" charset="-128"/>
              </a:rPr>
              <a:t>?</a:t>
            </a:r>
          </a:p>
          <a:p>
            <a:r>
              <a:rPr 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The ocean and other large bodies of water and photosynthesis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081087"/>
          </a:xfrm>
        </p:spPr>
        <p:txBody>
          <a:bodyPr/>
          <a:lstStyle/>
          <a:p>
            <a:r>
              <a:rPr lang="en-US" dirty="0" smtClean="0">
                <a:ea typeface="ＭＳ Ｐゴシック" panose="020B0600070205080204" pitchFamily="34" charset="-128"/>
              </a:rPr>
              <a:t>What Next?</a:t>
            </a:r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We know some of the sources of CO</a:t>
            </a:r>
            <a:r>
              <a:rPr lang="en-US" baseline="-25000" smtClean="0">
                <a:ea typeface="ＭＳ Ｐゴシック" panose="020B0600070205080204" pitchFamily="34" charset="-128"/>
              </a:rPr>
              <a:t>2</a:t>
            </a:r>
            <a:r>
              <a:rPr lang="en-US" smtClean="0">
                <a:ea typeface="ＭＳ Ｐゴシック" panose="020B0600070205080204" pitchFamily="34" charset="-128"/>
              </a:rPr>
              <a:t>. </a:t>
            </a:r>
          </a:p>
          <a:p>
            <a:r>
              <a:rPr 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Which are natural?</a:t>
            </a:r>
          </a:p>
          <a:p>
            <a:r>
              <a:rPr lang="en-US" smtClean="0">
                <a:ea typeface="ＭＳ Ｐゴシック" panose="020B0600070205080204" pitchFamily="34" charset="-128"/>
              </a:rPr>
              <a:t>Which ones are man made?</a:t>
            </a:r>
          </a:p>
          <a:p>
            <a:r>
              <a:rPr lang="en-US" smtClean="0">
                <a:solidFill>
                  <a:srgbClr val="FF0000"/>
                </a:solidFill>
                <a:ea typeface="ＭＳ Ｐゴシック" panose="020B0600070205080204" pitchFamily="34" charset="-128"/>
              </a:rPr>
              <a:t>How can we reduce our carbon footprint?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ea typeface="ＭＳ Ｐゴシック" panose="020B0600070205080204" pitchFamily="34" charset="-128"/>
              </a:rPr>
              <a:t>Climate vs. Weather</a:t>
            </a:r>
          </a:p>
        </p:txBody>
      </p:sp>
      <p:sp>
        <p:nvSpPr>
          <p:cNvPr id="58372" name="Content Placeholder 3"/>
          <p:cNvSpPr>
            <a:spLocks noGrp="1"/>
          </p:cNvSpPr>
          <p:nvPr>
            <p:ph idx="1"/>
          </p:nvPr>
        </p:nvSpPr>
        <p:spPr>
          <a:xfrm>
            <a:off x="685800" y="1752600"/>
            <a:ext cx="7772400" cy="4724400"/>
          </a:xfrm>
        </p:spPr>
        <p:txBody>
          <a:bodyPr/>
          <a:lstStyle/>
          <a:p>
            <a:r>
              <a:rPr lang="en-US" dirty="0" smtClean="0">
                <a:ea typeface="ＭＳ Ｐゴシック" panose="020B0600070205080204" pitchFamily="34" charset="-128"/>
              </a:rPr>
              <a:t>Climate</a:t>
            </a:r>
          </a:p>
          <a:p>
            <a:pPr lvl="1"/>
            <a:r>
              <a:rPr lang="en-US" dirty="0" smtClean="0">
                <a:ea typeface="ＭＳ Ｐゴシック" panose="020B0600070205080204" pitchFamily="34" charset="-128"/>
              </a:rPr>
              <a:t>Average weather conditions over an extended period of time like 30 years</a:t>
            </a:r>
          </a:p>
          <a:p>
            <a:pPr lvl="1"/>
            <a:r>
              <a:rPr lang="en-US" dirty="0" smtClean="0">
                <a:ea typeface="ＭＳ Ｐゴシック" panose="020B0600070205080204" pitchFamily="34" charset="-128"/>
              </a:rPr>
              <a:t>Ex. January is the coldest month in ND with </a:t>
            </a:r>
            <a:r>
              <a:rPr lang="en-US" dirty="0" err="1" smtClean="0">
                <a:ea typeface="ＭＳ Ｐゴシック" panose="020B0600070205080204" pitchFamily="34" charset="-128"/>
              </a:rPr>
              <a:t>avg</a:t>
            </a:r>
            <a:r>
              <a:rPr lang="en-US" dirty="0" smtClean="0">
                <a:ea typeface="ＭＳ Ｐゴシック" panose="020B0600070205080204" pitchFamily="34" charset="-128"/>
              </a:rPr>
              <a:t> temps from 2-17</a:t>
            </a:r>
            <a:r>
              <a:rPr lang="en-US" baseline="50000" dirty="0" smtClean="0">
                <a:ea typeface="ＭＳ Ｐゴシック" panose="020B0600070205080204" pitchFamily="34" charset="-128"/>
              </a:rPr>
              <a:t>o</a:t>
            </a:r>
            <a:r>
              <a:rPr lang="en-US" dirty="0" smtClean="0">
                <a:ea typeface="ＭＳ Ｐゴシック" panose="020B0600070205080204" pitchFamily="34" charset="-128"/>
              </a:rPr>
              <a:t>F</a:t>
            </a:r>
          </a:p>
          <a:p>
            <a:r>
              <a:rPr lang="en-US" dirty="0" smtClean="0">
                <a:ea typeface="ＭＳ Ｐゴシック" panose="020B0600070205080204" pitchFamily="34" charset="-128"/>
              </a:rPr>
              <a:t>Weather </a:t>
            </a:r>
          </a:p>
          <a:p>
            <a:pPr lvl="1"/>
            <a:r>
              <a:rPr lang="en-US" dirty="0" smtClean="0">
                <a:ea typeface="ＭＳ Ｐゴシック" panose="020B0600070205080204" pitchFamily="34" charset="-128"/>
              </a:rPr>
              <a:t>Day-to-day conditions of a particular place</a:t>
            </a:r>
          </a:p>
          <a:p>
            <a:pPr lvl="1"/>
            <a:r>
              <a:rPr lang="en-US" dirty="0" smtClean="0">
                <a:ea typeface="ＭＳ Ｐゴシック" panose="020B0600070205080204" pitchFamily="34" charset="-128"/>
              </a:rPr>
              <a:t>Temp, precipitation, wind</a:t>
            </a:r>
          </a:p>
          <a:p>
            <a:pPr lvl="1"/>
            <a:r>
              <a:rPr lang="en-US" dirty="0" smtClean="0">
                <a:ea typeface="ＭＳ Ｐゴシック" panose="020B0600070205080204" pitchFamily="34" charset="-128"/>
              </a:rPr>
              <a:t>Ex. It was snowing yesterday but today is sunny.</a:t>
            </a:r>
          </a:p>
          <a:p>
            <a:pPr>
              <a:buFontTx/>
              <a:buNone/>
            </a:pPr>
            <a:endParaRPr lang="en-US" dirty="0" smtClean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1" descr="2000-years-of-global-temperatur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85887"/>
            <a:ext cx="8480425" cy="539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Climate Variability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full-20earth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0"/>
            <a:ext cx="5715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WordArt 3"/>
          <p:cNvSpPr>
            <a:spLocks noChangeArrowheads="1" noChangeShapeType="1" noTextEdit="1"/>
          </p:cNvSpPr>
          <p:nvPr/>
        </p:nvSpPr>
        <p:spPr bwMode="auto">
          <a:xfrm>
            <a:off x="762000" y="533400"/>
            <a:ext cx="7696200" cy="3886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Activity One:</a:t>
            </a:r>
          </a:p>
          <a:p>
            <a:pPr algn="ctr"/>
            <a:r>
              <a:rPr lang="en-US" sz="3600" kern="10">
                <a:ln w="15875">
                  <a:solidFill>
                    <a:schemeClr val="tx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 panose="020B0806030902050204" pitchFamily="34" charset="0"/>
              </a:rPr>
              <a:t> Graphing Temperature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586244680"/>
              </p:ext>
            </p:extLst>
          </p:nvPr>
        </p:nvGraphicFramePr>
        <p:xfrm>
          <a:off x="609600" y="1524000"/>
          <a:ext cx="80772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76200"/>
            <a:ext cx="7772400" cy="1143000"/>
          </a:xfrm>
        </p:spPr>
        <p:txBody>
          <a:bodyPr/>
          <a:lstStyle/>
          <a:p>
            <a:r>
              <a:rPr lang="en-US" dirty="0" smtClean="0"/>
              <a:t>Graphing Temperature Change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5" descr="atmospher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  <a:ea typeface="ＭＳ Ｐゴシック" panose="020B0600070205080204" pitchFamily="34" charset="-128"/>
              </a:rPr>
              <a:t>What causes Earth’s climate to change?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28600" y="2362200"/>
            <a:ext cx="8534400" cy="3657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ＭＳ Ｐゴシック" panose="020B0600070205080204" pitchFamily="34" charset="-128"/>
              </a:rPr>
              <a:t>Changes in the atmosphere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ＭＳ Ｐゴシック" panose="020B0600070205080204" pitchFamily="34" charset="-128"/>
              </a:rPr>
              <a:t>Natural processes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ＭＳ Ｐゴシック" panose="020B0600070205080204" pitchFamily="34" charset="-128"/>
              </a:rPr>
              <a:t>Volcanoes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ＭＳ Ｐゴシック" panose="020B0600070205080204" pitchFamily="34" charset="-128"/>
              </a:rPr>
              <a:t>Tectonic plate movement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ＭＳ Ｐゴシック" panose="020B0600070205080204" pitchFamily="34" charset="-128"/>
              </a:rPr>
              <a:t>Changes in the sun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ＭＳ Ｐゴシック" panose="020B0600070205080204" pitchFamily="34" charset="-128"/>
              </a:rPr>
              <a:t>Human activities – any activity that releases “greenhouse gases” into the atmosphere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Earth’s Atmosphere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Earth’s atmosphere is a very thin layer that wraps the planet</a:t>
            </a:r>
          </a:p>
          <a:p>
            <a:pPr lvl="1"/>
            <a:r>
              <a:rPr lang="en-US" dirty="0" smtClean="0"/>
              <a:t>Made of gases: 78%N, 21% O, 0.93%Ar, and trace amounts of Ne, He, H</a:t>
            </a:r>
            <a:r>
              <a:rPr lang="en-US" baseline="-25000" dirty="0" smtClean="0"/>
              <a:t>2</a:t>
            </a:r>
            <a:r>
              <a:rPr lang="en-US" dirty="0" smtClean="0"/>
              <a:t>, CO</a:t>
            </a:r>
            <a:r>
              <a:rPr lang="en-US" baseline="-25000" dirty="0" smtClean="0"/>
              <a:t>2</a:t>
            </a:r>
            <a:r>
              <a:rPr lang="en-US" dirty="0" smtClean="0"/>
              <a:t>, CH</a:t>
            </a:r>
            <a:r>
              <a:rPr lang="en-US" baseline="-25000" dirty="0" smtClean="0"/>
              <a:t>4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Acts like a blanket to prevent heat from escaping back into space</a:t>
            </a:r>
          </a:p>
          <a:p>
            <a:pPr lvl="2"/>
            <a:r>
              <a:rPr lang="en-US" dirty="0" smtClean="0"/>
              <a:t>Greenhouse Effect</a:t>
            </a:r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03084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 descr="Greenhouse-effec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8278813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6019800"/>
            <a:ext cx="75168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Without the greenhouse effect earth would be 59F colder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Global Climate Change&amp;#x0D;&amp;#x0A;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What is Global&amp;#x0D;&amp;#x0A;Climate Change?&amp;quot;&quot;/&gt;&lt;property id=&quot;20307&quot; value=&quot;301&quot;/&gt;&lt;/object&gt;&lt;object type=&quot;3&quot; unique_id=&quot;10006&quot;&gt;&lt;property id=&quot;20148&quot; value=&quot;5&quot;/&gt;&lt;property id=&quot;20300&quot; value=&quot;Slide 3 - &amp;quot;Climate vs. Weather&amp;quot;&quot;/&gt;&lt;property id=&quot;20307&quot; value=&quot;305&quot;/&gt;&lt;/object&gt;&lt;object type=&quot;3&quot; unique_id=&quot;10007&quot;&gt;&lt;property id=&quot;20148&quot; value=&quot;5&quot;/&gt;&lt;property id=&quot;20300&quot; value=&quot;Slide 9&quot;/&gt;&lt;property id=&quot;20307&quot; value=&quot;309&quot;/&gt;&lt;/object&gt;&lt;object type=&quot;3&quot; unique_id=&quot;10008&quot;&gt;&lt;property id=&quot;20148&quot; value=&quot;5&quot;/&gt;&lt;property id=&quot;20300&quot; value=&quot;Slide 4 - &amp;quot;Climate Variability &amp;quot;&quot;/&gt;&lt;property id=&quot;20307&quot; value=&quot;306&quot;/&gt;&lt;/object&gt;&lt;object type=&quot;3&quot; unique_id=&quot;10009&quot;&gt;&lt;property id=&quot;20148&quot; value=&quot;5&quot;/&gt;&lt;property id=&quot;20300&quot; value=&quot;Slide 5&quot;/&gt;&lt;property id=&quot;20307&quot; value=&quot;258&quot;/&gt;&lt;/object&gt;&lt;object type=&quot;3&quot; unique_id=&quot;10010&quot;&gt;&lt;property id=&quot;20148&quot; value=&quot;5&quot;/&gt;&lt;property id=&quot;20300&quot; value=&quot;Slide 6 - &amp;quot;Graphing Temperature Change&amp;quot;&quot;/&gt;&lt;property id=&quot;20307&quot; value=&quot;303&quot;/&gt;&lt;/object&gt;&lt;object type=&quot;3&quot; unique_id=&quot;10011&quot;&gt;&lt;property id=&quot;20148&quot; value=&quot;5&quot;/&gt;&lt;property id=&quot;20300&quot; value=&quot;Slide 7 - &amp;quot;What causes Earth’s climate to change?&amp;quot;&quot;/&gt;&lt;property id=&quot;20307&quot; value=&quot;302&quot;/&gt;&lt;/object&gt;&lt;object type=&quot;3&quot; unique_id=&quot;10012&quot;&gt;&lt;property id=&quot;20148&quot; value=&quot;5&quot;/&gt;&lt;property id=&quot;20300&quot; value=&quot;Slide 10 - &amp;quot;What are greenhouse gases?&amp;quot;&quot;/&gt;&lt;property id=&quot;20307&quot; value=&quot;265&quot;/&gt;&lt;/object&gt;&lt;object type=&quot;3&quot; unique_id=&quot;10013&quot;&gt;&lt;property id=&quot;20148&quot; value=&quot;5&quot;/&gt;&lt;property id=&quot;20300&quot; value=&quot;Slide 11 - &amp;quot;Activity 1-Graphing CO2, CH4, and CO &amp;quot;&quot;/&gt;&lt;property id=&quot;20307&quot; value=&quot;268&quot;/&gt;&lt;/object&gt;&lt;object type=&quot;3&quot; unique_id=&quot;10014&quot;&gt;&lt;property id=&quot;20148&quot; value=&quot;5&quot;/&gt;&lt;property id=&quot;20300&quot; value=&quot;Slide 12 - &amp;quot;Graph of Some Atmospheric Gases&amp;quot;&quot;/&gt;&lt;property id=&quot;20307&quot; value=&quot;284&quot;/&gt;&lt;/object&gt;&lt;object type=&quot;3&quot; unique_id=&quot;10015&quot;&gt;&lt;property id=&quot;20148&quot; value=&quot;5&quot;/&gt;&lt;property id=&quot;20300&quot; value=&quot;Slide 13 - &amp;quot;Myth Busters on Gases and their effect on temperature&amp;quot;&quot;/&gt;&lt;property id=&quot;20307&quot; value=&quot;285&quot;/&gt;&lt;/object&gt;&lt;object type=&quot;3&quot; unique_id=&quot;10016&quot;&gt;&lt;property id=&quot;20148&quot; value=&quot;5&quot;/&gt;&lt;property id=&quot;20300&quot; value=&quot;Slide 14&quot;/&gt;&lt;property id=&quot;20307&quot; value=&quot;259&quot;/&gt;&lt;/object&gt;&lt;object type=&quot;3&quot; unique_id=&quot;10017&quot;&gt;&lt;property id=&quot;20148&quot; value=&quot;5&quot;/&gt;&lt;property id=&quot;20300&quot; value=&quot;Slide 15 - &amp;quot;CO2 Source vs. Sink&amp;quot;&quot;/&gt;&lt;property id=&quot;20307&quot; value=&quot;308&quot;/&gt;&lt;/object&gt;&lt;object type=&quot;3&quot; unique_id=&quot;10018&quot;&gt;&lt;property id=&quot;20148&quot; value=&quot;5&quot;/&gt;&lt;property id=&quot;20300&quot; value=&quot;Slide 16 - &amp;quot;Human-Produced Greenhouse Gas Levels&amp;quot;&quot;/&gt;&lt;property id=&quot;20307&quot; value=&quot;295&quot;/&gt;&lt;/object&gt;&lt;object type=&quot;3&quot; unique_id=&quot;10019&quot;&gt;&lt;property id=&quot;20148&quot; value=&quot;5&quot;/&gt;&lt;property id=&quot;20300&quot; value=&quot;Slide 17&quot;/&gt;&lt;property id=&quot;20307&quot; value=&quot;290&quot;/&gt;&lt;/object&gt;&lt;object type=&quot;3&quot; unique_id=&quot;10020&quot;&gt;&lt;property id=&quot;20148&quot; value=&quot;5&quot;/&gt;&lt;property id=&quot;20300&quot; value=&quot;Slide 18&quot;/&gt;&lt;property id=&quot;20307&quot; value=&quot;307&quot;/&gt;&lt;/object&gt;&lt;object type=&quot;3&quot; unique_id=&quot;10021&quot;&gt;&lt;property id=&quot;20148&quot; value=&quot;5&quot;/&gt;&lt;property id=&quot;20300&quot; value=&quot;Slide 19 - &amp;quot;Activity Three: Ice Cores&amp;#x0D;&amp;#x0A;&amp;quot;&quot;/&gt;&lt;property id=&quot;20307&quot; value=&quot;287&quot;/&gt;&lt;/object&gt;&lt;object type=&quot;3&quot; unique_id=&quot;10022&quot;&gt;&lt;property id=&quot;20148&quot; value=&quot;5&quot;/&gt;&lt;property id=&quot;20300&quot; value=&quot;Slide 20 - &amp;quot;Review &amp;quot;&quot;/&gt;&lt;property id=&quot;20307&quot; value=&quot;310&quot;/&gt;&lt;/object&gt;&lt;object type=&quot;3&quot; unique_id=&quot;10023&quot;&gt;&lt;property id=&quot;20148&quot; value=&quot;5&quot;/&gt;&lt;property id=&quot;20300&quot; value=&quot;Slide 21 - &amp;quot;What Next?&amp;quot;&quot;/&gt;&lt;property id=&quot;20307&quot; value=&quot;311&quot;/&gt;&lt;/object&gt;&lt;object type=&quot;3&quot; unique_id=&quot;10222&quot;&gt;&lt;property id=&quot;20148&quot; value=&quot;5&quot;/&gt;&lt;property id=&quot;20300&quot; value=&quot;Slide 8 - &amp;quot;Earth’s Atmosphere&amp;quot;&quot;/&gt;&lt;property id=&quot;20307&quot; value=&quot;31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FF9900"/>
        </a:dk1>
        <a:lt1>
          <a:srgbClr val="FFFFFF"/>
        </a:lt1>
        <a:dk2>
          <a:srgbClr val="FF6600"/>
        </a:dk2>
        <a:lt2>
          <a:srgbClr val="FFFF00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DA8200"/>
        </a:accent4>
        <a:accent5>
          <a:srgbClr val="EBEBEB"/>
        </a:accent5>
        <a:accent6>
          <a:srgbClr val="737373"/>
        </a:accent6>
        <a:hlink>
          <a:srgbClr val="C0C0C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Profile">
  <a:themeElements>
    <a:clrScheme name="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Profi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Default Design 8">
    <a:dk1>
      <a:srgbClr val="FF9900"/>
    </a:dk1>
    <a:lt1>
      <a:srgbClr val="FFFFFF"/>
    </a:lt1>
    <a:dk2>
      <a:srgbClr val="FF6600"/>
    </a:dk2>
    <a:lt2>
      <a:srgbClr val="FFFF00"/>
    </a:lt2>
    <a:accent1>
      <a:srgbClr val="DDDDDD"/>
    </a:accent1>
    <a:accent2>
      <a:srgbClr val="808080"/>
    </a:accent2>
    <a:accent3>
      <a:srgbClr val="FFFFFF"/>
    </a:accent3>
    <a:accent4>
      <a:srgbClr val="DA8200"/>
    </a:accent4>
    <a:accent5>
      <a:srgbClr val="EBEBEB"/>
    </a:accent5>
    <a:accent6>
      <a:srgbClr val="737373"/>
    </a:accent6>
    <a:hlink>
      <a:srgbClr val="C0C0C0"/>
    </a:hlink>
    <a:folHlink>
      <a:srgbClr val="EAEAE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Global_Climate_Change ppt</Template>
  <TotalTime>865</TotalTime>
  <Words>443</Words>
  <Application>Microsoft Office PowerPoint</Application>
  <PresentationFormat>On-screen Show (4:3)</PresentationFormat>
  <Paragraphs>66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21</vt:i4>
      </vt:variant>
    </vt:vector>
  </HeadingPairs>
  <TitlesOfParts>
    <vt:vector size="35" baseType="lpstr">
      <vt:lpstr>ＭＳ Ｐゴシック</vt:lpstr>
      <vt:lpstr>Arial</vt:lpstr>
      <vt:lpstr>Arial Black</vt:lpstr>
      <vt:lpstr>Calibri</vt:lpstr>
      <vt:lpstr>Impact</vt:lpstr>
      <vt:lpstr>Showcard Gothic</vt:lpstr>
      <vt:lpstr>Tahoma</vt:lpstr>
      <vt:lpstr>Times New Roman</vt:lpstr>
      <vt:lpstr>Verdana</vt:lpstr>
      <vt:lpstr>Wingdings</vt:lpstr>
      <vt:lpstr>Default Design</vt:lpstr>
      <vt:lpstr>Glass Layers</vt:lpstr>
      <vt:lpstr>Profile</vt:lpstr>
      <vt:lpstr>Blends</vt:lpstr>
      <vt:lpstr>Global Climate Change </vt:lpstr>
      <vt:lpstr>What is Global Climate Change?</vt:lpstr>
      <vt:lpstr>Climate vs. Weather</vt:lpstr>
      <vt:lpstr>Climate Variability </vt:lpstr>
      <vt:lpstr>PowerPoint Presentation</vt:lpstr>
      <vt:lpstr>Graphing Temperature Change</vt:lpstr>
      <vt:lpstr>What causes Earth’s climate to change?</vt:lpstr>
      <vt:lpstr>Earth’s Atmosphere</vt:lpstr>
      <vt:lpstr>PowerPoint Presentation</vt:lpstr>
      <vt:lpstr>What are greenhouse gases?</vt:lpstr>
      <vt:lpstr>Activity 1-Graphing CO2, CH4, and CO </vt:lpstr>
      <vt:lpstr>Graph of Some Atmospheric Gases</vt:lpstr>
      <vt:lpstr>Myth Busters on Gases and their effect on temperature</vt:lpstr>
      <vt:lpstr>PowerPoint Presentation</vt:lpstr>
      <vt:lpstr>CO2 Source vs. Sink</vt:lpstr>
      <vt:lpstr>Human-Produced Greenhouse Gas Levels</vt:lpstr>
      <vt:lpstr>PowerPoint Presentation</vt:lpstr>
      <vt:lpstr>PowerPoint Presentation</vt:lpstr>
      <vt:lpstr>Activity Three: Ice Cores</vt:lpstr>
      <vt:lpstr>Review </vt:lpstr>
      <vt:lpstr>What Next?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Climate Change Is it up in the Air</dc:title>
  <dc:creator>Rebekah Olson</dc:creator>
  <cp:lastModifiedBy>Kathleen Wahlberg</cp:lastModifiedBy>
  <cp:revision>15</cp:revision>
  <dcterms:created xsi:type="dcterms:W3CDTF">2014-01-09T16:35:16Z</dcterms:created>
  <dcterms:modified xsi:type="dcterms:W3CDTF">2017-12-10T04:21:36Z</dcterms:modified>
</cp:coreProperties>
</file>