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0" r:id="rId2"/>
    <p:sldId id="261" r:id="rId3"/>
    <p:sldId id="262" r:id="rId4"/>
    <p:sldId id="263" r:id="rId5"/>
    <p:sldId id="264" r:id="rId6"/>
    <p:sldId id="267" r:id="rId7"/>
    <p:sldId id="269" r:id="rId8"/>
    <p:sldId id="270" r:id="rId9"/>
    <p:sldId id="271" r:id="rId10"/>
    <p:sldId id="272" r:id="rId11"/>
    <p:sldId id="273" r:id="rId12"/>
    <p:sldId id="265" r:id="rId13"/>
    <p:sldId id="27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BC00"/>
    <a:srgbClr val="0056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7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16" y="5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157DD-D0F7-4F8C-A4A2-843CAB9736CF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6E280-104B-40C2-8F7C-A96F9A421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44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543466" y="552093"/>
            <a:ext cx="8054915" cy="572793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657766" y="681487"/>
            <a:ext cx="7811219" cy="5486400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43484" y="1122363"/>
            <a:ext cx="7631395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ND EPSCoR Template             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2686050" y="5533845"/>
            <a:ext cx="3532517" cy="1209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28119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248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393" y="803305"/>
            <a:ext cx="7665578" cy="887384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392" y="1825625"/>
            <a:ext cx="7665579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77950" y="6115667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2026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146" y="527052"/>
            <a:ext cx="8065707" cy="5803895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393" y="794759"/>
            <a:ext cx="7674124" cy="89593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6392" y="1825625"/>
            <a:ext cx="3788457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771207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U:\Forms\EPSCoR logo\VPRC 8669 EPSCOR logo Full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79291" y="6115667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6198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847" y="811850"/>
            <a:ext cx="7682669" cy="878839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846" y="1681163"/>
            <a:ext cx="378033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7846" y="2505075"/>
            <a:ext cx="3780335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77136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771366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81649" y="6103612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58384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739" y="633741"/>
            <a:ext cx="7864522" cy="55905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393" y="726393"/>
            <a:ext cx="7674124" cy="964296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U:\Forms\EPSCoR logo\VPRC 8669 EPSCOR logo Full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82224" y="6055668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536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90769" y="6109665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297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847" y="786212"/>
            <a:ext cx="2861172" cy="1271187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3319" y="786212"/>
            <a:ext cx="4707197" cy="5074839"/>
          </a:xfrm>
        </p:spPr>
        <p:txBody>
          <a:bodyPr/>
          <a:lstStyle>
            <a:lvl1pPr>
              <a:defRPr sz="3200" b="1">
                <a:solidFill>
                  <a:srgbClr val="00567D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7847" y="2057400"/>
            <a:ext cx="2861172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82144" y="6103612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778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628650" y="698740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847" y="786212"/>
            <a:ext cx="2861172" cy="1271187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7847" y="2057400"/>
            <a:ext cx="2861172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82144" y="6103612"/>
            <a:ext cx="1562461" cy="39465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3664203" y="786213"/>
            <a:ext cx="4629150" cy="5082776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94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ND EPSCoR Template in 4:3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Use the template below for presentations</a:t>
            </a:r>
          </a:p>
          <a:p>
            <a:pPr lvl="1"/>
            <a:r>
              <a:rPr lang="en-US" dirty="0"/>
              <a:t>Use RGB 308 for the blue</a:t>
            </a:r>
          </a:p>
          <a:p>
            <a:pPr lvl="2"/>
            <a:r>
              <a:rPr lang="en-US" dirty="0"/>
              <a:t>Use RGB 376 for the green</a:t>
            </a:r>
          </a:p>
          <a:p>
            <a:pPr lvl="3"/>
            <a:r>
              <a:rPr lang="en-US" dirty="0"/>
              <a:t>Ensure font size is readable for group (ex. 20)</a:t>
            </a:r>
          </a:p>
          <a:p>
            <a:pPr lvl="3"/>
            <a:r>
              <a:rPr lang="en-US" dirty="0"/>
              <a:t>Use Calibri and Verdana as preferred fonts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10/17/2018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21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2" r:id="rId8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 baseline="0">
          <a:solidFill>
            <a:srgbClr val="00567D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 baseline="0">
          <a:solidFill>
            <a:srgbClr val="80BC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chlab.com/nanometer-scale-comparison-nanoparticle-size-comparison-nanotechnology-chart-ruler-2/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science/journal/09581669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https://commons.wikimedia.org/wiki/File:Oceanbubblecloud.jp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ondriest.com/environmental-measurements/parameters/water-quality/dissolved-oxyge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Sensing Oxygen Level in Tribal River Water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218" y="3509963"/>
            <a:ext cx="6858000" cy="1655762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Dr.</a:t>
            </a:r>
            <a:r>
              <a:rPr lang="zh-CN" altLang="en-US" dirty="0"/>
              <a:t> </a:t>
            </a:r>
            <a:r>
              <a:rPr lang="en-US" altLang="zh-CN" dirty="0"/>
              <a:t>Julia</a:t>
            </a:r>
            <a:r>
              <a:rPr lang="zh-CN" altLang="en-US" dirty="0"/>
              <a:t> </a:t>
            </a:r>
            <a:r>
              <a:rPr lang="en-US" altLang="zh-CN" dirty="0" err="1"/>
              <a:t>Xiaojun</a:t>
            </a:r>
            <a:r>
              <a:rPr lang="zh-CN" altLang="en-US" dirty="0"/>
              <a:t> </a:t>
            </a:r>
            <a:r>
              <a:rPr lang="en-US" altLang="zh-CN" dirty="0"/>
              <a:t>Zhao</a:t>
            </a:r>
          </a:p>
          <a:p>
            <a:r>
              <a:rPr lang="en-US" altLang="zh-CN" dirty="0"/>
              <a:t>Dr.</a:t>
            </a:r>
            <a:r>
              <a:rPr lang="zh-CN" altLang="en-US" dirty="0"/>
              <a:t> </a:t>
            </a:r>
            <a:r>
              <a:rPr lang="en-US" altLang="zh-CN" dirty="0"/>
              <a:t>Steven</a:t>
            </a:r>
            <a:r>
              <a:rPr lang="zh-CN" altLang="en-US" dirty="0"/>
              <a:t> </a:t>
            </a:r>
            <a:r>
              <a:rPr lang="en-US" altLang="zh-CN" dirty="0"/>
              <a:t>Xu</a:t>
            </a:r>
            <a:r>
              <a:rPr lang="zh-CN" altLang="en-US" dirty="0"/>
              <a:t> </a:t>
            </a:r>
            <a:r>
              <a:rPr lang="en-US" altLang="zh-CN" dirty="0"/>
              <a:t>Wu</a:t>
            </a:r>
          </a:p>
          <a:p>
            <a:r>
              <a:rPr lang="en-US" dirty="0"/>
              <a:t>Ms. Sarah </a:t>
            </a:r>
            <a:r>
              <a:rPr lang="en-US" dirty="0" err="1"/>
              <a:t>Reagen</a:t>
            </a:r>
            <a:r>
              <a:rPr lang="en-US" dirty="0"/>
              <a:t>, Ms. Wen Sun, Ms. Helen Wu, Ms. Karen Liu, Mr. Di Sun</a:t>
            </a:r>
          </a:p>
          <a:p>
            <a:r>
              <a:rPr lang="en-US" dirty="0"/>
              <a:t>(Ph.D. Students of UND Chemistry)</a:t>
            </a:r>
          </a:p>
          <a:p>
            <a:r>
              <a:rPr lang="en-US" dirty="0"/>
              <a:t>Dr. Austin Allard</a:t>
            </a:r>
          </a:p>
          <a:p>
            <a:r>
              <a:rPr lang="en-US" dirty="0"/>
              <a:t>(Turtle Mountain Community College)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372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AFFCF-E279-5545-99F3-F87A8ED9F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anometer scale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3BCE7-CF1F-8F45-A066-A13A722C4FC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CEC992-BEEA-A54B-AF7A-4B4018953D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8EDC61-B507-3248-9FDD-426B9415C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9F752-3363-5140-B1E4-FB044F7BA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 descr="Image result for nanomaterials scale">
            <a:extLst>
              <a:ext uri="{FF2B5EF4-FFF2-40B4-BE49-F238E27FC236}">
                <a16:creationId xmlns:a16="http://schemas.microsoft.com/office/drawing/2014/main" id="{07DB0172-CF9D-5745-95D1-640543DCE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37" y="1817852"/>
            <a:ext cx="7556403" cy="322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CC75780-29A4-0041-9268-FD679EAE52BD}"/>
              </a:ext>
            </a:extLst>
          </p:cNvPr>
          <p:cNvSpPr/>
          <p:nvPr/>
        </p:nvSpPr>
        <p:spPr>
          <a:xfrm>
            <a:off x="822463" y="5478466"/>
            <a:ext cx="78816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https://www.wichlab.com/nanometer-scale-comparison-nanoparticle-size-comparison-nanotechnology-chart-ruler-2/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07530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99FD4-3B05-464A-874A-1227CBBE2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rgbClr val="3232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dirty="0">
                <a:solidFill>
                  <a:srgbClr val="3232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roperties and features of </a:t>
            </a:r>
            <a:r>
              <a:rPr lang="en-US" dirty="0" err="1">
                <a:solidFill>
                  <a:srgbClr val="3232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Pdots</a:t>
            </a:r>
            <a:r>
              <a:rPr lang="en-US" dirty="0">
                <a:solidFill>
                  <a:srgbClr val="3232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84431-AB7D-364E-B73A-A51156010F2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07D396-0986-D449-AB2A-C466743C6B8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79CB76-83E7-F740-AD18-806894D6C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B4610-B190-B848-AA95-1D22EE5C0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11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733A134-D568-A94F-B17D-53C0B428F061}"/>
              </a:ext>
            </a:extLst>
          </p:cNvPr>
          <p:cNvGrpSpPr/>
          <p:nvPr/>
        </p:nvGrpSpPr>
        <p:grpSpPr>
          <a:xfrm>
            <a:off x="792088" y="1825625"/>
            <a:ext cx="7674124" cy="3076393"/>
            <a:chOff x="1718733" y="3200400"/>
            <a:chExt cx="7213601" cy="2709333"/>
          </a:xfrm>
        </p:grpSpPr>
        <p:pic>
          <p:nvPicPr>
            <p:cNvPr id="8" name="Picture 2" descr="https://ars.els-cdn.com/content/image/1-s2.0-S0958166914001931-gr1.jpg">
              <a:extLst>
                <a:ext uri="{FF2B5EF4-FFF2-40B4-BE49-F238E27FC236}">
                  <a16:creationId xmlns:a16="http://schemas.microsoft.com/office/drawing/2014/main" id="{9CCC2200-6CAC-BC41-8A19-F7E233F2FE3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5" t="46374" r="835" b="3192"/>
            <a:stretch/>
          </p:blipFill>
          <p:spPr bwMode="auto">
            <a:xfrm>
              <a:off x="1718733" y="3200400"/>
              <a:ext cx="7213601" cy="2709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37BA1DC-1D3E-1544-AF28-C1F336A81B33}"/>
                </a:ext>
              </a:extLst>
            </p:cNvPr>
            <p:cNvSpPr/>
            <p:nvPr/>
          </p:nvSpPr>
          <p:spPr>
            <a:xfrm>
              <a:off x="1744133" y="3217334"/>
              <a:ext cx="338667" cy="558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04935FF-8816-F647-80B9-4E18539F8015}"/>
              </a:ext>
            </a:extLst>
          </p:cNvPr>
          <p:cNvSpPr/>
          <p:nvPr/>
        </p:nvSpPr>
        <p:spPr>
          <a:xfrm>
            <a:off x="-801517" y="5724687"/>
            <a:ext cx="76741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NexusSans"/>
                <a:hlinkClick r:id="rId3" tooltip="Go to Current Opinion in Biotechnology on ScienceDirec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Current Opinion in Biotechnology</a:t>
            </a:r>
            <a:r>
              <a:rPr lang="en-US" altLang="zh-CN" sz="1600" u="sng" dirty="0">
                <a:solidFill>
                  <a:schemeClr val="accent2">
                    <a:lumMod val="75000"/>
                  </a:schemeClr>
                </a:solidFill>
                <a:latin typeface="NexusSans"/>
              </a:rPr>
              <a:t>,</a:t>
            </a:r>
            <a:r>
              <a:rPr lang="zh-CN" altLang="en-US" sz="1600" u="sng" dirty="0">
                <a:solidFill>
                  <a:schemeClr val="accent2">
                    <a:lumMod val="75000"/>
                  </a:schemeClr>
                </a:solidFill>
                <a:latin typeface="NexusSans"/>
              </a:rPr>
              <a:t> 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NexusSans"/>
              </a:rPr>
              <a:t>2015,</a:t>
            </a:r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latin typeface="NexusSans"/>
              </a:rPr>
              <a:t>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  <a:latin typeface="NexusSans"/>
              </a:rPr>
              <a:t>34,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NexusSans"/>
              </a:rPr>
              <a:t> 30-40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  <a:latin typeface="NexusSans"/>
              </a:rPr>
              <a:t>.</a:t>
            </a:r>
            <a:endParaRPr lang="en-US" sz="1600" b="0" i="0" dirty="0">
              <a:solidFill>
                <a:schemeClr val="accent2">
                  <a:lumMod val="75000"/>
                </a:schemeClr>
              </a:solidFill>
              <a:effectLst/>
              <a:latin typeface="NexusSans"/>
            </a:endParaRPr>
          </a:p>
        </p:txBody>
      </p:sp>
    </p:spTree>
    <p:extLst>
      <p:ext uri="{BB962C8B-B14F-4D97-AF65-F5344CB8AC3E}">
        <p14:creationId xmlns:p14="http://schemas.microsoft.com/office/powerpoint/2010/main" val="1512860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12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8FB952-3CD1-B943-978C-0EDE4065236B}"/>
              </a:ext>
            </a:extLst>
          </p:cNvPr>
          <p:cNvSpPr/>
          <p:nvPr/>
        </p:nvSpPr>
        <p:spPr>
          <a:xfrm>
            <a:off x="3509788" y="975445"/>
            <a:ext cx="2442296" cy="5155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age result for river water north dakota">
            <a:extLst>
              <a:ext uri="{FF2B5EF4-FFF2-40B4-BE49-F238E27FC236}">
                <a16:creationId xmlns:a16="http://schemas.microsoft.com/office/drawing/2014/main" id="{D0C3DDCF-B9BD-0047-A16D-F2AB3B7F8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2610477"/>
            <a:ext cx="2422664" cy="181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Notched Right 5">
            <a:extLst>
              <a:ext uri="{FF2B5EF4-FFF2-40B4-BE49-F238E27FC236}">
                <a16:creationId xmlns:a16="http://schemas.microsoft.com/office/drawing/2014/main" id="{3F46BF45-A59D-5C43-8FED-E3FFBC9BA81A}"/>
              </a:ext>
            </a:extLst>
          </p:cNvPr>
          <p:cNvSpPr/>
          <p:nvPr/>
        </p:nvSpPr>
        <p:spPr>
          <a:xfrm>
            <a:off x="3184434" y="3392456"/>
            <a:ext cx="936950" cy="253039"/>
          </a:xfrm>
          <a:prstGeom prst="notchedRightArrow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10" descr="Image result for pipette tips drops">
            <a:extLst>
              <a:ext uri="{FF2B5EF4-FFF2-40B4-BE49-F238E27FC236}">
                <a16:creationId xmlns:a16="http://schemas.microsoft.com/office/drawing/2014/main" id="{A67A5794-D420-CA41-BA32-5B88354CC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70" y="1280245"/>
            <a:ext cx="1338448" cy="133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Image result for drops">
            <a:extLst>
              <a:ext uri="{FF2B5EF4-FFF2-40B4-BE49-F238E27FC236}">
                <a16:creationId xmlns:a16="http://schemas.microsoft.com/office/drawing/2014/main" id="{11B32546-D77C-014F-A670-9D25F9413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575" y="26287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729FC3F-F686-E042-AA8D-1480FFACDF81}"/>
              </a:ext>
            </a:extLst>
          </p:cNvPr>
          <p:cNvGrpSpPr/>
          <p:nvPr/>
        </p:nvGrpSpPr>
        <p:grpSpPr>
          <a:xfrm>
            <a:off x="6620277" y="608285"/>
            <a:ext cx="2074884" cy="2628002"/>
            <a:chOff x="8805553" y="527112"/>
            <a:chExt cx="2514930" cy="286702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57E7532-37A8-8541-865D-DAD0C53BB0F8}"/>
                </a:ext>
              </a:extLst>
            </p:cNvPr>
            <p:cNvSpPr/>
            <p:nvPr/>
          </p:nvSpPr>
          <p:spPr>
            <a:xfrm>
              <a:off x="8805553" y="527112"/>
              <a:ext cx="2514930" cy="286702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2" descr="Image result for vials blank fluorescence">
              <a:extLst>
                <a:ext uri="{FF2B5EF4-FFF2-40B4-BE49-F238E27FC236}">
                  <a16:creationId xmlns:a16="http://schemas.microsoft.com/office/drawing/2014/main" id="{91865EAB-696D-1E45-B0EF-91B493F6CAD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44" t="881" r="44825" b="52523"/>
            <a:stretch/>
          </p:blipFill>
          <p:spPr bwMode="auto">
            <a:xfrm>
              <a:off x="9572224" y="580286"/>
              <a:ext cx="939855" cy="2813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D9B5962-0209-DE47-A5B1-9AAD7463C822}"/>
                </a:ext>
              </a:extLst>
            </p:cNvPr>
            <p:cNvSpPr/>
            <p:nvPr/>
          </p:nvSpPr>
          <p:spPr>
            <a:xfrm>
              <a:off x="9688945" y="713909"/>
              <a:ext cx="748146" cy="3364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D87C1AA-CD00-E047-A8B8-241363CF4388}"/>
              </a:ext>
            </a:extLst>
          </p:cNvPr>
          <p:cNvGrpSpPr/>
          <p:nvPr/>
        </p:nvGrpSpPr>
        <p:grpSpPr>
          <a:xfrm>
            <a:off x="6620277" y="3728349"/>
            <a:ext cx="2074883" cy="2628002"/>
            <a:chOff x="8805553" y="3647177"/>
            <a:chExt cx="2514930" cy="286702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E87883A-2ADD-C14F-9F0E-31326FEDD797}"/>
                </a:ext>
              </a:extLst>
            </p:cNvPr>
            <p:cNvSpPr/>
            <p:nvPr/>
          </p:nvSpPr>
          <p:spPr>
            <a:xfrm>
              <a:off x="8805553" y="3647177"/>
              <a:ext cx="2514930" cy="286702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2" descr="Image result for vials blank fluorescence">
              <a:extLst>
                <a:ext uri="{FF2B5EF4-FFF2-40B4-BE49-F238E27FC236}">
                  <a16:creationId xmlns:a16="http://schemas.microsoft.com/office/drawing/2014/main" id="{BE34D3F8-E4E2-1346-B972-8CC75DEA8EF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3" t="854" r="88757" b="53404"/>
            <a:stretch/>
          </p:blipFill>
          <p:spPr bwMode="auto">
            <a:xfrm>
              <a:off x="9572223" y="3725332"/>
              <a:ext cx="939855" cy="2762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AAE9943-0AA7-C544-819D-19749799010C}"/>
                </a:ext>
              </a:extLst>
            </p:cNvPr>
            <p:cNvSpPr/>
            <p:nvPr/>
          </p:nvSpPr>
          <p:spPr>
            <a:xfrm>
              <a:off x="9668077" y="3808148"/>
              <a:ext cx="748146" cy="3364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31EB3F0-8C8A-BE4C-B67B-EAE196118A4C}"/>
                </a:ext>
              </a:extLst>
            </p:cNvPr>
            <p:cNvSpPr/>
            <p:nvPr/>
          </p:nvSpPr>
          <p:spPr>
            <a:xfrm>
              <a:off x="9446684" y="3727449"/>
              <a:ext cx="1108884" cy="61887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Arrow: Curved Right 12">
            <a:extLst>
              <a:ext uri="{FF2B5EF4-FFF2-40B4-BE49-F238E27FC236}">
                <a16:creationId xmlns:a16="http://schemas.microsoft.com/office/drawing/2014/main" id="{B1030C56-C409-E845-BFF8-0D2E4AEAC9F9}"/>
              </a:ext>
            </a:extLst>
          </p:cNvPr>
          <p:cNvSpPr/>
          <p:nvPr/>
        </p:nvSpPr>
        <p:spPr>
          <a:xfrm>
            <a:off x="5639201" y="1687277"/>
            <a:ext cx="944811" cy="383012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9" name="Picture 4" descr="Image result for glass vial liquid no cover">
            <a:extLst>
              <a:ext uri="{FF2B5EF4-FFF2-40B4-BE49-F238E27FC236}">
                <a16:creationId xmlns:a16="http://schemas.microsoft.com/office/drawing/2014/main" id="{644DA5CE-3E23-0249-84BE-83A2AB3CF6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56" t="20787" r="7148" b="18237"/>
          <a:stretch/>
        </p:blipFill>
        <p:spPr bwMode="auto">
          <a:xfrm>
            <a:off x="4280907" y="3226533"/>
            <a:ext cx="1015960" cy="223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CD635C2F-B692-A843-BD53-213A0A8DE8E9}"/>
              </a:ext>
            </a:extLst>
          </p:cNvPr>
          <p:cNvSpPr/>
          <p:nvPr/>
        </p:nvSpPr>
        <p:spPr>
          <a:xfrm>
            <a:off x="9671568" y="279388"/>
            <a:ext cx="11208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UV light 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F180CB-81A7-134F-B386-B88C22D8C38C}"/>
              </a:ext>
            </a:extLst>
          </p:cNvPr>
          <p:cNvSpPr txBox="1"/>
          <p:nvPr/>
        </p:nvSpPr>
        <p:spPr>
          <a:xfrm>
            <a:off x="3509789" y="5650630"/>
            <a:ext cx="236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River water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591C54-6FDB-6447-9142-445CF992E1D4}"/>
              </a:ext>
            </a:extLst>
          </p:cNvPr>
          <p:cNvSpPr txBox="1"/>
          <p:nvPr/>
        </p:nvSpPr>
        <p:spPr>
          <a:xfrm>
            <a:off x="5002973" y="2478451"/>
            <a:ext cx="915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Pdots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054B58-CBEB-6B46-B307-2BD88011B6D4}"/>
              </a:ext>
            </a:extLst>
          </p:cNvPr>
          <p:cNvSpPr/>
          <p:nvPr/>
        </p:nvSpPr>
        <p:spPr>
          <a:xfrm>
            <a:off x="463102" y="849649"/>
            <a:ext cx="114557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 algn="just">
              <a:spcBef>
                <a:spcPts val="0"/>
              </a:spcBef>
              <a:spcAft>
                <a:spcPts val="0"/>
              </a:spcAft>
              <a:tabLst>
                <a:tab pos="285750" algn="l"/>
              </a:tabLst>
            </a:pP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xygen Sensing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Scheme</a:t>
            </a:r>
            <a:endParaRPr lang="en-US" sz="28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66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20" grpId="0"/>
      <p:bldP spid="21" grpId="0"/>
      <p:bldP spid="22" grpId="0"/>
      <p:bldP spid="2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061D2B-F750-8B44-8C50-6D292B078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751563-7BC4-3144-A7A1-A23904E53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13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2495D46-97D9-EA47-99A3-7EB1C32204BB}"/>
              </a:ext>
            </a:extLst>
          </p:cNvPr>
          <p:cNvSpPr/>
          <p:nvPr/>
        </p:nvSpPr>
        <p:spPr>
          <a:xfrm>
            <a:off x="2773940" y="2551837"/>
            <a:ext cx="33973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Thanks!</a:t>
            </a:r>
          </a:p>
          <a:p>
            <a:pPr algn="ctr"/>
            <a:r>
              <a:rPr lang="en-US" altLang="zh-CN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Questions?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402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211" y="1575317"/>
            <a:ext cx="7665578" cy="887384"/>
          </a:xfrm>
        </p:spPr>
        <p:txBody>
          <a:bodyPr>
            <a:normAutofit fontScale="90000"/>
          </a:bodyPr>
          <a:lstStyle/>
          <a:p>
            <a:pPr>
              <a:spcAft>
                <a:spcPts val="600"/>
              </a:spcAft>
            </a:pPr>
            <a:r>
              <a:rPr lang="en-US" altLang="zh-CN" cap="all" dirty="0"/>
              <a:t>The importance of oxygen in river water</a:t>
            </a:r>
            <a:br>
              <a:rPr lang="en-US" altLang="zh-CN" cap="all" dirty="0"/>
            </a:br>
            <a:br>
              <a:rPr lang="en-US" altLang="zh-CN" cap="all" dirty="0"/>
            </a:br>
            <a:br>
              <a:rPr lang="en-US" cap="all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2</a:t>
            </a:fld>
            <a:endParaRPr lang="en-US"/>
          </a:p>
        </p:txBody>
      </p:sp>
      <p:pic>
        <p:nvPicPr>
          <p:cNvPr id="6" name="Picture 4" descr="Related image">
            <a:extLst>
              <a:ext uri="{FF2B5EF4-FFF2-40B4-BE49-F238E27FC236}">
                <a16:creationId xmlns:a16="http://schemas.microsoft.com/office/drawing/2014/main" id="{75F4BD2C-74CD-F645-ADA3-1CA95C1E3659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35" y="1958251"/>
            <a:ext cx="4621332" cy="308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issolved_oxygen_aquaticlife">
            <a:extLst>
              <a:ext uri="{FF2B5EF4-FFF2-40B4-BE49-F238E27FC236}">
                <a16:creationId xmlns:a16="http://schemas.microsoft.com/office/drawing/2014/main" id="{909E331E-649C-AC46-87A8-56650738E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5337" y="1411356"/>
            <a:ext cx="2584228" cy="4720052"/>
          </a:xfrm>
          <a:prstGeom prst="roundRect">
            <a:avLst>
              <a:gd name="adj" fmla="val 298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2E6F0B-6BBF-E44F-B949-F27502797080}"/>
              </a:ext>
            </a:extLst>
          </p:cNvPr>
          <p:cNvSpPr/>
          <p:nvPr/>
        </p:nvSpPr>
        <p:spPr>
          <a:xfrm>
            <a:off x="333428" y="5039139"/>
            <a:ext cx="5523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Respiration</a:t>
            </a:r>
          </a:p>
        </p:txBody>
      </p:sp>
    </p:spTree>
    <p:extLst>
      <p:ext uri="{BB962C8B-B14F-4D97-AF65-F5344CB8AC3E}">
        <p14:creationId xmlns:p14="http://schemas.microsoft.com/office/powerpoint/2010/main" val="209340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Where does dissolved oxygen come from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Through air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Plant byproduct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4" descr="Related image">
            <a:extLst>
              <a:ext uri="{FF2B5EF4-FFF2-40B4-BE49-F238E27FC236}">
                <a16:creationId xmlns:a16="http://schemas.microsoft.com/office/drawing/2014/main" id="{94F5A52E-BD12-394C-B46F-A1BCB2A76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2036" y="2812775"/>
            <a:ext cx="3537168" cy="2944693"/>
          </a:xfrm>
          <a:prstGeom prst="roundRect">
            <a:avLst>
              <a:gd name="adj" fmla="val 530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562ECD8B-DF1A-2B4F-AAB4-9C074B4F2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4796" y="2812775"/>
            <a:ext cx="3537168" cy="2944693"/>
          </a:xfrm>
          <a:prstGeom prst="roundRect">
            <a:avLst>
              <a:gd name="adj" fmla="val 530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1C0CAF3-2A8A-8F4C-85CF-8AC29A9B2BD3}"/>
              </a:ext>
            </a:extLst>
          </p:cNvPr>
          <p:cNvSpPr/>
          <p:nvPr/>
        </p:nvSpPr>
        <p:spPr>
          <a:xfrm>
            <a:off x="726392" y="5828716"/>
            <a:ext cx="119426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https://www.fondriest.com/environmental-measurements/parameters/water-quality/dissolved-oxygen/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49180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0096" y="896977"/>
            <a:ext cx="3840085" cy="169279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The oxygen level that is too high or too low can harm aquatic life and affect water quality.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endParaRPr lang="en-US" sz="24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1490" y="2316480"/>
            <a:ext cx="3429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91490" y="6037262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10/17/2018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0096" y="3281086"/>
            <a:ext cx="3840085" cy="346222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Water having DO content </a:t>
            </a:r>
            <a:r>
              <a:rPr lang="en-US" sz="2000" dirty="0">
                <a:solidFill>
                  <a:srgbClr val="FF0000"/>
                </a:solidFill>
              </a:rPr>
              <a:t>below 8.0 mg/L </a:t>
            </a:r>
            <a:r>
              <a:rPr lang="en-US" sz="2000" dirty="0"/>
              <a:t>may be considered as contaminated.</a:t>
            </a:r>
          </a:p>
          <a:p>
            <a:r>
              <a:rPr lang="en-US" sz="2000" dirty="0"/>
              <a:t>Water having DO content </a:t>
            </a:r>
            <a:r>
              <a:rPr lang="en-US" sz="2000" dirty="0">
                <a:solidFill>
                  <a:srgbClr val="FF0000"/>
                </a:solidFill>
              </a:rPr>
              <a:t>below 4.0 mg/L </a:t>
            </a:r>
            <a:r>
              <a:rPr lang="en-US" sz="2000" dirty="0"/>
              <a:t>is considered to be highly polluted.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5206365" y="6356350"/>
            <a:ext cx="87439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fld id="{8C5A40D2-BF58-465D-8282-B59BC9A150F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>
                <a:spcAft>
                  <a:spcPts val="600"/>
                </a:spcAft>
                <a:defRPr/>
              </a:pPr>
              <a:t>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9" name="Picture 8" descr="A picture containing outdoor, grass, animal, cat&#10;&#10;Description automatically generated">
            <a:extLst>
              <a:ext uri="{FF2B5EF4-FFF2-40B4-BE49-F238E27FC236}">
                <a16:creationId xmlns:a16="http://schemas.microsoft.com/office/drawing/2014/main" id="{B72BCFAF-F25E-F646-B860-210B891FEE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0" r="11410" b="-1"/>
          <a:stretch/>
        </p:blipFill>
        <p:spPr>
          <a:xfrm>
            <a:off x="4752408" y="771352"/>
            <a:ext cx="3685408" cy="5337954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80517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9144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844" y="700493"/>
            <a:ext cx="7230310" cy="639068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Dissolved Oxygen is too high 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800" dirty="0">
                <a:solidFill>
                  <a:srgbClr val="FF0000"/>
                </a:solidFill>
              </a:rPr>
              <a:t>Eutrophication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7DB6483-4C62-1543-9CA0-17AFAE7359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6" b="23994"/>
          <a:stretch/>
        </p:blipFill>
        <p:spPr>
          <a:xfrm>
            <a:off x="566775" y="1675227"/>
            <a:ext cx="8010448" cy="4394199"/>
          </a:xfrm>
          <a:prstGeom prst="rect">
            <a:avLst/>
          </a:prstGeo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10/17/2018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C5A40D2-BF58-465D-8282-B59BC9A150F5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82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1406D-97AA-AF4F-ADA5-DDD926B39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Environmental damage on river oxygen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9639A0-5ACE-994B-9FAA-5EBE32FD2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42721-BA7C-BD4B-A9EA-0DA273E34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6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5815674-4929-FA40-84A1-25FE21CC7E39}"/>
              </a:ext>
            </a:extLst>
          </p:cNvPr>
          <p:cNvGrpSpPr/>
          <p:nvPr/>
        </p:nvGrpSpPr>
        <p:grpSpPr>
          <a:xfrm>
            <a:off x="2195390" y="1590261"/>
            <a:ext cx="4736129" cy="4393296"/>
            <a:chOff x="2365248" y="1006763"/>
            <a:chExt cx="6927977" cy="509313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6" name="Picture 5" descr="A close up of a map&#10;&#10;Description automatically generated">
              <a:extLst>
                <a:ext uri="{FF2B5EF4-FFF2-40B4-BE49-F238E27FC236}">
                  <a16:creationId xmlns:a16="http://schemas.microsoft.com/office/drawing/2014/main" id="{7D311C7C-FDD5-974B-8446-B0D76F2C36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5248" y="1006763"/>
              <a:ext cx="6927977" cy="509313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647EA3B-F1AB-3848-BC2F-93121908515B}"/>
                </a:ext>
              </a:extLst>
            </p:cNvPr>
            <p:cNvSpPr/>
            <p:nvPr/>
          </p:nvSpPr>
          <p:spPr>
            <a:xfrm>
              <a:off x="7943273" y="1209964"/>
              <a:ext cx="1274618" cy="2955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5857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5DE7D-EE32-A046-B6B5-3AB500DC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858" y="1573586"/>
            <a:ext cx="684193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influence the oxygen level in water?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65859-F8DA-844B-BF51-8BA8A16793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35633" y="3316108"/>
            <a:ext cx="4549588" cy="2438546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/>
            <a:r>
              <a:rPr lang="en-US" sz="2100" dirty="0"/>
              <a:t>Temperature↑ = dissolved O</a:t>
            </a:r>
            <a:r>
              <a:rPr lang="en-US" sz="2100" baseline="-25000" dirty="0"/>
              <a:t>2</a:t>
            </a:r>
            <a:r>
              <a:rPr lang="en-US" sz="2100" dirty="0"/>
              <a:t> ↓ </a:t>
            </a:r>
          </a:p>
          <a:p>
            <a:pPr marL="285750"/>
            <a:r>
              <a:rPr lang="en-US" sz="2100" dirty="0"/>
              <a:t>Light ↑ = photosynthesis ↑ =  O</a:t>
            </a:r>
            <a:r>
              <a:rPr lang="en-US" sz="2100" baseline="-25000" dirty="0"/>
              <a:t>2</a:t>
            </a:r>
            <a:r>
              <a:rPr lang="en-US" sz="2100" dirty="0"/>
              <a:t> production ↑</a:t>
            </a:r>
          </a:p>
          <a:p>
            <a:pPr marL="285750"/>
            <a:r>
              <a:rPr lang="en-US" sz="2100" dirty="0"/>
              <a:t>Respiration ↑  = dissolved O</a:t>
            </a:r>
            <a:r>
              <a:rPr lang="en-US" sz="2100" baseline="-25000" dirty="0"/>
              <a:t>2</a:t>
            </a:r>
            <a:r>
              <a:rPr lang="en-US" sz="2100" dirty="0"/>
              <a:t> ↓</a:t>
            </a:r>
          </a:p>
          <a:p>
            <a:endParaRPr lang="en-US" sz="2100" dirty="0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564643" y="744469"/>
            <a:ext cx="2456751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113971" y="1685652"/>
            <a:ext cx="2456260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7" name="Content Placeholder 6" descr="A close up of a map&#10;&#10;Description automatically generated">
            <a:extLst>
              <a:ext uri="{FF2B5EF4-FFF2-40B4-BE49-F238E27FC236}">
                <a16:creationId xmlns:a16="http://schemas.microsoft.com/office/drawing/2014/main" id="{8C55A3F0-CA51-E549-A1E6-D136BC8FD9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142" y="3060017"/>
            <a:ext cx="2987024" cy="2261738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6EBB6-C0FE-0046-8846-E07C98647C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sz="1000">
                <a:solidFill>
                  <a:prstClr val="black">
                    <a:tint val="75000"/>
                  </a:prstClr>
                </a:solidFill>
              </a:rPr>
              <a:t>10/17/2018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214F8-01E8-484D-A505-EA127E377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8C5A40D2-BF58-465D-8282-B59BC9A150F5}" type="slidenum">
              <a:rPr lang="en-US" sz="1000">
                <a:solidFill>
                  <a:prstClr val="black">
                    <a:tint val="75000"/>
                  </a:prstClr>
                </a:solidFill>
              </a:rPr>
              <a:pPr defTabSz="914400">
                <a:spcAft>
                  <a:spcPts val="600"/>
                </a:spcAft>
              </a:pPr>
              <a:t>7</a:t>
            </a:fld>
            <a:endParaRPr lang="en-US" sz="10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758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E72FA-4D46-F94F-9E0D-285B316EE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393" y="794759"/>
            <a:ext cx="7674124" cy="895930"/>
          </a:xfrm>
        </p:spPr>
        <p:txBody>
          <a:bodyPr>
            <a:normAutofit fontScale="90000"/>
          </a:bodyPr>
          <a:lstStyle/>
          <a:p>
            <a:r>
              <a:rPr lang="en-US" dirty="0"/>
              <a:t>How to change oxygen concentration in water?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900744-1A75-0F4C-B557-8CFAE68CF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01D4E-82DE-6747-B831-A875C3FCF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8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8DD7BDB-A99C-074F-90F8-A0F3E4CEAD53}"/>
              </a:ext>
            </a:extLst>
          </p:cNvPr>
          <p:cNvGrpSpPr/>
          <p:nvPr/>
        </p:nvGrpSpPr>
        <p:grpSpPr>
          <a:xfrm>
            <a:off x="868012" y="2029837"/>
            <a:ext cx="3021565" cy="1653419"/>
            <a:chOff x="1366981" y="1994945"/>
            <a:chExt cx="3021565" cy="1653419"/>
          </a:xfrm>
        </p:grpSpPr>
        <p:sp>
          <p:nvSpPr>
            <p:cNvPr id="14" name="Rectangle: Rounded Corners 8">
              <a:extLst>
                <a:ext uri="{FF2B5EF4-FFF2-40B4-BE49-F238E27FC236}">
                  <a16:creationId xmlns:a16="http://schemas.microsoft.com/office/drawing/2014/main" id="{06B7656F-149D-BE4D-890F-722831BC6B85}"/>
                </a:ext>
              </a:extLst>
            </p:cNvPr>
            <p:cNvSpPr/>
            <p:nvPr/>
          </p:nvSpPr>
          <p:spPr>
            <a:xfrm>
              <a:off x="1366981" y="2068945"/>
              <a:ext cx="3021565" cy="1579419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: Rounded Corners 6">
              <a:extLst>
                <a:ext uri="{FF2B5EF4-FFF2-40B4-BE49-F238E27FC236}">
                  <a16:creationId xmlns:a16="http://schemas.microsoft.com/office/drawing/2014/main" id="{C855F29C-41FD-CF45-9C08-E6C0BC39ACA4}"/>
                </a:ext>
              </a:extLst>
            </p:cNvPr>
            <p:cNvSpPr/>
            <p:nvPr/>
          </p:nvSpPr>
          <p:spPr>
            <a:xfrm>
              <a:off x="1366981" y="1994945"/>
              <a:ext cx="3021565" cy="42561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A8FB598-C97D-EF44-8058-0E9EF3B97E8B}"/>
              </a:ext>
            </a:extLst>
          </p:cNvPr>
          <p:cNvSpPr txBox="1"/>
          <p:nvPr/>
        </p:nvSpPr>
        <p:spPr>
          <a:xfrm>
            <a:off x="1450241" y="2373384"/>
            <a:ext cx="2115128" cy="129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Turbine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Aerator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Chemicals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D501918-1D13-FA4D-93A2-1DB509ABEB97}"/>
              </a:ext>
            </a:extLst>
          </p:cNvPr>
          <p:cNvSpPr/>
          <p:nvPr/>
        </p:nvSpPr>
        <p:spPr>
          <a:xfrm>
            <a:off x="868012" y="2031223"/>
            <a:ext cx="936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Increase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FFA6804-3BDE-584B-8AAF-C0A95000D913}"/>
              </a:ext>
            </a:extLst>
          </p:cNvPr>
          <p:cNvGrpSpPr/>
          <p:nvPr/>
        </p:nvGrpSpPr>
        <p:grpSpPr>
          <a:xfrm>
            <a:off x="868013" y="4121049"/>
            <a:ext cx="3021565" cy="1579419"/>
            <a:chOff x="5795181" y="1856400"/>
            <a:chExt cx="3021565" cy="2729671"/>
          </a:xfrm>
        </p:grpSpPr>
        <p:sp>
          <p:nvSpPr>
            <p:cNvPr id="19" name="Rectangle: Rounded Corners 10">
              <a:extLst>
                <a:ext uri="{FF2B5EF4-FFF2-40B4-BE49-F238E27FC236}">
                  <a16:creationId xmlns:a16="http://schemas.microsoft.com/office/drawing/2014/main" id="{A1E8B2F3-146F-8043-88B8-8F7F777939A5}"/>
                </a:ext>
              </a:extLst>
            </p:cNvPr>
            <p:cNvSpPr/>
            <p:nvPr/>
          </p:nvSpPr>
          <p:spPr>
            <a:xfrm>
              <a:off x="5795181" y="1930400"/>
              <a:ext cx="3021565" cy="2655671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: Rounded Corners 11">
              <a:extLst>
                <a:ext uri="{FF2B5EF4-FFF2-40B4-BE49-F238E27FC236}">
                  <a16:creationId xmlns:a16="http://schemas.microsoft.com/office/drawing/2014/main" id="{1F3A4BB8-8144-5E40-AB32-D7ADA206A14B}"/>
                </a:ext>
              </a:extLst>
            </p:cNvPr>
            <p:cNvSpPr/>
            <p:nvPr/>
          </p:nvSpPr>
          <p:spPr>
            <a:xfrm>
              <a:off x="5795181" y="1856400"/>
              <a:ext cx="3021565" cy="73558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5F950CB3-349E-804C-B8CD-BD000E093B46}"/>
              </a:ext>
            </a:extLst>
          </p:cNvPr>
          <p:cNvSpPr/>
          <p:nvPr/>
        </p:nvSpPr>
        <p:spPr>
          <a:xfrm>
            <a:off x="942037" y="4122435"/>
            <a:ext cx="103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Decrease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75C6E6-9DEE-4746-A65F-46C26770469B}"/>
              </a:ext>
            </a:extLst>
          </p:cNvPr>
          <p:cNvSpPr txBox="1"/>
          <p:nvPr/>
        </p:nvSpPr>
        <p:spPr>
          <a:xfrm>
            <a:off x="1438391" y="4588098"/>
            <a:ext cx="2115128" cy="46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boil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CB0BD55-3EDE-B34D-98C9-1455B58F1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473" y="2010611"/>
            <a:ext cx="2500364" cy="368985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73B6DD5-683F-BA46-921E-6447A64DC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009" y="2010611"/>
            <a:ext cx="2075508" cy="368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205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1E7B0-6D2A-3443-86E1-46A69BAE1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</a:rPr>
              <a:t>How To Sensing Oxygen?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AF155-6638-B845-ADF0-C3ECCA6E72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9468E2-92E6-B147-A1E4-A2E36AC4B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6400" y="1559823"/>
            <a:ext cx="3771207" cy="4351338"/>
          </a:xfrm>
        </p:spPr>
        <p:txBody>
          <a:bodyPr/>
          <a:lstStyle/>
          <a:p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raditional ways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Dissolved Oxygen Measurement Methods</a:t>
            </a:r>
          </a:p>
          <a:p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Nanomaterials</a:t>
            </a:r>
            <a:endParaRPr lang="en-US" dirty="0"/>
          </a:p>
          <a:p>
            <a:endParaRPr lang="en-US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3BD47-184D-B943-AF0C-F54339B68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616C0D-870C-F048-AC74-3016092AD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8" descr="Measuring dissolved oxygen">
            <a:extLst>
              <a:ext uri="{FF2B5EF4-FFF2-40B4-BE49-F238E27FC236}">
                <a16:creationId xmlns:a16="http://schemas.microsoft.com/office/drawing/2014/main" id="{F03C1C5D-FFB4-0642-B292-3B5ED5AA07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92" y="2152582"/>
            <a:ext cx="3741876" cy="3741876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close up of a phone&#10;&#10;Description automatically generated">
            <a:extLst>
              <a:ext uri="{FF2B5EF4-FFF2-40B4-BE49-F238E27FC236}">
                <a16:creationId xmlns:a16="http://schemas.microsoft.com/office/drawing/2014/main" id="{A1D90EBE-4812-0E4A-8B3C-566E38264C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8" r="23120"/>
          <a:stretch/>
        </p:blipFill>
        <p:spPr>
          <a:xfrm>
            <a:off x="4599819" y="3797507"/>
            <a:ext cx="1183366" cy="2336249"/>
          </a:xfrm>
          <a:prstGeom prst="rect">
            <a:avLst/>
          </a:prstGeom>
        </p:spPr>
      </p:pic>
      <p:pic>
        <p:nvPicPr>
          <p:cNvPr id="9" name="Picture 4" descr="Related image">
            <a:extLst>
              <a:ext uri="{FF2B5EF4-FFF2-40B4-BE49-F238E27FC236}">
                <a16:creationId xmlns:a16="http://schemas.microsoft.com/office/drawing/2014/main" id="{D19B2062-B2E1-6440-9673-520F9671D7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55" y="3797507"/>
            <a:ext cx="2419697" cy="213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045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D EPSCoR">
      <a:dk1>
        <a:srgbClr val="00567D"/>
      </a:dk1>
      <a:lt1>
        <a:sysClr val="window" lastClr="FFFFFF"/>
      </a:lt1>
      <a:dk2>
        <a:srgbClr val="000000"/>
      </a:dk2>
      <a:lt2>
        <a:srgbClr val="80BC00"/>
      </a:lt2>
      <a:accent1>
        <a:srgbClr val="5B9BD5"/>
      </a:accent1>
      <a:accent2>
        <a:srgbClr val="80BC00"/>
      </a:accent2>
      <a:accent3>
        <a:srgbClr val="A5A5A5"/>
      </a:accent3>
      <a:accent4>
        <a:srgbClr val="954F72"/>
      </a:accent4>
      <a:accent5>
        <a:srgbClr val="4472C4"/>
      </a:accent5>
      <a:accent6>
        <a:srgbClr val="80BC00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280</Words>
  <Application>Microsoft Office PowerPoint</Application>
  <PresentationFormat>On-screen Show 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MS Mincho</vt:lpstr>
      <vt:lpstr>SimSun</vt:lpstr>
      <vt:lpstr>Arial</vt:lpstr>
      <vt:lpstr>Calibri</vt:lpstr>
      <vt:lpstr>Calibri Light</vt:lpstr>
      <vt:lpstr>NexusSans</vt:lpstr>
      <vt:lpstr>Times New Roman</vt:lpstr>
      <vt:lpstr>Wingdings</vt:lpstr>
      <vt:lpstr>Office Theme</vt:lpstr>
      <vt:lpstr>Sensing Oxygen Level in Tribal River Water</vt:lpstr>
      <vt:lpstr>The importance of oxygen in river water   </vt:lpstr>
      <vt:lpstr>Where does dissolved oxygen come from ?</vt:lpstr>
      <vt:lpstr>The oxygen level that is too high or too low can harm aquatic life and affect water quality. </vt:lpstr>
      <vt:lpstr>Dissolved Oxygen is too high → Eutrophication </vt:lpstr>
      <vt:lpstr>Environmental damage on river oxygen level</vt:lpstr>
      <vt:lpstr>What influence the oxygen level in water?</vt:lpstr>
      <vt:lpstr>How to change oxygen concentration in water?</vt:lpstr>
      <vt:lpstr>How To Sensing Oxygen? </vt:lpstr>
      <vt:lpstr>Nanometer scale</vt:lpstr>
      <vt:lpstr>Properties and features of Pdots.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Sensing Oxygen Level in Tribal River Water</dc:title>
  <dc:creator>Xu Wu</dc:creator>
  <cp:lastModifiedBy>Megan Even</cp:lastModifiedBy>
  <cp:revision>4</cp:revision>
  <dcterms:created xsi:type="dcterms:W3CDTF">2019-08-01T03:30:32Z</dcterms:created>
  <dcterms:modified xsi:type="dcterms:W3CDTF">2019-10-30T15:15:18Z</dcterms:modified>
</cp:coreProperties>
</file>