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3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73" r:id="rId4"/>
    <p:sldId id="287" r:id="rId5"/>
    <p:sldId id="260" r:id="rId6"/>
    <p:sldId id="276" r:id="rId7"/>
    <p:sldId id="283" r:id="rId8"/>
    <p:sldId id="284" r:id="rId9"/>
    <p:sldId id="277" r:id="rId10"/>
    <p:sldId id="261" r:id="rId11"/>
    <p:sldId id="285" r:id="rId12"/>
    <p:sldId id="279" r:id="rId13"/>
    <p:sldId id="269" r:id="rId14"/>
    <p:sldId id="288" r:id="rId15"/>
    <p:sldId id="272" r:id="rId16"/>
    <p:sldId id="264" r:id="rId17"/>
    <p:sldId id="281" r:id="rId18"/>
    <p:sldId id="289" r:id="rId19"/>
    <p:sldId id="270" r:id="rId20"/>
    <p:sldId id="282" r:id="rId21"/>
    <p:sldId id="271" r:id="rId22"/>
    <p:sldId id="286" r:id="rId23"/>
    <p:sldId id="266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aron Scott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9"/>
    <p:restoredTop sz="94586"/>
  </p:normalViewPr>
  <p:slideViewPr>
    <p:cSldViewPr snapToGrid="0" snapToObjects="1"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479CF-81A7-EB4F-99CA-54E0441C2B1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BADA24-F550-3043-BF40-3603367BA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7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7F69E-5808-164D-B000-16B773FAFADB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AE704-7430-D047-8728-64CC4E01B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370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1AE704-7430-D047-8728-64CC4E01B2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09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977ED-1D89-CF4A-A7B2-AF835C8522EB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5F6CD-3204-9E40-80B2-D4FE7173EE09}" type="datetime1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0D48C-9EC6-5547-9532-5A6F8180E259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AE19CAA9-EB20-FE4B-A036-03D673AFC34B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03A93863-AB11-8C49-9D2B-CEFB6E3DDA40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FB6B91E8-45BE-F94F-B14B-65E9F9835EEE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90DB9-30E1-314C-9B2F-287CB9713035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7699B-91E2-624C-AE6A-B0A4202F4171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C7EAD-08A9-5844-98B3-57FC2EB7E90A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F0ACC-9EC5-3541-BA23-7339A9C387C0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5A923-69AD-6540-A296-4D1A34D9B211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5665-A872-7B4E-B033-7967F61CC2D6}" type="datetime1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B56C1-4AC8-A54D-9B2D-4287E2562E2A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6A38-40D1-4E47-ADE6-C0D68D5A8786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9075C-A58C-7244-8C1E-8F84D292BBCF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53518-6338-EE49-8B23-D93C610F8243}" type="datetime1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58F6B9B-3292-9D43-B751-EE31BB4E2BCF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723FC61-D3A0-8246-99A0-498BEB0123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l-do-HGuIk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Vm_nxCoAyI" TargetMode="External"/><Relationship Id="rId2" Type="http://schemas.openxmlformats.org/officeDocument/2006/relationships/hyperlink" Target="https://www.youtube.com/watch?v=Tk4t0qrQyk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rh.noaa.gov/jetstream/atmos/ll_whatacycle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Water 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NATURE SA 2016/2017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7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1: The Water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https://www.youtube.com/watch?v=al-do-</a:t>
            </a:r>
            <a:r>
              <a:rPr lang="en-US" dirty="0" smtClean="0">
                <a:hlinkClick r:id="rId2"/>
              </a:rPr>
              <a:t>HGuIk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2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1 Discussion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1. How old is fresh water? 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Millions of years old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2. The water cycle is a series of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flows</a:t>
            </a:r>
            <a:r>
              <a:rPr lang="en-US" sz="2400" i="1" dirty="0">
                <a:latin typeface="Helvetica"/>
                <a:ea typeface="Arial Unicode MS"/>
                <a:cs typeface="Times New Roman"/>
              </a:rPr>
              <a:t> </a:t>
            </a:r>
            <a:r>
              <a:rPr lang="en-US" sz="2400" dirty="0">
                <a:latin typeface="Helvetica"/>
                <a:ea typeface="Arial Unicode MS"/>
                <a:cs typeface="Times New Roman"/>
              </a:rPr>
              <a:t>of water between various </a:t>
            </a:r>
            <a:r>
              <a:rPr lang="en-US" sz="2400" b="1" i="1" dirty="0">
                <a:latin typeface="Helvetica"/>
                <a:ea typeface="Arial Unicode MS"/>
                <a:cs typeface="Times New Roman"/>
              </a:rPr>
              <a:t>stores.</a:t>
            </a:r>
            <a:r>
              <a:rPr lang="en-US" sz="2400" dirty="0">
                <a:latin typeface="Helvetica"/>
                <a:ea typeface="Arial Unicode MS"/>
                <a:cs typeface="Times New Roman"/>
              </a:rPr>
              <a:t>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3. Where is 2/3 of all the fresh water on Earth located? 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Ice sheets and glaciers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4</a:t>
            </a:r>
            <a:r>
              <a:rPr lang="en-US" sz="2400" i="1" dirty="0">
                <a:latin typeface="Helvetica"/>
                <a:ea typeface="Arial Unicode MS"/>
                <a:cs typeface="Times New Roman"/>
              </a:rPr>
              <a:t>.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Precipitation</a:t>
            </a:r>
            <a:r>
              <a:rPr lang="en-US" sz="2400" dirty="0">
                <a:latin typeface="Helvetica"/>
                <a:ea typeface="Arial Unicode MS"/>
                <a:cs typeface="Times New Roman"/>
              </a:rPr>
              <a:t> is the process of water falling on Earth.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5. What causes water to move back out into the atmosphere? 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Evaporation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6.</a:t>
            </a:r>
            <a:r>
              <a:rPr lang="en-US" sz="2400" i="1" dirty="0">
                <a:latin typeface="Helvetica"/>
                <a:ea typeface="Arial Unicode MS"/>
                <a:cs typeface="Times New Roman"/>
              </a:rPr>
              <a:t>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Transpiration </a:t>
            </a:r>
            <a:r>
              <a:rPr lang="en-US" sz="2400" dirty="0">
                <a:latin typeface="Helvetica"/>
                <a:ea typeface="Arial Unicode MS"/>
                <a:cs typeface="Times New Roman"/>
              </a:rPr>
              <a:t>is the process of water evaporating through plants.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7. What is the process water goes through when it becomes visible again in the atmosphere?  </a:t>
            </a:r>
            <a:r>
              <a:rPr lang="en-US" sz="2400" b="1" dirty="0">
                <a:latin typeface="Helvetica"/>
                <a:ea typeface="Arial Unicode MS"/>
                <a:cs typeface="Times New Roman"/>
              </a:rPr>
              <a:t>Condensation</a:t>
            </a:r>
            <a:r>
              <a:rPr lang="en-US" sz="2400" dirty="0">
                <a:latin typeface="Helvetica"/>
                <a:ea typeface="Arial Unicode MS"/>
                <a:cs typeface="Times New Roman"/>
              </a:rPr>
              <a:t>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latin typeface="Helvetica"/>
                <a:ea typeface="Arial Unicode MS"/>
                <a:cs typeface="Times New Roman"/>
              </a:rPr>
              <a:t>8. Name 3 other processes for the movement of water.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Helvetica"/>
                <a:ea typeface="Arial Unicode MS"/>
                <a:cs typeface="Times New Roman"/>
              </a:rPr>
              <a:t> 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Collection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Runoff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Interception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Infiltration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Percolation </a:t>
            </a:r>
            <a:endParaRPr lang="en-US" sz="2000" dirty="0">
              <a:latin typeface="Times New Roman"/>
              <a:ea typeface="Arial Unicode MS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latin typeface="Helvetica"/>
                <a:ea typeface="Arial Unicode MS"/>
                <a:cs typeface="Times New Roman"/>
              </a:rPr>
              <a:t>Discharge </a:t>
            </a:r>
            <a:endParaRPr lang="en-US" sz="2000" dirty="0">
              <a:latin typeface="Times New Roman"/>
              <a:ea typeface="Arial Unicode M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water changes state it is called a “phase change”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645959"/>
            <a:ext cx="35718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35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72840" y="2072640"/>
            <a:ext cx="5058505" cy="362000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2817177" cy="4208930"/>
          </a:xfrm>
        </p:spPr>
        <p:txBody>
          <a:bodyPr>
            <a:normAutofit/>
          </a:bodyPr>
          <a:lstStyle/>
          <a:p>
            <a:r>
              <a:rPr lang="en-US" dirty="0" smtClean="0"/>
              <a:t>We see water as a solid, liquid, or gas.</a:t>
            </a:r>
          </a:p>
          <a:p>
            <a:r>
              <a:rPr lang="en-US" dirty="0" smtClean="0"/>
              <a:t>Water changes phase as heat energy is added or released.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Brooke Hagenhoff\Dropbox\SA_Water_Cycle\phase_images\phase_change_step_diagr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840" y="2072640"/>
            <a:ext cx="5058505" cy="3620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45682" y="6443395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/>
              <a:t>http://www.ricksci.com/psc/pscr_phase_change_notes.htm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7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 Examples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some examples of phase changes?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14</a:t>
            </a:fld>
            <a:endParaRPr lang="en-US"/>
          </a:p>
        </p:txBody>
      </p:sp>
      <p:pic>
        <p:nvPicPr>
          <p:cNvPr id="5" name="Picture 4" descr="clarks-car-care-naperville-mechanic-closed-loop-explain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4292600"/>
            <a:ext cx="3306410" cy="2070100"/>
          </a:xfrm>
          <a:prstGeom prst="rect">
            <a:avLst/>
          </a:prstGeom>
        </p:spPr>
      </p:pic>
      <p:pic>
        <p:nvPicPr>
          <p:cNvPr id="6" name="Picture 5" descr="o-HOW-TO-DEFOG-A-MIRROR-faceboo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76700"/>
            <a:ext cx="3594100" cy="2396067"/>
          </a:xfrm>
          <a:prstGeom prst="rect">
            <a:avLst/>
          </a:prstGeom>
        </p:spPr>
      </p:pic>
      <p:pic>
        <p:nvPicPr>
          <p:cNvPr id="7" name="Picture 6" descr="breath-f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2362200"/>
            <a:ext cx="3657600" cy="216408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729449" y="2970555"/>
            <a:ext cx="3695700" cy="3502212"/>
            <a:chOff x="4313732" y="1215883"/>
            <a:chExt cx="3695700" cy="3502212"/>
          </a:xfrm>
        </p:grpSpPr>
        <p:sp>
          <p:nvSpPr>
            <p:cNvPr id="8" name="Decagon 7"/>
            <p:cNvSpPr/>
            <p:nvPr/>
          </p:nvSpPr>
          <p:spPr>
            <a:xfrm>
              <a:off x="4313732" y="1215883"/>
              <a:ext cx="3695700" cy="3502212"/>
            </a:xfrm>
            <a:prstGeom prst="decag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83200" y="1715318"/>
              <a:ext cx="2035928" cy="2862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Feeling cold after getting out of the shower – Evaporation!</a:t>
              </a:r>
            </a:p>
            <a:p>
              <a:endPara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Water puddle disappearing on a hot day – Evaporation!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298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3792537" cy="4208930"/>
          </a:xfrm>
        </p:spPr>
        <p:txBody>
          <a:bodyPr/>
          <a:lstStyle/>
          <a:p>
            <a:r>
              <a:rPr lang="en-US" dirty="0" smtClean="0"/>
              <a:t>Cloud condensation nuclei provide a surface for water vapor to condense on.</a:t>
            </a:r>
          </a:p>
          <a:p>
            <a:r>
              <a:rPr lang="en-US" dirty="0" smtClean="0"/>
              <a:t>Examples of CCN include salt, dust, smoke, etc. </a:t>
            </a:r>
          </a:p>
          <a:p>
            <a:r>
              <a:rPr lang="en-US" dirty="0" smtClean="0"/>
              <a:t>Evidence of CCN can been seen on cars after the rain.</a:t>
            </a:r>
            <a:endParaRPr lang="en-US" dirty="0"/>
          </a:p>
        </p:txBody>
      </p:sp>
      <p:pic>
        <p:nvPicPr>
          <p:cNvPr id="2050" name="Picture 2" descr="C:\Users\Brooke Hagenhoff\Documents\MASTERS\Nature SA\CCN_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440" y="1950719"/>
            <a:ext cx="4080402" cy="3190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58890" y="6446085"/>
            <a:ext cx="44975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http://kvgktrailblazers.weebly.com/forms-of-precipitation.html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6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2: Cloud in a Bottle </a:t>
            </a:r>
            <a:endParaRPr lang="en-US" dirty="0"/>
          </a:p>
        </p:txBody>
      </p:sp>
      <p:pic>
        <p:nvPicPr>
          <p:cNvPr id="5" name="Content Placeholder 4" descr="images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4" b="9054"/>
          <a:stretch>
            <a:fillRect/>
          </a:stretch>
        </p:blipFill>
        <p:spPr>
          <a:xfrm>
            <a:off x="512763" y="2679701"/>
            <a:ext cx="4301885" cy="2387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 descr="sinnerlig-bottle__0374113_PE552475_S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748" y="2184400"/>
            <a:ext cx="3721100" cy="372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30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Change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happened in this activity? Why did the cloud form?</a:t>
            </a:r>
          </a:p>
          <a:p>
            <a:r>
              <a:rPr lang="en-US" dirty="0" smtClean="0"/>
              <a:t>Phase changes can occur due to changes in pressure, too!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17</a:t>
            </a:fld>
            <a:endParaRPr lang="en-US"/>
          </a:p>
        </p:txBody>
      </p:sp>
      <p:pic>
        <p:nvPicPr>
          <p:cNvPr id="3074" name="Picture 2" descr="C:\Users\Brooke Hagenhoff\Dropbox\SA_Water_Cycle\phase_images\phase_change_triple_poi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48" y="3072223"/>
            <a:ext cx="5572903" cy="333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74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ther examples of this: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https://www.youtube.com/watch?v=Tk4t0qrQykM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www.youtube.com/watch?v=DVm_nxCoAyI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3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off/Groundwater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4" y="1828800"/>
            <a:ext cx="2758514" cy="4208930"/>
          </a:xfrm>
        </p:spPr>
        <p:txBody>
          <a:bodyPr/>
          <a:lstStyle/>
          <a:p>
            <a:r>
              <a:rPr lang="en-US" dirty="0" smtClean="0"/>
              <a:t>Water has to go somewhere after it rains.</a:t>
            </a:r>
          </a:p>
          <a:p>
            <a:r>
              <a:rPr lang="en-US" dirty="0" smtClean="0"/>
              <a:t>The type of soil can determine how quickly water is able to infiltrate into the ground.</a:t>
            </a:r>
            <a:endParaRPr lang="en-US" dirty="0"/>
          </a:p>
        </p:txBody>
      </p:sp>
      <p:pic>
        <p:nvPicPr>
          <p:cNvPr id="3074" name="Picture 2" descr="C:\Users\Brooke Hagenhoff\Documents\MASTERS\Nature SA\groundwater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77" y="1676400"/>
            <a:ext cx="5149589" cy="4511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131571" y="644339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http://www.gov.pe.ca/environment/index.php3?number=1015822&amp;lang=E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6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1: Ice-breaker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What-a-Cycle 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://www.srh.noaa.gov/jetstream/atmos/</a:t>
            </a:r>
            <a:r>
              <a:rPr lang="en-US" dirty="0" smtClean="0">
                <a:hlinkClick r:id="rId2"/>
              </a:rPr>
              <a:t>ll_whatacycle.html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9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Groundwater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Groundwater supplies drinking water for 51% of the total U.S. population and 99% of the rural population.</a:t>
            </a:r>
          </a:p>
          <a:p>
            <a:r>
              <a:rPr lang="en-US" dirty="0"/>
              <a:t>Groundwater helps grow our food. 64% of groundwater is used for irrigation to grow crops.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915" y="3716594"/>
            <a:ext cx="6159543" cy="258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85296" y="6418237"/>
            <a:ext cx="47784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http://www.groundwater.org/get-informed/basics/groundwater.html</a:t>
            </a:r>
          </a:p>
        </p:txBody>
      </p:sp>
    </p:spTree>
    <p:extLst>
      <p:ext uri="{BB962C8B-B14F-4D97-AF65-F5344CB8AC3E}">
        <p14:creationId xmlns:p14="http://schemas.microsoft.com/office/powerpoint/2010/main" val="19535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https://www.youtube.com/watch?v=oNWAerr_xEE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8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2 Discussion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sz="2400" dirty="0">
                <a:latin typeface="Helvetica"/>
                <a:ea typeface="Helvetica"/>
                <a:cs typeface="Helvetica"/>
              </a:rPr>
              <a:t>What is a full body of groundwater called?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Aquifer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Helvetica"/>
                <a:ea typeface="Helvetica"/>
                <a:cs typeface="Helvetica"/>
              </a:rPr>
              <a:t>What is the name of the largest aquifer in the US?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High Plains Aquifer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Helvetica"/>
                <a:ea typeface="Helvetica"/>
                <a:cs typeface="Helvetica"/>
              </a:rPr>
              <a:t>What do you call the level underground where you first hit water?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Water table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Helvetica"/>
                <a:ea typeface="Helvetica"/>
                <a:cs typeface="Helvetica"/>
              </a:rPr>
              <a:t>What is the area above the water table called?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Unsaturated zone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Helvetica"/>
                <a:ea typeface="Helvetica"/>
                <a:cs typeface="Helvetica"/>
              </a:rPr>
              <a:t>Can surface water become ground water?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Yes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2400" dirty="0">
                <a:latin typeface="Helvetica"/>
                <a:ea typeface="Helvetica"/>
                <a:cs typeface="Helvetica"/>
              </a:rPr>
              <a:t>How much water do farms in the US use every day on average?         </a:t>
            </a:r>
            <a:r>
              <a:rPr lang="en-US" sz="2400" b="1" dirty="0">
                <a:latin typeface="Helvetica"/>
                <a:ea typeface="Helvetica"/>
                <a:cs typeface="Helvetica"/>
              </a:rPr>
              <a:t>53 billion gallons</a:t>
            </a:r>
            <a:endParaRPr lang="en-US" sz="1800" dirty="0">
              <a:latin typeface="Helvetica"/>
              <a:ea typeface="Helvetica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7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3</a:t>
            </a:r>
            <a:endParaRPr lang="en-US" dirty="0"/>
          </a:p>
        </p:txBody>
      </p:sp>
      <p:pic>
        <p:nvPicPr>
          <p:cNvPr id="5" name="Content Placeholder 4" descr="The-Surprising-Healing-Qualities-of-Dir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" b="694"/>
          <a:stretch>
            <a:fillRect/>
          </a:stretch>
        </p:blipFill>
        <p:spPr/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3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Water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water cycle (also called the hydrological cycle) is the movement of water on Earth. </a:t>
            </a:r>
          </a:p>
          <a:p>
            <a:endParaRPr lang="en-US" dirty="0" smtClean="0"/>
          </a:p>
        </p:txBody>
      </p:sp>
      <p:pic>
        <p:nvPicPr>
          <p:cNvPr id="5" name="Content Placeholder 3" descr="watercyclesummar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1" r="-12821"/>
          <a:stretch>
            <a:fillRect/>
          </a:stretch>
        </p:blipFill>
        <p:spPr>
          <a:xfrm>
            <a:off x="1332205" y="2784517"/>
            <a:ext cx="6260474" cy="347464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Water Cycle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water cycle is about the movement of water – But, individual water molecules spend a lot of time in “storage” rather than in flux</a:t>
            </a:r>
          </a:p>
          <a:p>
            <a:r>
              <a:rPr lang="en-US" dirty="0" smtClean="0"/>
              <a:t>What are the types of reservoirs water is stored within?</a:t>
            </a:r>
          </a:p>
          <a:p>
            <a:pPr marL="0" indent="0">
              <a:buNone/>
            </a:pPr>
            <a:endParaRPr lang="en-US" sz="1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 descr="Screen Shot 2016-07-20 at 3.54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3594100"/>
            <a:ext cx="660400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Water Cycle</a:t>
            </a:r>
            <a:endParaRPr lang="en-US" dirty="0"/>
          </a:p>
        </p:txBody>
      </p:sp>
      <p:pic>
        <p:nvPicPr>
          <p:cNvPr id="5" name="Content Placeholder 4" descr="earth-water-distribution-ba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34" r="-32834"/>
          <a:stretch>
            <a:fillRect/>
          </a:stretch>
        </p:blipFill>
        <p:spPr/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4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Ocean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water cycle deals with moving water from land to sea to air</a:t>
            </a:r>
            <a:r>
              <a:rPr lang="en-US" dirty="0"/>
              <a:t> </a:t>
            </a:r>
            <a:r>
              <a:rPr lang="en-US" dirty="0" smtClean="0"/>
              <a:t>but water is also stored </a:t>
            </a:r>
          </a:p>
          <a:p>
            <a:r>
              <a:rPr lang="en-US" dirty="0" smtClean="0"/>
              <a:t>The oceans account for 96.5 % of water on Earth</a:t>
            </a:r>
          </a:p>
          <a:p>
            <a:r>
              <a:rPr lang="en-US" dirty="0"/>
              <a:t>W</a:t>
            </a:r>
            <a:r>
              <a:rPr lang="en-US" dirty="0" smtClean="0"/>
              <a:t>ater in the oceans may remain there for 3,000 years! </a:t>
            </a:r>
          </a:p>
          <a:p>
            <a:r>
              <a:rPr lang="en-US" dirty="0" smtClean="0"/>
              <a:t>Ocean water accounts for 90 % of evaporation </a:t>
            </a:r>
          </a:p>
        </p:txBody>
      </p:sp>
      <p:pic>
        <p:nvPicPr>
          <p:cNvPr id="6" name="Picture 5" descr="Screen Shot 2016-07-14 at 10.10.3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89" y="4310530"/>
            <a:ext cx="2319261" cy="238237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6</a:t>
            </a:fld>
            <a:endParaRPr lang="en-US"/>
          </a:p>
        </p:txBody>
      </p:sp>
      <p:pic>
        <p:nvPicPr>
          <p:cNvPr id="4" name="Picture 3" descr="Clouds_over_the_Atlantic_Ocea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4310530"/>
            <a:ext cx="3505200" cy="234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53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Lakes, Rivers, and Streams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in lakes and rivers is important to society </a:t>
            </a:r>
          </a:p>
          <a:p>
            <a:r>
              <a:rPr lang="en-US" dirty="0" smtClean="0"/>
              <a:t>Only 0.0132 % of Earth’s waters is located in these reservoirs</a:t>
            </a:r>
          </a:p>
          <a:p>
            <a:r>
              <a:rPr lang="en-US" dirty="0" smtClean="0"/>
              <a:t>Water within a certain watershed will flow towards the same area </a:t>
            </a:r>
          </a:p>
          <a:p>
            <a:r>
              <a:rPr lang="en-US" dirty="0" smtClean="0"/>
              <a:t>Mississippi is the 4</a:t>
            </a:r>
            <a:r>
              <a:rPr lang="en-US" baseline="30000" dirty="0" smtClean="0"/>
              <a:t>th</a:t>
            </a:r>
            <a:r>
              <a:rPr lang="en-US" dirty="0" smtClean="0"/>
              <a:t> largest watershed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 descr="watersh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796" y="4620321"/>
            <a:ext cx="3330674" cy="2056837"/>
          </a:xfrm>
          <a:prstGeom prst="rect">
            <a:avLst/>
          </a:prstGeom>
        </p:spPr>
      </p:pic>
      <p:pic>
        <p:nvPicPr>
          <p:cNvPr id="6" name="Picture 5" descr="2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32" y="4620321"/>
            <a:ext cx="3068708" cy="209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9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Ice and Snow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can be “locked-up” for thousands of years as snow or ice</a:t>
            </a:r>
          </a:p>
          <a:p>
            <a:r>
              <a:rPr lang="en-US" dirty="0" smtClean="0"/>
              <a:t>Antarctica holds almost 90 % of Earth’s ice mass</a:t>
            </a:r>
          </a:p>
          <a:p>
            <a:r>
              <a:rPr lang="en-US" dirty="0" smtClean="0"/>
              <a:t>As snow gets deeper, it compresses the snow into ice sheets</a:t>
            </a:r>
          </a:p>
          <a:p>
            <a:r>
              <a:rPr lang="en-US" dirty="0" smtClean="0"/>
              <a:t>Glacial ice covers 10 % of land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9180" y="3881329"/>
            <a:ext cx="3898290" cy="259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6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Atmosphere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superhighway for the movement of water! </a:t>
            </a:r>
          </a:p>
          <a:p>
            <a:r>
              <a:rPr lang="en-US" dirty="0" smtClean="0"/>
              <a:t>The atmosphere is the quickest way for water to be moved around the globe </a:t>
            </a:r>
          </a:p>
          <a:p>
            <a:r>
              <a:rPr lang="en-US" dirty="0" smtClean="0"/>
              <a:t>Clouds are a visual manifestation of water </a:t>
            </a:r>
          </a:p>
          <a:p>
            <a:r>
              <a:rPr lang="en-US" dirty="0" smtClean="0"/>
              <a:t>A water molecule only stays in the atmosphere ~9 days</a:t>
            </a:r>
          </a:p>
          <a:p>
            <a:r>
              <a:rPr lang="en-US" dirty="0" smtClean="0"/>
              <a:t>How much water is in the atmosphere?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wcclou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80" y="4914900"/>
            <a:ext cx="2593720" cy="173260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3FC61-D3A0-8246-99A0-498BEB012381}" type="slidenum">
              <a:rPr lang="en-US" smtClean="0"/>
              <a:t>9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799409" y="1476865"/>
            <a:ext cx="3474391" cy="3231774"/>
            <a:chOff x="548589" y="2121804"/>
            <a:chExt cx="3474391" cy="3231774"/>
          </a:xfrm>
        </p:grpSpPr>
        <p:sp>
          <p:nvSpPr>
            <p:cNvPr id="6" name="Rectangle 5"/>
            <p:cNvSpPr/>
            <p:nvPr/>
          </p:nvSpPr>
          <p:spPr>
            <a:xfrm>
              <a:off x="548589" y="2121804"/>
              <a:ext cx="3474391" cy="3231774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92796" y="2205550"/>
              <a:ext cx="3124032" cy="3108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If all the water in the atmosphere rained down at once, it would cover the ground to a depth of 1 inch</a:t>
              </a:r>
              <a:r>
                <a:rPr lang="en-US" sz="24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!!</a:t>
              </a:r>
              <a:endPara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037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1294</TotalTime>
  <Words>660</Words>
  <Application>Microsoft Office PowerPoint</Application>
  <PresentationFormat>On-screen Show (4:3)</PresentationFormat>
  <Paragraphs>122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 Unicode MS</vt:lpstr>
      <vt:lpstr>Calibri</vt:lpstr>
      <vt:lpstr>Helvetica</vt:lpstr>
      <vt:lpstr>Times New Roman</vt:lpstr>
      <vt:lpstr>Trebuchet MS</vt:lpstr>
      <vt:lpstr>Wingdings 2</vt:lpstr>
      <vt:lpstr>Revolution</vt:lpstr>
      <vt:lpstr>The Water Cycle</vt:lpstr>
      <vt:lpstr>Activity 1: Ice-breaker </vt:lpstr>
      <vt:lpstr>The Water Cycle</vt:lpstr>
      <vt:lpstr>The Water Cycle</vt:lpstr>
      <vt:lpstr>The Water Cycle</vt:lpstr>
      <vt:lpstr>The Ocean</vt:lpstr>
      <vt:lpstr>Lakes, Rivers, and Streams</vt:lpstr>
      <vt:lpstr>Ice and Snow</vt:lpstr>
      <vt:lpstr>The Atmosphere </vt:lpstr>
      <vt:lpstr>Video 1: The Water Cycle</vt:lpstr>
      <vt:lpstr>Video 1 Discussion </vt:lpstr>
      <vt:lpstr>Phase Change</vt:lpstr>
      <vt:lpstr>Phase Change </vt:lpstr>
      <vt:lpstr>Phase Change Examples </vt:lpstr>
      <vt:lpstr>Phase Change</vt:lpstr>
      <vt:lpstr>Activity 2: Cloud in a Bottle </vt:lpstr>
      <vt:lpstr>Phase Change</vt:lpstr>
      <vt:lpstr>Other examples of this:</vt:lpstr>
      <vt:lpstr>Run off/Groundwater</vt:lpstr>
      <vt:lpstr>Groundwater</vt:lpstr>
      <vt:lpstr>Video 2</vt:lpstr>
      <vt:lpstr>Video 2 Discussion </vt:lpstr>
      <vt:lpstr>Activity 3</vt:lpstr>
    </vt:vector>
  </TitlesOfParts>
  <Company>University of North Dakota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Water Cycle</dc:title>
  <dc:creator>Aaron Scott</dc:creator>
  <cp:lastModifiedBy>Kathleen Wahlberg</cp:lastModifiedBy>
  <cp:revision>63</cp:revision>
  <dcterms:created xsi:type="dcterms:W3CDTF">2016-06-16T03:12:16Z</dcterms:created>
  <dcterms:modified xsi:type="dcterms:W3CDTF">2017-09-14T21:59:22Z</dcterms:modified>
</cp:coreProperties>
</file>